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8" r:id="rId3"/>
    <p:sldId id="257" r:id="rId4"/>
    <p:sldId id="260" r:id="rId5"/>
    <p:sldId id="261" r:id="rId6"/>
    <p:sldId id="266" r:id="rId7"/>
    <p:sldId id="268" r:id="rId8"/>
    <p:sldId id="271" r:id="rId9"/>
    <p:sldId id="269" r:id="rId10"/>
    <p:sldId id="256" r:id="rId11"/>
    <p:sldId id="264" r:id="rId12"/>
    <p:sldId id="267" r:id="rId13"/>
    <p:sldId id="270" r:id="rId14"/>
    <p:sldId id="272" r:id="rId15"/>
    <p:sldId id="274" r:id="rId16"/>
    <p:sldId id="273" r:id="rId17"/>
    <p:sldId id="262" r:id="rId1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48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317710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3536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176210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206858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56467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245796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150230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190711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398252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200138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6423D7-A391-4FF2-BC2A-0794FF5D45A8}" type="datetimeFigureOut">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383397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23D7-A391-4FF2-BC2A-0794FF5D45A8}" type="datetimeFigureOut">
              <a:rPr kumimoji="1" lang="ja-JP" altLang="en-US" smtClean="0"/>
              <a:t>2019/3/26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7125F-3359-4A7D-B49D-B35B649C4783}" type="slidenum">
              <a:rPr kumimoji="1" lang="ja-JP" altLang="en-US" smtClean="0"/>
              <a:t>‹#›</a:t>
            </a:fld>
            <a:endParaRPr kumimoji="1" lang="ja-JP" altLang="en-US"/>
          </a:p>
        </p:txBody>
      </p:sp>
    </p:spTree>
    <p:extLst>
      <p:ext uri="{BB962C8B-B14F-4D97-AF65-F5344CB8AC3E}">
        <p14:creationId xmlns:p14="http://schemas.microsoft.com/office/powerpoint/2010/main" val="877678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1.emf"/><Relationship Id="rId7" Type="http://schemas.openxmlformats.org/officeDocument/2006/relationships/image" Target="../media/image16.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6475" y="1630017"/>
            <a:ext cx="7327768" cy="193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4800" dirty="0">
                <a:solidFill>
                  <a:schemeClr val="tx1"/>
                </a:solidFill>
                <a:latin typeface="HGS明朝B" panose="02020800000000000000" pitchFamily="18" charset="-128"/>
                <a:ea typeface="HGS明朝B" panose="02020800000000000000" pitchFamily="18" charset="-128"/>
              </a:rPr>
              <a:t>PT</a:t>
            </a:r>
            <a:r>
              <a:rPr lang="ja-JP" altLang="en-US" sz="4800" dirty="0">
                <a:solidFill>
                  <a:schemeClr val="tx1"/>
                </a:solidFill>
                <a:latin typeface="HGS明朝B" panose="02020800000000000000" pitchFamily="18" charset="-128"/>
                <a:ea typeface="HGS明朝B" panose="02020800000000000000" pitchFamily="18" charset="-128"/>
              </a:rPr>
              <a:t>試薬はどのようにして製ら</a:t>
            </a:r>
            <a:r>
              <a:rPr lang="ja-JP" altLang="en-US" sz="4800" dirty="0" err="1" smtClean="0">
                <a:solidFill>
                  <a:schemeClr val="tx1"/>
                </a:solidFill>
                <a:latin typeface="HGS明朝B" panose="02020800000000000000" pitchFamily="18" charset="-128"/>
                <a:ea typeface="HGS明朝B" panose="02020800000000000000" pitchFamily="18" charset="-128"/>
              </a:rPr>
              <a:t>れるか</a:t>
            </a:r>
            <a:r>
              <a:rPr lang="ja-JP" altLang="en-US" sz="4800" dirty="0">
                <a:solidFill>
                  <a:schemeClr val="tx1"/>
                </a:solidFill>
                <a:latin typeface="HGS明朝B" panose="02020800000000000000" pitchFamily="18" charset="-128"/>
                <a:ea typeface="HGS明朝B" panose="02020800000000000000" pitchFamily="18" charset="-128"/>
              </a:rPr>
              <a:t>？</a:t>
            </a:r>
          </a:p>
        </p:txBody>
      </p:sp>
      <p:sp>
        <p:nvSpPr>
          <p:cNvPr id="3" name="正方形/長方形 2"/>
          <p:cNvSpPr/>
          <p:nvPr/>
        </p:nvSpPr>
        <p:spPr>
          <a:xfrm>
            <a:off x="2932986" y="5217278"/>
            <a:ext cx="6320345" cy="443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altLang="ja-JP" sz="2000" dirty="0" smtClean="0">
                <a:solidFill>
                  <a:schemeClr val="tx1"/>
                </a:solidFill>
                <a:latin typeface="HGS明朝B" panose="02020800000000000000" pitchFamily="18" charset="-128"/>
                <a:ea typeface="HGS明朝B" panose="02020800000000000000" pitchFamily="18" charset="-128"/>
              </a:rPr>
              <a:t>2016</a:t>
            </a:r>
            <a:r>
              <a:rPr lang="ja-JP" altLang="en-US" sz="2000" dirty="0" smtClean="0">
                <a:solidFill>
                  <a:schemeClr val="tx1"/>
                </a:solidFill>
                <a:latin typeface="HGS明朝B" panose="02020800000000000000" pitchFamily="18" charset="-128"/>
                <a:ea typeface="HGS明朝B" panose="02020800000000000000" pitchFamily="18" charset="-128"/>
              </a:rPr>
              <a:t>年</a:t>
            </a:r>
            <a:r>
              <a:rPr lang="en-US" altLang="ja-JP" sz="2000" dirty="0" smtClean="0">
                <a:solidFill>
                  <a:schemeClr val="tx1"/>
                </a:solidFill>
                <a:latin typeface="HGS明朝B" panose="02020800000000000000" pitchFamily="18" charset="-128"/>
                <a:ea typeface="HGS明朝B" panose="02020800000000000000" pitchFamily="18" charset="-128"/>
              </a:rPr>
              <a:t>7</a:t>
            </a:r>
            <a:r>
              <a:rPr lang="ja-JP" altLang="en-US" sz="2000" dirty="0" smtClean="0">
                <a:solidFill>
                  <a:schemeClr val="tx1"/>
                </a:solidFill>
                <a:latin typeface="HGS明朝B" panose="02020800000000000000" pitchFamily="18" charset="-128"/>
                <a:ea typeface="HGS明朝B" panose="02020800000000000000" pitchFamily="18" charset="-128"/>
              </a:rPr>
              <a:t>月</a:t>
            </a:r>
            <a:r>
              <a:rPr lang="en-US" altLang="ja-JP" sz="2000" dirty="0" smtClean="0">
                <a:solidFill>
                  <a:schemeClr val="tx1"/>
                </a:solidFill>
                <a:latin typeface="HGS明朝B" panose="02020800000000000000" pitchFamily="18" charset="-128"/>
                <a:ea typeface="HGS明朝B" panose="02020800000000000000" pitchFamily="18" charset="-128"/>
              </a:rPr>
              <a:t>12</a:t>
            </a:r>
            <a:r>
              <a:rPr lang="ja-JP" altLang="en-US" sz="2000" dirty="0" smtClean="0">
                <a:solidFill>
                  <a:schemeClr val="tx1"/>
                </a:solidFill>
                <a:latin typeface="HGS明朝B" panose="02020800000000000000" pitchFamily="18" charset="-128"/>
                <a:ea typeface="HGS明朝B" panose="02020800000000000000" pitchFamily="18" charset="-128"/>
              </a:rPr>
              <a:t>日　株式会社　レイデックス　米村　勝</a:t>
            </a:r>
            <a:endParaRPr lang="ja-JP" altLang="en-US" sz="2000" dirty="0">
              <a:solidFill>
                <a:schemeClr val="tx1"/>
              </a:solidFill>
              <a:latin typeface="HGS明朝B" panose="02020800000000000000" pitchFamily="18" charset="-128"/>
              <a:ea typeface="HGS明朝B" panose="02020800000000000000" pitchFamily="18" charset="-128"/>
            </a:endParaRPr>
          </a:p>
        </p:txBody>
      </p:sp>
      <p:pic>
        <p:nvPicPr>
          <p:cNvPr id="5" name="図 4"/>
          <p:cNvPicPr>
            <a:picLocks noChangeAspect="1"/>
          </p:cNvPicPr>
          <p:nvPr/>
        </p:nvPicPr>
        <p:blipFill>
          <a:blip r:embed="rId2"/>
          <a:stretch>
            <a:fillRect/>
          </a:stretch>
        </p:blipFill>
        <p:spPr>
          <a:xfrm>
            <a:off x="716977" y="5827395"/>
            <a:ext cx="1480135" cy="787197"/>
          </a:xfrm>
          <a:prstGeom prst="rect">
            <a:avLst/>
          </a:prstGeom>
        </p:spPr>
      </p:pic>
      <p:sp>
        <p:nvSpPr>
          <p:cNvPr id="6" name="Rectangle 17"/>
          <p:cNvSpPr>
            <a:spLocks noChangeArrowheads="1"/>
          </p:cNvSpPr>
          <p:nvPr/>
        </p:nvSpPr>
        <p:spPr bwMode="auto">
          <a:xfrm>
            <a:off x="2197112" y="5934516"/>
            <a:ext cx="1715419" cy="73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800" b="1" dirty="0">
                <a:solidFill>
                  <a:srgbClr val="008000"/>
                </a:solidFill>
                <a:ea typeface="Dotum" panose="020B0600000101010101" pitchFamily="34" charset="-127"/>
              </a:rPr>
              <a:t>Radix</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24361" y="5066448"/>
            <a:ext cx="1577007" cy="1182756"/>
          </a:xfrm>
          <a:prstGeom prst="rect">
            <a:avLst/>
          </a:prstGeom>
        </p:spPr>
      </p:pic>
    </p:spTree>
    <p:extLst>
      <p:ext uri="{BB962C8B-B14F-4D97-AF65-F5344CB8AC3E}">
        <p14:creationId xmlns:p14="http://schemas.microsoft.com/office/powerpoint/2010/main" val="1299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5642" y="302015"/>
            <a:ext cx="4815673" cy="597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en-US" altLang="ja-JP" sz="3600" dirty="0" smtClean="0">
                <a:solidFill>
                  <a:schemeClr val="tx1"/>
                </a:solidFill>
                <a:latin typeface="HGS明朝B" panose="02020800000000000000" pitchFamily="18" charset="-128"/>
                <a:ea typeface="HGS明朝B" panose="02020800000000000000" pitchFamily="18" charset="-128"/>
              </a:rPr>
              <a:t>3. PT</a:t>
            </a:r>
            <a:r>
              <a:rPr lang="ja-JP" altLang="en-US" sz="3600" dirty="0">
                <a:solidFill>
                  <a:schemeClr val="tx1"/>
                </a:solidFill>
                <a:latin typeface="HGS明朝B" panose="02020800000000000000" pitchFamily="18" charset="-128"/>
                <a:ea typeface="HGS明朝B" panose="02020800000000000000" pitchFamily="18" charset="-128"/>
              </a:rPr>
              <a:t>試薬の製造方法</a:t>
            </a:r>
          </a:p>
        </p:txBody>
      </p:sp>
      <p:sp>
        <p:nvSpPr>
          <p:cNvPr id="5" name="正方形/長方形 4"/>
          <p:cNvSpPr/>
          <p:nvPr/>
        </p:nvSpPr>
        <p:spPr>
          <a:xfrm>
            <a:off x="332941" y="1083998"/>
            <a:ext cx="1833654"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2000" dirty="0">
                <a:solidFill>
                  <a:schemeClr val="tx1"/>
                </a:solidFill>
                <a:latin typeface="HGS明朝B" panose="02020800000000000000" pitchFamily="18" charset="-128"/>
                <a:ea typeface="HGS明朝B" panose="02020800000000000000" pitchFamily="18" charset="-128"/>
              </a:rPr>
              <a:t>【</a:t>
            </a:r>
            <a:r>
              <a:rPr lang="ja-JP" altLang="en-US" sz="2000" dirty="0">
                <a:solidFill>
                  <a:schemeClr val="tx1"/>
                </a:solidFill>
                <a:latin typeface="HGS明朝B" panose="02020800000000000000" pitchFamily="18" charset="-128"/>
                <a:ea typeface="HGS明朝B" panose="02020800000000000000" pitchFamily="18" charset="-128"/>
              </a:rPr>
              <a:t>従来法</a:t>
            </a:r>
            <a:r>
              <a:rPr lang="en-US" altLang="ja-JP" sz="2000" dirty="0">
                <a:solidFill>
                  <a:schemeClr val="tx1"/>
                </a:solidFill>
                <a:latin typeface="HGS明朝B" panose="02020800000000000000" pitchFamily="18" charset="-128"/>
                <a:ea typeface="HGS明朝B" panose="02020800000000000000" pitchFamily="18" charset="-128"/>
              </a:rPr>
              <a:t>】</a:t>
            </a:r>
            <a:endParaRPr lang="ja-JP" altLang="en-US" sz="2000" dirty="0">
              <a:solidFill>
                <a:schemeClr val="tx1"/>
              </a:solidFill>
              <a:latin typeface="HGS明朝B" panose="02020800000000000000" pitchFamily="18" charset="-128"/>
              <a:ea typeface="HGS明朝B" panose="02020800000000000000" pitchFamily="18" charset="-128"/>
            </a:endParaRPr>
          </a:p>
        </p:txBody>
      </p:sp>
      <p:sp>
        <p:nvSpPr>
          <p:cNvPr id="6" name="正方形/長方形 5"/>
          <p:cNvSpPr/>
          <p:nvPr/>
        </p:nvSpPr>
        <p:spPr>
          <a:xfrm>
            <a:off x="4925118" y="1083998"/>
            <a:ext cx="3322038" cy="331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en-US" altLang="ja-JP" sz="2000" dirty="0">
                <a:solidFill>
                  <a:schemeClr val="tx1"/>
                </a:solidFill>
                <a:latin typeface="HGS明朝B" panose="02020800000000000000" pitchFamily="18" charset="-128"/>
                <a:ea typeface="HGS明朝B" panose="02020800000000000000" pitchFamily="18" charset="-128"/>
              </a:rPr>
              <a:t>【</a:t>
            </a:r>
            <a:r>
              <a:rPr lang="ja-JP" altLang="en-US" sz="2000" dirty="0">
                <a:solidFill>
                  <a:schemeClr val="tx1"/>
                </a:solidFill>
                <a:latin typeface="HGS明朝B" panose="02020800000000000000" pitchFamily="18" charset="-128"/>
                <a:ea typeface="HGS明朝B" panose="02020800000000000000" pitchFamily="18" charset="-128"/>
              </a:rPr>
              <a:t>レイデックスの方法</a:t>
            </a:r>
            <a:r>
              <a:rPr lang="en-US" altLang="ja-JP" sz="2000" dirty="0">
                <a:solidFill>
                  <a:schemeClr val="tx1"/>
                </a:solidFill>
                <a:latin typeface="HGS明朝B" panose="02020800000000000000" pitchFamily="18" charset="-128"/>
                <a:ea typeface="HGS明朝B" panose="02020800000000000000" pitchFamily="18" charset="-128"/>
              </a:rPr>
              <a:t>】</a:t>
            </a:r>
            <a:endParaRPr lang="ja-JP" altLang="en-US" sz="2000" dirty="0">
              <a:solidFill>
                <a:schemeClr val="tx1"/>
              </a:solidFill>
              <a:latin typeface="HGS明朝B" panose="02020800000000000000" pitchFamily="18" charset="-128"/>
              <a:ea typeface="HGS明朝B" panose="02020800000000000000" pitchFamily="18" charset="-128"/>
            </a:endParaRPr>
          </a:p>
        </p:txBody>
      </p:sp>
      <p:sp>
        <p:nvSpPr>
          <p:cNvPr id="7" name="正方形/長方形 6"/>
          <p:cNvSpPr/>
          <p:nvPr/>
        </p:nvSpPr>
        <p:spPr>
          <a:xfrm>
            <a:off x="992087" y="1369766"/>
            <a:ext cx="4002252" cy="479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dirty="0">
                <a:solidFill>
                  <a:schemeClr val="tx1"/>
                </a:solidFill>
                <a:latin typeface="HGS明朝B" panose="02020800000000000000" pitchFamily="18" charset="-128"/>
                <a:ea typeface="HGS明朝B" panose="02020800000000000000" pitchFamily="18" charset="-128"/>
              </a:rPr>
              <a:t>臓器（ウサギ脳、ヒト胎盤、</a:t>
            </a:r>
            <a:r>
              <a:rPr lang="en-US" altLang="ja-JP" dirty="0">
                <a:solidFill>
                  <a:schemeClr val="tx1"/>
                </a:solidFill>
                <a:latin typeface="HGS明朝B" panose="02020800000000000000" pitchFamily="18" charset="-128"/>
                <a:ea typeface="HGS明朝B" panose="02020800000000000000" pitchFamily="18" charset="-128"/>
              </a:rPr>
              <a:t>etc.</a:t>
            </a:r>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アセトンパウダーの作製</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乾燥</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再溶解（洗浄）</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抽出処理</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（＋ホモジナイズ）</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分注</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凍結乾燥</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a:t>
            </a:r>
            <a:endParaRPr lang="en-US" altLang="ja-JP" dirty="0">
              <a:solidFill>
                <a:schemeClr val="tx1"/>
              </a:solidFill>
              <a:latin typeface="HGS明朝B" panose="02020800000000000000" pitchFamily="18" charset="-128"/>
              <a:ea typeface="HGS明朝B" panose="02020800000000000000" pitchFamily="18" charset="-128"/>
            </a:endParaRPr>
          </a:p>
          <a:p>
            <a:r>
              <a:rPr lang="ja-JP" altLang="en-US" dirty="0">
                <a:solidFill>
                  <a:schemeClr val="tx1"/>
                </a:solidFill>
                <a:latin typeface="HGS明朝B" panose="02020800000000000000" pitchFamily="18" charset="-128"/>
                <a:ea typeface="HGS明朝B" panose="02020800000000000000" pitchFamily="18" charset="-128"/>
              </a:rPr>
              <a:t>包装</a:t>
            </a:r>
          </a:p>
        </p:txBody>
      </p:sp>
      <p:sp>
        <p:nvSpPr>
          <p:cNvPr id="8" name="正方形/長方形 7"/>
          <p:cNvSpPr/>
          <p:nvPr/>
        </p:nvSpPr>
        <p:spPr>
          <a:xfrm>
            <a:off x="3218401" y="5990712"/>
            <a:ext cx="4272879" cy="777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1400" b="1" dirty="0">
                <a:solidFill>
                  <a:schemeClr val="tx1"/>
                </a:solidFill>
                <a:latin typeface="HGS明朝B" panose="02020800000000000000" pitchFamily="18" charset="-128"/>
                <a:ea typeface="HGS明朝B" panose="02020800000000000000" pitchFamily="18" charset="-128"/>
              </a:rPr>
              <a:t>厚生省の製造認可（適用事業所として審査済み）</a:t>
            </a:r>
            <a:endParaRPr lang="en-US" altLang="ja-JP" sz="1400" b="1" dirty="0">
              <a:solidFill>
                <a:schemeClr val="tx1"/>
              </a:solidFill>
              <a:latin typeface="HGS明朝B" panose="02020800000000000000" pitchFamily="18" charset="-128"/>
              <a:ea typeface="HGS明朝B" panose="02020800000000000000" pitchFamily="18" charset="-128"/>
            </a:endParaRPr>
          </a:p>
          <a:p>
            <a:r>
              <a:rPr lang="ja-JP" altLang="en-US" sz="800" b="1" dirty="0">
                <a:solidFill>
                  <a:schemeClr val="tx1"/>
                </a:solidFill>
                <a:latin typeface="HGS明朝B" panose="02020800000000000000" pitchFamily="18" charset="-128"/>
                <a:ea typeface="HGS明朝B" panose="02020800000000000000" pitchFamily="18" charset="-128"/>
              </a:rPr>
              <a:t>　　</a:t>
            </a:r>
            <a:endParaRPr lang="en-US" altLang="ja-JP" sz="800" b="1" dirty="0">
              <a:solidFill>
                <a:schemeClr val="tx1"/>
              </a:solidFill>
              <a:latin typeface="HGS明朝B" panose="02020800000000000000" pitchFamily="18" charset="-128"/>
              <a:ea typeface="HGS明朝B" panose="02020800000000000000" pitchFamily="18" charset="-128"/>
            </a:endParaRPr>
          </a:p>
          <a:p>
            <a:r>
              <a:rPr lang="ja-JP" altLang="en-US" sz="1400" b="1" dirty="0">
                <a:solidFill>
                  <a:schemeClr val="tx1"/>
                </a:solidFill>
                <a:latin typeface="HGS明朝B" panose="02020800000000000000" pitchFamily="18" charset="-128"/>
                <a:ea typeface="HGS明朝B" panose="02020800000000000000" pitchFamily="18" charset="-128"/>
              </a:rPr>
              <a:t>品質保証システム（</a:t>
            </a:r>
            <a:r>
              <a:rPr lang="en-US" altLang="ja-JP" sz="1400" b="1" dirty="0">
                <a:solidFill>
                  <a:schemeClr val="tx1"/>
                </a:solidFill>
                <a:latin typeface="HGS明朝B" panose="02020800000000000000" pitchFamily="18" charset="-128"/>
                <a:ea typeface="HGS明朝B" panose="02020800000000000000" pitchFamily="18" charset="-128"/>
              </a:rPr>
              <a:t>ISO9001</a:t>
            </a:r>
            <a:r>
              <a:rPr lang="ja-JP" altLang="en-US" sz="1400" b="1" dirty="0">
                <a:solidFill>
                  <a:schemeClr val="tx1"/>
                </a:solidFill>
                <a:latin typeface="HGS明朝B" panose="02020800000000000000" pitchFamily="18" charset="-128"/>
                <a:ea typeface="HGS明朝B" panose="02020800000000000000" pitchFamily="18" charset="-128"/>
              </a:rPr>
              <a:t>の取得）</a:t>
            </a:r>
          </a:p>
        </p:txBody>
      </p:sp>
      <p:sp>
        <p:nvSpPr>
          <p:cNvPr id="9" name="正方形/長方形 8"/>
          <p:cNvSpPr/>
          <p:nvPr/>
        </p:nvSpPr>
        <p:spPr>
          <a:xfrm>
            <a:off x="5450592" y="1697213"/>
            <a:ext cx="4252515" cy="122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2000" dirty="0">
                <a:solidFill>
                  <a:schemeClr val="tx1"/>
                </a:solidFill>
                <a:latin typeface="HGS明朝B" panose="02020800000000000000" pitchFamily="18" charset="-128"/>
                <a:ea typeface="HGS明朝B" panose="02020800000000000000" pitchFamily="18" charset="-128"/>
              </a:rPr>
              <a:t>・液体化処置</a:t>
            </a:r>
            <a:endParaRPr lang="en-US" altLang="ja-JP" sz="2000" dirty="0">
              <a:solidFill>
                <a:schemeClr val="tx1"/>
              </a:solidFill>
              <a:latin typeface="HGS明朝B" panose="02020800000000000000" pitchFamily="18" charset="-128"/>
              <a:ea typeface="HGS明朝B" panose="02020800000000000000" pitchFamily="18" charset="-128"/>
            </a:endParaRPr>
          </a:p>
          <a:p>
            <a:r>
              <a:rPr lang="ja-JP" altLang="en-US" sz="1600" dirty="0">
                <a:solidFill>
                  <a:schemeClr val="tx1"/>
                </a:solidFill>
                <a:latin typeface="HGS明朝B" panose="02020800000000000000" pitchFamily="18" charset="-128"/>
                <a:ea typeface="HGS明朝B" panose="02020800000000000000" pitchFamily="18" charset="-128"/>
              </a:rPr>
              <a:t>　　①液体化処置</a:t>
            </a:r>
            <a:endParaRPr lang="en-US" altLang="ja-JP" sz="1600" dirty="0">
              <a:solidFill>
                <a:schemeClr val="tx1"/>
              </a:solidFill>
              <a:latin typeface="HGS明朝B" panose="02020800000000000000" pitchFamily="18" charset="-128"/>
              <a:ea typeface="HGS明朝B" panose="02020800000000000000" pitchFamily="18" charset="-128"/>
            </a:endParaRPr>
          </a:p>
          <a:p>
            <a:r>
              <a:rPr lang="ja-JP" altLang="en-US" sz="1600" dirty="0">
                <a:solidFill>
                  <a:schemeClr val="tx1"/>
                </a:solidFill>
                <a:latin typeface="HGS明朝B" panose="02020800000000000000" pitchFamily="18" charset="-128"/>
                <a:ea typeface="HGS明朝B" panose="02020800000000000000" pitchFamily="18" charset="-128"/>
              </a:rPr>
              <a:t>　　②液体の安定性処置</a:t>
            </a:r>
            <a:endParaRPr lang="en-US" altLang="ja-JP" sz="1600" dirty="0">
              <a:solidFill>
                <a:schemeClr val="tx1"/>
              </a:solidFill>
              <a:latin typeface="HGS明朝B" panose="02020800000000000000" pitchFamily="18" charset="-128"/>
              <a:ea typeface="HGS明朝B" panose="02020800000000000000" pitchFamily="18" charset="-128"/>
            </a:endParaRPr>
          </a:p>
          <a:p>
            <a:r>
              <a:rPr lang="ja-JP" altLang="en-US" sz="1600" dirty="0">
                <a:solidFill>
                  <a:schemeClr val="tx1"/>
                </a:solidFill>
                <a:latin typeface="HGS明朝B" panose="02020800000000000000" pitchFamily="18" charset="-128"/>
                <a:ea typeface="HGS明朝B" panose="02020800000000000000" pitchFamily="18" charset="-128"/>
              </a:rPr>
              <a:t>　　③安定性を保持する処置（ストッパー）</a:t>
            </a:r>
          </a:p>
        </p:txBody>
      </p:sp>
      <p:sp>
        <p:nvSpPr>
          <p:cNvPr id="10" name="正方形/長方形 9"/>
          <p:cNvSpPr/>
          <p:nvPr/>
        </p:nvSpPr>
        <p:spPr>
          <a:xfrm>
            <a:off x="5354841" y="3727722"/>
            <a:ext cx="3891066" cy="85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2000" dirty="0">
                <a:solidFill>
                  <a:schemeClr val="tx1"/>
                </a:solidFill>
                <a:latin typeface="HGS明朝B" panose="02020800000000000000" pitchFamily="18" charset="-128"/>
                <a:ea typeface="HGS明朝B" panose="02020800000000000000" pitchFamily="18" charset="-128"/>
              </a:rPr>
              <a:t>・凝固時間の合わせこみ処置</a:t>
            </a:r>
            <a:endParaRPr lang="en-US" altLang="ja-JP" sz="2000" dirty="0">
              <a:solidFill>
                <a:schemeClr val="tx1"/>
              </a:solidFill>
              <a:latin typeface="HGS明朝B" panose="02020800000000000000" pitchFamily="18" charset="-128"/>
              <a:ea typeface="HGS明朝B" panose="02020800000000000000" pitchFamily="18" charset="-128"/>
            </a:endParaRPr>
          </a:p>
          <a:p>
            <a:r>
              <a:rPr lang="ja-JP" altLang="en-US" sz="2000" dirty="0">
                <a:solidFill>
                  <a:schemeClr val="tx1"/>
                </a:solidFill>
                <a:latin typeface="HGS明朝B" panose="02020800000000000000" pitchFamily="18" charset="-128"/>
                <a:ea typeface="HGS明朝B" panose="02020800000000000000" pitchFamily="18" charset="-128"/>
              </a:rPr>
              <a:t>・感度</a:t>
            </a:r>
            <a:r>
              <a:rPr lang="en-US" altLang="ja-JP" sz="2000" dirty="0">
                <a:solidFill>
                  <a:schemeClr val="tx1"/>
                </a:solidFill>
                <a:latin typeface="HGS明朝B" panose="02020800000000000000" pitchFamily="18" charset="-128"/>
                <a:ea typeface="HGS明朝B" panose="02020800000000000000" pitchFamily="18" charset="-128"/>
              </a:rPr>
              <a:t>(ISI</a:t>
            </a:r>
            <a:r>
              <a:rPr lang="ja-JP" altLang="en-US" sz="2000" dirty="0">
                <a:solidFill>
                  <a:schemeClr val="tx1"/>
                </a:solidFill>
                <a:latin typeface="HGS明朝B" panose="02020800000000000000" pitchFamily="18" charset="-128"/>
                <a:ea typeface="HGS明朝B" panose="02020800000000000000" pitchFamily="18" charset="-128"/>
              </a:rPr>
              <a:t>値）の合わせこみ処置</a:t>
            </a:r>
          </a:p>
        </p:txBody>
      </p:sp>
      <p:sp>
        <p:nvSpPr>
          <p:cNvPr id="20" name="フリーフォーム 19"/>
          <p:cNvSpPr/>
          <p:nvPr/>
        </p:nvSpPr>
        <p:spPr>
          <a:xfrm>
            <a:off x="5138422" y="1622675"/>
            <a:ext cx="104237" cy="2105047"/>
          </a:xfrm>
          <a:custGeom>
            <a:avLst/>
            <a:gdLst>
              <a:gd name="connsiteX0" fmla="*/ 0 w 510639"/>
              <a:gd name="connsiteY0" fmla="*/ 0 h 3360717"/>
              <a:gd name="connsiteX1" fmla="*/ 510639 w 510639"/>
              <a:gd name="connsiteY1" fmla="*/ 558140 h 3360717"/>
              <a:gd name="connsiteX2" fmla="*/ 486888 w 510639"/>
              <a:gd name="connsiteY2" fmla="*/ 2861953 h 3360717"/>
              <a:gd name="connsiteX3" fmla="*/ 47501 w 510639"/>
              <a:gd name="connsiteY3" fmla="*/ 3360717 h 3360717"/>
              <a:gd name="connsiteX0" fmla="*/ 1721923 w 1721923"/>
              <a:gd name="connsiteY0" fmla="*/ 23751 h 2802577"/>
              <a:gd name="connsiteX1" fmla="*/ 463138 w 1721923"/>
              <a:gd name="connsiteY1" fmla="*/ 0 h 2802577"/>
              <a:gd name="connsiteX2" fmla="*/ 439387 w 1721923"/>
              <a:gd name="connsiteY2" fmla="*/ 2303813 h 2802577"/>
              <a:gd name="connsiteX3" fmla="*/ 0 w 1721923"/>
              <a:gd name="connsiteY3" fmla="*/ 2802577 h 2802577"/>
              <a:gd name="connsiteX0" fmla="*/ 1721923 w 2731325"/>
              <a:gd name="connsiteY0" fmla="*/ 0 h 2778826"/>
              <a:gd name="connsiteX1" fmla="*/ 2731325 w 2731325"/>
              <a:gd name="connsiteY1" fmla="*/ 332508 h 2778826"/>
              <a:gd name="connsiteX2" fmla="*/ 439387 w 2731325"/>
              <a:gd name="connsiteY2" fmla="*/ 2280062 h 2778826"/>
              <a:gd name="connsiteX3" fmla="*/ 0 w 2731325"/>
              <a:gd name="connsiteY3" fmla="*/ 2778826 h 2778826"/>
              <a:gd name="connsiteX0" fmla="*/ 1721923 w 2755075"/>
              <a:gd name="connsiteY0" fmla="*/ 0 h 2778826"/>
              <a:gd name="connsiteX1" fmla="*/ 2731325 w 2755075"/>
              <a:gd name="connsiteY1" fmla="*/ 332508 h 2778826"/>
              <a:gd name="connsiteX2" fmla="*/ 2755075 w 2755075"/>
              <a:gd name="connsiteY2" fmla="*/ 2766951 h 2778826"/>
              <a:gd name="connsiteX3" fmla="*/ 0 w 2755075"/>
              <a:gd name="connsiteY3" fmla="*/ 2778826 h 2778826"/>
              <a:gd name="connsiteX0" fmla="*/ 59377 w 1092529"/>
              <a:gd name="connsiteY0" fmla="*/ 0 h 3099460"/>
              <a:gd name="connsiteX1" fmla="*/ 1068779 w 1092529"/>
              <a:gd name="connsiteY1" fmla="*/ 332508 h 3099460"/>
              <a:gd name="connsiteX2" fmla="*/ 1092529 w 1092529"/>
              <a:gd name="connsiteY2" fmla="*/ 2766951 h 3099460"/>
              <a:gd name="connsiteX3" fmla="*/ 0 w 1092529"/>
              <a:gd name="connsiteY3" fmla="*/ 3099460 h 3099460"/>
              <a:gd name="connsiteX0" fmla="*/ 49901 w 1083053"/>
              <a:gd name="connsiteY0" fmla="*/ 0 h 3123149"/>
              <a:gd name="connsiteX1" fmla="*/ 1059303 w 1083053"/>
              <a:gd name="connsiteY1" fmla="*/ 332508 h 3123149"/>
              <a:gd name="connsiteX2" fmla="*/ 1083053 w 1083053"/>
              <a:gd name="connsiteY2" fmla="*/ 2766951 h 3123149"/>
              <a:gd name="connsiteX3" fmla="*/ 0 w 1083053"/>
              <a:gd name="connsiteY3" fmla="*/ 3123149 h 3123149"/>
              <a:gd name="connsiteX0" fmla="*/ 49901 w 1059303"/>
              <a:gd name="connsiteY0" fmla="*/ 0 h 3123149"/>
              <a:gd name="connsiteX1" fmla="*/ 1059303 w 1059303"/>
              <a:gd name="connsiteY1" fmla="*/ 332508 h 3123149"/>
              <a:gd name="connsiteX2" fmla="*/ 315525 w 1059303"/>
              <a:gd name="connsiteY2" fmla="*/ 2776426 h 3123149"/>
              <a:gd name="connsiteX3" fmla="*/ 0 w 1059303"/>
              <a:gd name="connsiteY3" fmla="*/ 3123149 h 3123149"/>
              <a:gd name="connsiteX0" fmla="*/ 49901 w 320202"/>
              <a:gd name="connsiteY0" fmla="*/ 0 h 3123149"/>
              <a:gd name="connsiteX1" fmla="*/ 320202 w 320202"/>
              <a:gd name="connsiteY1" fmla="*/ 327771 h 3123149"/>
              <a:gd name="connsiteX2" fmla="*/ 315525 w 320202"/>
              <a:gd name="connsiteY2" fmla="*/ 2776426 h 3123149"/>
              <a:gd name="connsiteX3" fmla="*/ 0 w 320202"/>
              <a:gd name="connsiteY3" fmla="*/ 3123149 h 3123149"/>
              <a:gd name="connsiteX0" fmla="*/ 21474 w 320202"/>
              <a:gd name="connsiteY0" fmla="*/ 0 h 3151576"/>
              <a:gd name="connsiteX1" fmla="*/ 320202 w 320202"/>
              <a:gd name="connsiteY1" fmla="*/ 356198 h 3151576"/>
              <a:gd name="connsiteX2" fmla="*/ 315525 w 320202"/>
              <a:gd name="connsiteY2" fmla="*/ 2804853 h 3151576"/>
              <a:gd name="connsiteX3" fmla="*/ 0 w 320202"/>
              <a:gd name="connsiteY3" fmla="*/ 3151576 h 3151576"/>
              <a:gd name="connsiteX0" fmla="*/ 21474 w 360777"/>
              <a:gd name="connsiteY0" fmla="*/ 0 h 3151576"/>
              <a:gd name="connsiteX1" fmla="*/ 360777 w 360777"/>
              <a:gd name="connsiteY1" fmla="*/ 198236 h 3151576"/>
              <a:gd name="connsiteX2" fmla="*/ 315525 w 360777"/>
              <a:gd name="connsiteY2" fmla="*/ 2804853 h 3151576"/>
              <a:gd name="connsiteX3" fmla="*/ 0 w 360777"/>
              <a:gd name="connsiteY3" fmla="*/ 3151576 h 3151576"/>
              <a:gd name="connsiteX0" fmla="*/ 21474 w 360777"/>
              <a:gd name="connsiteY0" fmla="*/ 0 h 3151576"/>
              <a:gd name="connsiteX1" fmla="*/ 360777 w 360777"/>
              <a:gd name="connsiteY1" fmla="*/ 198236 h 3151576"/>
              <a:gd name="connsiteX2" fmla="*/ 315526 w 360777"/>
              <a:gd name="connsiteY2" fmla="*/ 2997917 h 3151576"/>
              <a:gd name="connsiteX3" fmla="*/ 0 w 360777"/>
              <a:gd name="connsiteY3" fmla="*/ 3151576 h 3151576"/>
            </a:gdLst>
            <a:ahLst/>
            <a:cxnLst>
              <a:cxn ang="0">
                <a:pos x="connsiteX0" y="connsiteY0"/>
              </a:cxn>
              <a:cxn ang="0">
                <a:pos x="connsiteX1" y="connsiteY1"/>
              </a:cxn>
              <a:cxn ang="0">
                <a:pos x="connsiteX2" y="connsiteY2"/>
              </a:cxn>
              <a:cxn ang="0">
                <a:pos x="connsiteX3" y="connsiteY3"/>
              </a:cxn>
            </a:cxnLst>
            <a:rect l="l" t="t" r="r" b="b"/>
            <a:pathLst>
              <a:path w="360777" h="3151576">
                <a:moveTo>
                  <a:pt x="21474" y="0"/>
                </a:moveTo>
                <a:lnTo>
                  <a:pt x="360777" y="198236"/>
                </a:lnTo>
                <a:lnTo>
                  <a:pt x="315526" y="2997917"/>
                </a:lnTo>
                <a:lnTo>
                  <a:pt x="0" y="315157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a:p>
        </p:txBody>
      </p:sp>
      <p:sp>
        <p:nvSpPr>
          <p:cNvPr id="26" name="フリーフォーム 25"/>
          <p:cNvSpPr/>
          <p:nvPr/>
        </p:nvSpPr>
        <p:spPr>
          <a:xfrm>
            <a:off x="5155192" y="3806523"/>
            <a:ext cx="87467" cy="430426"/>
          </a:xfrm>
          <a:custGeom>
            <a:avLst/>
            <a:gdLst>
              <a:gd name="connsiteX0" fmla="*/ 0 w 510639"/>
              <a:gd name="connsiteY0" fmla="*/ 0 h 3360717"/>
              <a:gd name="connsiteX1" fmla="*/ 510639 w 510639"/>
              <a:gd name="connsiteY1" fmla="*/ 558140 h 3360717"/>
              <a:gd name="connsiteX2" fmla="*/ 486888 w 510639"/>
              <a:gd name="connsiteY2" fmla="*/ 2861953 h 3360717"/>
              <a:gd name="connsiteX3" fmla="*/ 47501 w 510639"/>
              <a:gd name="connsiteY3" fmla="*/ 3360717 h 3360717"/>
              <a:gd name="connsiteX0" fmla="*/ 1721923 w 1721923"/>
              <a:gd name="connsiteY0" fmla="*/ 23751 h 2802577"/>
              <a:gd name="connsiteX1" fmla="*/ 463138 w 1721923"/>
              <a:gd name="connsiteY1" fmla="*/ 0 h 2802577"/>
              <a:gd name="connsiteX2" fmla="*/ 439387 w 1721923"/>
              <a:gd name="connsiteY2" fmla="*/ 2303813 h 2802577"/>
              <a:gd name="connsiteX3" fmla="*/ 0 w 1721923"/>
              <a:gd name="connsiteY3" fmla="*/ 2802577 h 2802577"/>
              <a:gd name="connsiteX0" fmla="*/ 1721923 w 2731325"/>
              <a:gd name="connsiteY0" fmla="*/ 0 h 2778826"/>
              <a:gd name="connsiteX1" fmla="*/ 2731325 w 2731325"/>
              <a:gd name="connsiteY1" fmla="*/ 332508 h 2778826"/>
              <a:gd name="connsiteX2" fmla="*/ 439387 w 2731325"/>
              <a:gd name="connsiteY2" fmla="*/ 2280062 h 2778826"/>
              <a:gd name="connsiteX3" fmla="*/ 0 w 2731325"/>
              <a:gd name="connsiteY3" fmla="*/ 2778826 h 2778826"/>
              <a:gd name="connsiteX0" fmla="*/ 1721923 w 2755075"/>
              <a:gd name="connsiteY0" fmla="*/ 0 h 2778826"/>
              <a:gd name="connsiteX1" fmla="*/ 2731325 w 2755075"/>
              <a:gd name="connsiteY1" fmla="*/ 332508 h 2778826"/>
              <a:gd name="connsiteX2" fmla="*/ 2755075 w 2755075"/>
              <a:gd name="connsiteY2" fmla="*/ 2766951 h 2778826"/>
              <a:gd name="connsiteX3" fmla="*/ 0 w 2755075"/>
              <a:gd name="connsiteY3" fmla="*/ 2778826 h 2778826"/>
              <a:gd name="connsiteX0" fmla="*/ 59377 w 1092529"/>
              <a:gd name="connsiteY0" fmla="*/ 0 h 3099460"/>
              <a:gd name="connsiteX1" fmla="*/ 1068779 w 1092529"/>
              <a:gd name="connsiteY1" fmla="*/ 332508 h 3099460"/>
              <a:gd name="connsiteX2" fmla="*/ 1092529 w 1092529"/>
              <a:gd name="connsiteY2" fmla="*/ 2766951 h 3099460"/>
              <a:gd name="connsiteX3" fmla="*/ 0 w 1092529"/>
              <a:gd name="connsiteY3" fmla="*/ 3099460 h 3099460"/>
              <a:gd name="connsiteX0" fmla="*/ 49901 w 1083053"/>
              <a:gd name="connsiteY0" fmla="*/ 0 h 3123149"/>
              <a:gd name="connsiteX1" fmla="*/ 1059303 w 1083053"/>
              <a:gd name="connsiteY1" fmla="*/ 332508 h 3123149"/>
              <a:gd name="connsiteX2" fmla="*/ 1083053 w 1083053"/>
              <a:gd name="connsiteY2" fmla="*/ 2766951 h 3123149"/>
              <a:gd name="connsiteX3" fmla="*/ 0 w 1083053"/>
              <a:gd name="connsiteY3" fmla="*/ 3123149 h 3123149"/>
              <a:gd name="connsiteX0" fmla="*/ 49901 w 1059303"/>
              <a:gd name="connsiteY0" fmla="*/ 0 h 3123149"/>
              <a:gd name="connsiteX1" fmla="*/ 1059303 w 1059303"/>
              <a:gd name="connsiteY1" fmla="*/ 332508 h 3123149"/>
              <a:gd name="connsiteX2" fmla="*/ 315525 w 1059303"/>
              <a:gd name="connsiteY2" fmla="*/ 2776426 h 3123149"/>
              <a:gd name="connsiteX3" fmla="*/ 0 w 1059303"/>
              <a:gd name="connsiteY3" fmla="*/ 3123149 h 3123149"/>
              <a:gd name="connsiteX0" fmla="*/ 49901 w 320202"/>
              <a:gd name="connsiteY0" fmla="*/ 0 h 3123149"/>
              <a:gd name="connsiteX1" fmla="*/ 320202 w 320202"/>
              <a:gd name="connsiteY1" fmla="*/ 327771 h 3123149"/>
              <a:gd name="connsiteX2" fmla="*/ 315525 w 320202"/>
              <a:gd name="connsiteY2" fmla="*/ 2776426 h 3123149"/>
              <a:gd name="connsiteX3" fmla="*/ 0 w 320202"/>
              <a:gd name="connsiteY3" fmla="*/ 3123149 h 3123149"/>
              <a:gd name="connsiteX0" fmla="*/ 21474 w 320202"/>
              <a:gd name="connsiteY0" fmla="*/ 0 h 3151576"/>
              <a:gd name="connsiteX1" fmla="*/ 320202 w 320202"/>
              <a:gd name="connsiteY1" fmla="*/ 356198 h 3151576"/>
              <a:gd name="connsiteX2" fmla="*/ 315525 w 320202"/>
              <a:gd name="connsiteY2" fmla="*/ 2804853 h 3151576"/>
              <a:gd name="connsiteX3" fmla="*/ 0 w 320202"/>
              <a:gd name="connsiteY3" fmla="*/ 3151576 h 3151576"/>
            </a:gdLst>
            <a:ahLst/>
            <a:cxnLst>
              <a:cxn ang="0">
                <a:pos x="connsiteX0" y="connsiteY0"/>
              </a:cxn>
              <a:cxn ang="0">
                <a:pos x="connsiteX1" y="connsiteY1"/>
              </a:cxn>
              <a:cxn ang="0">
                <a:pos x="connsiteX2" y="connsiteY2"/>
              </a:cxn>
              <a:cxn ang="0">
                <a:pos x="connsiteX3" y="connsiteY3"/>
              </a:cxn>
            </a:cxnLst>
            <a:rect l="l" t="t" r="r" b="b"/>
            <a:pathLst>
              <a:path w="320202" h="3151576">
                <a:moveTo>
                  <a:pt x="21474" y="0"/>
                </a:moveTo>
                <a:lnTo>
                  <a:pt x="320202" y="356198"/>
                </a:lnTo>
                <a:lnTo>
                  <a:pt x="315525" y="2804853"/>
                </a:lnTo>
                <a:lnTo>
                  <a:pt x="0" y="315157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28" name="右矢印 27"/>
          <p:cNvSpPr/>
          <p:nvPr/>
        </p:nvSpPr>
        <p:spPr>
          <a:xfrm>
            <a:off x="4210394" y="5082047"/>
            <a:ext cx="596067" cy="31328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29" name="正方形/長方形 28"/>
          <p:cNvSpPr/>
          <p:nvPr/>
        </p:nvSpPr>
        <p:spPr>
          <a:xfrm>
            <a:off x="5354841" y="5013751"/>
            <a:ext cx="4160697" cy="75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2000" dirty="0">
                <a:solidFill>
                  <a:schemeClr val="tx1"/>
                </a:solidFill>
                <a:latin typeface="HGS明朝B" panose="02020800000000000000" pitchFamily="18" charset="-128"/>
                <a:ea typeface="HGS明朝B" panose="02020800000000000000" pitchFamily="18" charset="-128"/>
              </a:rPr>
              <a:t>・不用</a:t>
            </a:r>
            <a:endParaRPr lang="en-US" altLang="ja-JP" sz="2000" dirty="0">
              <a:solidFill>
                <a:schemeClr val="tx1"/>
              </a:solidFill>
              <a:latin typeface="HGS明朝B" panose="02020800000000000000" pitchFamily="18" charset="-128"/>
              <a:ea typeface="HGS明朝B" panose="02020800000000000000" pitchFamily="18" charset="-128"/>
            </a:endParaRPr>
          </a:p>
          <a:p>
            <a:r>
              <a:rPr lang="ja-JP" altLang="en-US" sz="2000" dirty="0">
                <a:solidFill>
                  <a:schemeClr val="tx1"/>
                </a:solidFill>
                <a:latin typeface="HGS明朝B" panose="02020800000000000000" pitchFamily="18" charset="-128"/>
                <a:ea typeface="HGS明朝B" panose="02020800000000000000" pitchFamily="18" charset="-128"/>
              </a:rPr>
              <a:t>　　</a:t>
            </a:r>
            <a:r>
              <a:rPr lang="ja-JP" altLang="en-US" sz="1600" dirty="0">
                <a:solidFill>
                  <a:schemeClr val="tx1"/>
                </a:solidFill>
                <a:latin typeface="HGS明朝B" panose="02020800000000000000" pitchFamily="18" charset="-128"/>
                <a:ea typeface="HGS明朝B" panose="02020800000000000000" pitchFamily="18" charset="-128"/>
              </a:rPr>
              <a:t>→設備＆規模の簡略化＋少ない投資</a:t>
            </a:r>
          </a:p>
        </p:txBody>
      </p:sp>
      <p:grpSp>
        <p:nvGrpSpPr>
          <p:cNvPr id="13" name="Group 312"/>
          <p:cNvGrpSpPr>
            <a:grpSpLocks/>
          </p:cNvGrpSpPr>
          <p:nvPr/>
        </p:nvGrpSpPr>
        <p:grpSpPr bwMode="auto">
          <a:xfrm>
            <a:off x="9261434" y="5792468"/>
            <a:ext cx="508207" cy="975623"/>
            <a:chOff x="4672" y="2205"/>
            <a:chExt cx="680" cy="1372"/>
          </a:xfrm>
        </p:grpSpPr>
        <p:sp>
          <p:nvSpPr>
            <p:cNvPr id="14" name="Freeform 280" descr="70%"/>
            <p:cNvSpPr>
              <a:spLocks/>
            </p:cNvSpPr>
            <p:nvPr/>
          </p:nvSpPr>
          <p:spPr bwMode="auto">
            <a:xfrm>
              <a:off x="4723" y="2261"/>
              <a:ext cx="549" cy="257"/>
            </a:xfrm>
            <a:custGeom>
              <a:avLst/>
              <a:gdLst>
                <a:gd name="T0" fmla="*/ 485 w 549"/>
                <a:gd name="T1" fmla="*/ 0 h 257"/>
                <a:gd name="T2" fmla="*/ 518 w 549"/>
                <a:gd name="T3" fmla="*/ 27 h 257"/>
                <a:gd name="T4" fmla="*/ 543 w 549"/>
                <a:gd name="T5" fmla="*/ 87 h 257"/>
                <a:gd name="T6" fmla="*/ 549 w 549"/>
                <a:gd name="T7" fmla="*/ 159 h 257"/>
                <a:gd name="T8" fmla="*/ 530 w 549"/>
                <a:gd name="T9" fmla="*/ 234 h 257"/>
                <a:gd name="T10" fmla="*/ 499 w 549"/>
                <a:gd name="T11" fmla="*/ 91 h 257"/>
                <a:gd name="T12" fmla="*/ 377 w 549"/>
                <a:gd name="T13" fmla="*/ 48 h 257"/>
                <a:gd name="T14" fmla="*/ 190 w 549"/>
                <a:gd name="T15" fmla="*/ 36 h 257"/>
                <a:gd name="T16" fmla="*/ 103 w 549"/>
                <a:gd name="T17" fmla="*/ 55 h 257"/>
                <a:gd name="T18" fmla="*/ 18 w 549"/>
                <a:gd name="T19" fmla="*/ 122 h 257"/>
                <a:gd name="T20" fmla="*/ 18 w 549"/>
                <a:gd name="T21" fmla="*/ 257 h 257"/>
                <a:gd name="T22" fmla="*/ 0 w 549"/>
                <a:gd name="T23" fmla="*/ 183 h 257"/>
                <a:gd name="T24" fmla="*/ 6 w 549"/>
                <a:gd name="T25" fmla="*/ 105 h 257"/>
                <a:gd name="T26" fmla="*/ 119 w 549"/>
                <a:gd name="T27" fmla="*/ 10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9" h="257">
                  <a:moveTo>
                    <a:pt x="485" y="0"/>
                  </a:moveTo>
                  <a:lnTo>
                    <a:pt x="518" y="27"/>
                  </a:lnTo>
                  <a:lnTo>
                    <a:pt x="543" y="87"/>
                  </a:lnTo>
                  <a:lnTo>
                    <a:pt x="549" y="159"/>
                  </a:lnTo>
                  <a:lnTo>
                    <a:pt x="530" y="234"/>
                  </a:lnTo>
                  <a:lnTo>
                    <a:pt x="499" y="91"/>
                  </a:lnTo>
                  <a:lnTo>
                    <a:pt x="377" y="48"/>
                  </a:lnTo>
                  <a:lnTo>
                    <a:pt x="190" y="36"/>
                  </a:lnTo>
                  <a:lnTo>
                    <a:pt x="103" y="55"/>
                  </a:lnTo>
                  <a:lnTo>
                    <a:pt x="18" y="122"/>
                  </a:lnTo>
                  <a:lnTo>
                    <a:pt x="18" y="257"/>
                  </a:lnTo>
                  <a:lnTo>
                    <a:pt x="0" y="183"/>
                  </a:lnTo>
                  <a:lnTo>
                    <a:pt x="6" y="105"/>
                  </a:lnTo>
                  <a:lnTo>
                    <a:pt x="119" y="10"/>
                  </a:lnTo>
                </a:path>
              </a:pathLst>
            </a:custGeom>
            <a:pattFill prst="pct70">
              <a:fgClr>
                <a:srgbClr val="800000"/>
              </a:fgClr>
              <a:bgClr>
                <a:schemeClr val="bg1"/>
              </a:bgClr>
            </a:pattFill>
            <a:ln w="9525">
              <a:solidFill>
                <a:schemeClr val="tx1"/>
              </a:solidFill>
              <a:round/>
              <a:headEnd/>
              <a:tailEnd/>
            </a:ln>
          </p:spPr>
          <p:txBody>
            <a:bodyPr/>
            <a:lstStyle/>
            <a:p>
              <a:endParaRPr lang="ja-JP" altLang="en-US"/>
            </a:p>
          </p:txBody>
        </p:sp>
        <p:sp>
          <p:nvSpPr>
            <p:cNvPr id="15" name="Freeform 281"/>
            <p:cNvSpPr>
              <a:spLocks/>
            </p:cNvSpPr>
            <p:nvPr/>
          </p:nvSpPr>
          <p:spPr bwMode="auto">
            <a:xfrm>
              <a:off x="4740" y="2205"/>
              <a:ext cx="516" cy="603"/>
            </a:xfrm>
            <a:custGeom>
              <a:avLst/>
              <a:gdLst>
                <a:gd name="T0" fmla="*/ 346 w 1504"/>
                <a:gd name="T1" fmla="*/ 3 h 1565"/>
                <a:gd name="T2" fmla="*/ 288 w 1504"/>
                <a:gd name="T3" fmla="*/ 0 h 1565"/>
                <a:gd name="T4" fmla="*/ 224 w 1504"/>
                <a:gd name="T5" fmla="*/ 0 h 1565"/>
                <a:gd name="T6" fmla="*/ 174 w 1504"/>
                <a:gd name="T7" fmla="*/ 6 h 1565"/>
                <a:gd name="T8" fmla="*/ 142 w 1504"/>
                <a:gd name="T9" fmla="*/ 16 h 1565"/>
                <a:gd name="T10" fmla="*/ 99 w 1504"/>
                <a:gd name="T11" fmla="*/ 36 h 1565"/>
                <a:gd name="T12" fmla="*/ 64 w 1504"/>
                <a:gd name="T13" fmla="*/ 59 h 1565"/>
                <a:gd name="T14" fmla="*/ 35 w 1504"/>
                <a:gd name="T15" fmla="*/ 91 h 1565"/>
                <a:gd name="T16" fmla="*/ 12 w 1504"/>
                <a:gd name="T17" fmla="*/ 134 h 1565"/>
                <a:gd name="T18" fmla="*/ 0 w 1504"/>
                <a:gd name="T19" fmla="*/ 187 h 1565"/>
                <a:gd name="T20" fmla="*/ 0 w 1504"/>
                <a:gd name="T21" fmla="*/ 344 h 1565"/>
                <a:gd name="T22" fmla="*/ 13 w 1504"/>
                <a:gd name="T23" fmla="*/ 433 h 1565"/>
                <a:gd name="T24" fmla="*/ 24 w 1504"/>
                <a:gd name="T25" fmla="*/ 461 h 1565"/>
                <a:gd name="T26" fmla="*/ 40 w 1504"/>
                <a:gd name="T27" fmla="*/ 490 h 1565"/>
                <a:gd name="T28" fmla="*/ 66 w 1504"/>
                <a:gd name="T29" fmla="*/ 523 h 1565"/>
                <a:gd name="T30" fmla="*/ 102 w 1504"/>
                <a:gd name="T31" fmla="*/ 546 h 1565"/>
                <a:gd name="T32" fmla="*/ 212 w 1504"/>
                <a:gd name="T33" fmla="*/ 591 h 1565"/>
                <a:gd name="T34" fmla="*/ 242 w 1504"/>
                <a:gd name="T35" fmla="*/ 603 h 1565"/>
                <a:gd name="T36" fmla="*/ 261 w 1504"/>
                <a:gd name="T37" fmla="*/ 602 h 1565"/>
                <a:gd name="T38" fmla="*/ 309 w 1504"/>
                <a:gd name="T39" fmla="*/ 591 h 1565"/>
                <a:gd name="T40" fmla="*/ 414 w 1504"/>
                <a:gd name="T41" fmla="*/ 546 h 1565"/>
                <a:gd name="T42" fmla="*/ 441 w 1504"/>
                <a:gd name="T43" fmla="*/ 521 h 1565"/>
                <a:gd name="T44" fmla="*/ 476 w 1504"/>
                <a:gd name="T45" fmla="*/ 483 h 1565"/>
                <a:gd name="T46" fmla="*/ 491 w 1504"/>
                <a:gd name="T47" fmla="*/ 456 h 1565"/>
                <a:gd name="T48" fmla="*/ 498 w 1504"/>
                <a:gd name="T49" fmla="*/ 427 h 1565"/>
                <a:gd name="T50" fmla="*/ 507 w 1504"/>
                <a:gd name="T51" fmla="*/ 393 h 1565"/>
                <a:gd name="T52" fmla="*/ 512 w 1504"/>
                <a:gd name="T53" fmla="*/ 357 h 1565"/>
                <a:gd name="T54" fmla="*/ 516 w 1504"/>
                <a:gd name="T55" fmla="*/ 262 h 1565"/>
                <a:gd name="T56" fmla="*/ 515 w 1504"/>
                <a:gd name="T57" fmla="*/ 191 h 1565"/>
                <a:gd name="T58" fmla="*/ 512 w 1504"/>
                <a:gd name="T59" fmla="*/ 149 h 1565"/>
                <a:gd name="T60" fmla="*/ 503 w 1504"/>
                <a:gd name="T61" fmla="*/ 110 h 1565"/>
                <a:gd name="T62" fmla="*/ 485 w 1504"/>
                <a:gd name="T63" fmla="*/ 77 h 1565"/>
                <a:gd name="T64" fmla="*/ 459 w 1504"/>
                <a:gd name="T65" fmla="*/ 45 h 1565"/>
                <a:gd name="T66" fmla="*/ 419 w 1504"/>
                <a:gd name="T67" fmla="*/ 22 h 1565"/>
                <a:gd name="T68" fmla="*/ 384 w 1504"/>
                <a:gd name="T69" fmla="*/ 9 h 1565"/>
                <a:gd name="T70" fmla="*/ 346 w 1504"/>
                <a:gd name="T71" fmla="*/ 3 h 15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04" h="1565">
                  <a:moveTo>
                    <a:pt x="1008" y="8"/>
                  </a:moveTo>
                  <a:lnTo>
                    <a:pt x="838" y="0"/>
                  </a:lnTo>
                  <a:lnTo>
                    <a:pt x="652" y="0"/>
                  </a:lnTo>
                  <a:lnTo>
                    <a:pt x="508" y="16"/>
                  </a:lnTo>
                  <a:lnTo>
                    <a:pt x="415" y="42"/>
                  </a:lnTo>
                  <a:lnTo>
                    <a:pt x="288" y="93"/>
                  </a:lnTo>
                  <a:lnTo>
                    <a:pt x="186" y="152"/>
                  </a:lnTo>
                  <a:lnTo>
                    <a:pt x="101" y="237"/>
                  </a:lnTo>
                  <a:lnTo>
                    <a:pt x="34" y="347"/>
                  </a:lnTo>
                  <a:lnTo>
                    <a:pt x="0" y="485"/>
                  </a:lnTo>
                  <a:lnTo>
                    <a:pt x="0" y="894"/>
                  </a:lnTo>
                  <a:lnTo>
                    <a:pt x="39" y="1123"/>
                  </a:lnTo>
                  <a:lnTo>
                    <a:pt x="70" y="1196"/>
                  </a:lnTo>
                  <a:lnTo>
                    <a:pt x="116" y="1271"/>
                  </a:lnTo>
                  <a:lnTo>
                    <a:pt x="193" y="1358"/>
                  </a:lnTo>
                  <a:lnTo>
                    <a:pt x="296" y="1418"/>
                  </a:lnTo>
                  <a:lnTo>
                    <a:pt x="617" y="1533"/>
                  </a:lnTo>
                  <a:lnTo>
                    <a:pt x="706" y="1565"/>
                  </a:lnTo>
                  <a:lnTo>
                    <a:pt x="760" y="1562"/>
                  </a:lnTo>
                  <a:lnTo>
                    <a:pt x="900" y="1533"/>
                  </a:lnTo>
                  <a:lnTo>
                    <a:pt x="1208" y="1418"/>
                  </a:lnTo>
                  <a:lnTo>
                    <a:pt x="1285" y="1353"/>
                  </a:lnTo>
                  <a:lnTo>
                    <a:pt x="1388" y="1254"/>
                  </a:lnTo>
                  <a:lnTo>
                    <a:pt x="1432" y="1184"/>
                  </a:lnTo>
                  <a:lnTo>
                    <a:pt x="1452" y="1107"/>
                  </a:lnTo>
                  <a:lnTo>
                    <a:pt x="1477" y="1019"/>
                  </a:lnTo>
                  <a:lnTo>
                    <a:pt x="1491" y="927"/>
                  </a:lnTo>
                  <a:lnTo>
                    <a:pt x="1504" y="681"/>
                  </a:lnTo>
                  <a:lnTo>
                    <a:pt x="1500" y="497"/>
                  </a:lnTo>
                  <a:lnTo>
                    <a:pt x="1491" y="387"/>
                  </a:lnTo>
                  <a:lnTo>
                    <a:pt x="1466" y="285"/>
                  </a:lnTo>
                  <a:lnTo>
                    <a:pt x="1415" y="201"/>
                  </a:lnTo>
                  <a:lnTo>
                    <a:pt x="1339" y="116"/>
                  </a:lnTo>
                  <a:lnTo>
                    <a:pt x="1220" y="57"/>
                  </a:lnTo>
                  <a:lnTo>
                    <a:pt x="1118" y="23"/>
                  </a:lnTo>
                  <a:lnTo>
                    <a:pt x="1008" y="8"/>
                  </a:lnTo>
                  <a:close/>
                </a:path>
              </a:pathLst>
            </a:custGeom>
            <a:solidFill>
              <a:srgbClr val="FFFFC0"/>
            </a:solidFill>
            <a:ln w="0">
              <a:solidFill>
                <a:schemeClr val="tx1"/>
              </a:solidFill>
              <a:prstDash val="solid"/>
              <a:round/>
              <a:headEnd/>
              <a:tailEnd/>
            </a:ln>
          </p:spPr>
          <p:txBody>
            <a:bodyPr/>
            <a:lstStyle/>
            <a:p>
              <a:endParaRPr lang="ja-JP" altLang="en-US"/>
            </a:p>
          </p:txBody>
        </p:sp>
        <p:sp>
          <p:nvSpPr>
            <p:cNvPr id="16" name="Oval 282"/>
            <p:cNvSpPr>
              <a:spLocks noChangeArrowheads="1"/>
            </p:cNvSpPr>
            <p:nvPr/>
          </p:nvSpPr>
          <p:spPr bwMode="auto">
            <a:xfrm>
              <a:off x="4753" y="2354"/>
              <a:ext cx="251" cy="29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 name="Oval 283"/>
            <p:cNvSpPr>
              <a:spLocks noChangeArrowheads="1"/>
            </p:cNvSpPr>
            <p:nvPr/>
          </p:nvSpPr>
          <p:spPr bwMode="auto">
            <a:xfrm>
              <a:off x="4784" y="2398"/>
              <a:ext cx="180" cy="209"/>
            </a:xfrm>
            <a:prstGeom prst="ellipse">
              <a:avLst/>
            </a:prstGeom>
            <a:solidFill>
              <a:srgbClr val="FFFFFF"/>
            </a:solidFill>
            <a:ln w="0">
              <a:solidFill>
                <a:schemeClr val="tx1"/>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 name="Oval 284"/>
            <p:cNvSpPr>
              <a:spLocks noChangeArrowheads="1"/>
            </p:cNvSpPr>
            <p:nvPr/>
          </p:nvSpPr>
          <p:spPr bwMode="auto">
            <a:xfrm>
              <a:off x="4841" y="2474"/>
              <a:ext cx="57" cy="63"/>
            </a:xfrm>
            <a:prstGeom prst="ellipse">
              <a:avLst/>
            </a:prstGeom>
            <a:solidFill>
              <a:srgbClr val="000000"/>
            </a:solidFill>
            <a:ln w="0">
              <a:solidFill>
                <a:schemeClr val="tx1"/>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 name="Oval 285"/>
            <p:cNvSpPr>
              <a:spLocks noChangeArrowheads="1"/>
            </p:cNvSpPr>
            <p:nvPr/>
          </p:nvSpPr>
          <p:spPr bwMode="auto">
            <a:xfrm>
              <a:off x="5000" y="2360"/>
              <a:ext cx="251" cy="29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 name="Freeform 286"/>
            <p:cNvSpPr>
              <a:spLocks/>
            </p:cNvSpPr>
            <p:nvPr/>
          </p:nvSpPr>
          <p:spPr bwMode="auto">
            <a:xfrm>
              <a:off x="4960" y="2587"/>
              <a:ext cx="79" cy="70"/>
            </a:xfrm>
            <a:custGeom>
              <a:avLst/>
              <a:gdLst>
                <a:gd name="T0" fmla="*/ 0 w 231"/>
                <a:gd name="T1" fmla="*/ 70 h 181"/>
                <a:gd name="T2" fmla="*/ 39 w 231"/>
                <a:gd name="T3" fmla="*/ 0 h 181"/>
                <a:gd name="T4" fmla="*/ 79 w 231"/>
                <a:gd name="T5" fmla="*/ 70 h 181"/>
                <a:gd name="T6" fmla="*/ 0 w 231"/>
                <a:gd name="T7" fmla="*/ 70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181">
                  <a:moveTo>
                    <a:pt x="0" y="181"/>
                  </a:moveTo>
                  <a:lnTo>
                    <a:pt x="115" y="0"/>
                  </a:lnTo>
                  <a:lnTo>
                    <a:pt x="231" y="181"/>
                  </a:lnTo>
                  <a:lnTo>
                    <a:pt x="0" y="181"/>
                  </a:lnTo>
                  <a:close/>
                </a:path>
              </a:pathLst>
            </a:custGeom>
            <a:solidFill>
              <a:srgbClr val="CC99CC"/>
            </a:solidFill>
            <a:ln w="0">
              <a:solidFill>
                <a:schemeClr val="tx1"/>
              </a:solidFill>
              <a:prstDash val="solid"/>
              <a:round/>
              <a:headEnd/>
              <a:tailEnd/>
            </a:ln>
          </p:spPr>
          <p:txBody>
            <a:bodyPr/>
            <a:lstStyle/>
            <a:p>
              <a:endParaRPr lang="ja-JP" altLang="en-US"/>
            </a:p>
          </p:txBody>
        </p:sp>
        <p:sp>
          <p:nvSpPr>
            <p:cNvPr id="22" name="Oval 287"/>
            <p:cNvSpPr>
              <a:spLocks noChangeArrowheads="1"/>
            </p:cNvSpPr>
            <p:nvPr/>
          </p:nvSpPr>
          <p:spPr bwMode="auto">
            <a:xfrm>
              <a:off x="5039" y="2411"/>
              <a:ext cx="186" cy="208"/>
            </a:xfrm>
            <a:prstGeom prst="ellipse">
              <a:avLst/>
            </a:prstGeom>
            <a:solidFill>
              <a:srgbClr val="FFFFFF"/>
            </a:solidFill>
            <a:ln w="0">
              <a:solidFill>
                <a:schemeClr val="tx1"/>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 name="Oval 288"/>
            <p:cNvSpPr>
              <a:spLocks noChangeArrowheads="1"/>
            </p:cNvSpPr>
            <p:nvPr/>
          </p:nvSpPr>
          <p:spPr bwMode="auto">
            <a:xfrm>
              <a:off x="5106" y="2480"/>
              <a:ext cx="52" cy="63"/>
            </a:xfrm>
            <a:prstGeom prst="ellipse">
              <a:avLst/>
            </a:prstGeom>
            <a:solidFill>
              <a:srgbClr val="000000"/>
            </a:solidFill>
            <a:ln w="0">
              <a:solidFill>
                <a:schemeClr val="tx1"/>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 name="Oval 289"/>
            <p:cNvSpPr>
              <a:spLocks noChangeArrowheads="1"/>
            </p:cNvSpPr>
            <p:nvPr/>
          </p:nvSpPr>
          <p:spPr bwMode="auto">
            <a:xfrm>
              <a:off x="4937" y="2705"/>
              <a:ext cx="123" cy="56"/>
            </a:xfrm>
            <a:prstGeom prst="ellipse">
              <a:avLst/>
            </a:prstGeom>
            <a:solidFill>
              <a:srgbClr val="FFFFC0"/>
            </a:solidFill>
            <a:ln w="0">
              <a:solidFill>
                <a:schemeClr val="tx1"/>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 name="Freeform 290"/>
            <p:cNvSpPr>
              <a:spLocks/>
            </p:cNvSpPr>
            <p:nvPr/>
          </p:nvSpPr>
          <p:spPr bwMode="auto">
            <a:xfrm>
              <a:off x="4795" y="2761"/>
              <a:ext cx="190" cy="221"/>
            </a:xfrm>
            <a:custGeom>
              <a:avLst/>
              <a:gdLst>
                <a:gd name="T0" fmla="*/ 190 w 555"/>
                <a:gd name="T1" fmla="*/ 152 h 573"/>
                <a:gd name="T2" fmla="*/ 40 w 555"/>
                <a:gd name="T3" fmla="*/ 0 h 573"/>
                <a:gd name="T4" fmla="*/ 0 w 555"/>
                <a:gd name="T5" fmla="*/ 41 h 573"/>
                <a:gd name="T6" fmla="*/ 75 w 555"/>
                <a:gd name="T7" fmla="*/ 108 h 573"/>
                <a:gd name="T8" fmla="*/ 27 w 555"/>
                <a:gd name="T9" fmla="*/ 120 h 573"/>
                <a:gd name="T10" fmla="*/ 163 w 555"/>
                <a:gd name="T11" fmla="*/ 221 h 573"/>
                <a:gd name="T12" fmla="*/ 190 w 555"/>
                <a:gd name="T13" fmla="*/ 152 h 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573">
                  <a:moveTo>
                    <a:pt x="555" y="393"/>
                  </a:moveTo>
                  <a:lnTo>
                    <a:pt x="118" y="0"/>
                  </a:lnTo>
                  <a:lnTo>
                    <a:pt x="0" y="107"/>
                  </a:lnTo>
                  <a:lnTo>
                    <a:pt x="220" y="279"/>
                  </a:lnTo>
                  <a:lnTo>
                    <a:pt x="79" y="311"/>
                  </a:lnTo>
                  <a:lnTo>
                    <a:pt x="477" y="573"/>
                  </a:lnTo>
                  <a:lnTo>
                    <a:pt x="555" y="393"/>
                  </a:lnTo>
                  <a:close/>
                </a:path>
              </a:pathLst>
            </a:custGeom>
            <a:solidFill>
              <a:srgbClr val="FFFFFF"/>
            </a:solidFill>
            <a:ln w="0">
              <a:solidFill>
                <a:schemeClr val="tx1"/>
              </a:solidFill>
              <a:prstDash val="solid"/>
              <a:round/>
              <a:headEnd/>
              <a:tailEnd/>
            </a:ln>
          </p:spPr>
          <p:txBody>
            <a:bodyPr/>
            <a:lstStyle/>
            <a:p>
              <a:endParaRPr lang="ja-JP" altLang="en-US"/>
            </a:p>
          </p:txBody>
        </p:sp>
        <p:sp>
          <p:nvSpPr>
            <p:cNvPr id="27" name="Freeform 291"/>
            <p:cNvSpPr>
              <a:spLocks/>
            </p:cNvSpPr>
            <p:nvPr/>
          </p:nvSpPr>
          <p:spPr bwMode="auto">
            <a:xfrm>
              <a:off x="4995" y="2755"/>
              <a:ext cx="158" cy="88"/>
            </a:xfrm>
            <a:custGeom>
              <a:avLst/>
              <a:gdLst>
                <a:gd name="T0" fmla="*/ 0 w 461"/>
                <a:gd name="T1" fmla="*/ 56 h 229"/>
                <a:gd name="T2" fmla="*/ 35 w 461"/>
                <a:gd name="T3" fmla="*/ 88 h 229"/>
                <a:gd name="T4" fmla="*/ 158 w 461"/>
                <a:gd name="T5" fmla="*/ 0 h 229"/>
                <a:gd name="T6" fmla="*/ 0 w 461"/>
                <a:gd name="T7" fmla="*/ 56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 h="229">
                  <a:moveTo>
                    <a:pt x="0" y="147"/>
                  </a:moveTo>
                  <a:lnTo>
                    <a:pt x="101" y="229"/>
                  </a:lnTo>
                  <a:lnTo>
                    <a:pt x="461" y="0"/>
                  </a:lnTo>
                  <a:lnTo>
                    <a:pt x="0" y="147"/>
                  </a:lnTo>
                  <a:close/>
                </a:path>
              </a:pathLst>
            </a:custGeom>
            <a:solidFill>
              <a:srgbClr val="FF00FF"/>
            </a:solidFill>
            <a:ln w="0">
              <a:solidFill>
                <a:schemeClr val="tx1"/>
              </a:solidFill>
              <a:prstDash val="solid"/>
              <a:round/>
              <a:headEnd/>
              <a:tailEnd/>
            </a:ln>
          </p:spPr>
          <p:txBody>
            <a:bodyPr/>
            <a:lstStyle/>
            <a:p>
              <a:endParaRPr lang="ja-JP" altLang="en-US"/>
            </a:p>
          </p:txBody>
        </p:sp>
        <p:sp>
          <p:nvSpPr>
            <p:cNvPr id="30" name="Freeform 292"/>
            <p:cNvSpPr>
              <a:spLocks/>
            </p:cNvSpPr>
            <p:nvPr/>
          </p:nvSpPr>
          <p:spPr bwMode="auto">
            <a:xfrm>
              <a:off x="4945" y="2812"/>
              <a:ext cx="80" cy="101"/>
            </a:xfrm>
            <a:custGeom>
              <a:avLst/>
              <a:gdLst>
                <a:gd name="T0" fmla="*/ 27 w 231"/>
                <a:gd name="T1" fmla="*/ 0 h 262"/>
                <a:gd name="T2" fmla="*/ 49 w 231"/>
                <a:gd name="T3" fmla="*/ 0 h 262"/>
                <a:gd name="T4" fmla="*/ 80 w 231"/>
                <a:gd name="T5" fmla="*/ 25 h 262"/>
                <a:gd name="T6" fmla="*/ 40 w 231"/>
                <a:gd name="T7" fmla="*/ 101 h 262"/>
                <a:gd name="T8" fmla="*/ 0 w 231"/>
                <a:gd name="T9" fmla="*/ 63 h 262"/>
                <a:gd name="T10" fmla="*/ 27 w 231"/>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262">
                  <a:moveTo>
                    <a:pt x="77" y="0"/>
                  </a:moveTo>
                  <a:lnTo>
                    <a:pt x="141" y="0"/>
                  </a:lnTo>
                  <a:lnTo>
                    <a:pt x="231" y="66"/>
                  </a:lnTo>
                  <a:lnTo>
                    <a:pt x="116" y="262"/>
                  </a:lnTo>
                  <a:lnTo>
                    <a:pt x="0" y="164"/>
                  </a:lnTo>
                  <a:lnTo>
                    <a:pt x="77" y="0"/>
                  </a:lnTo>
                  <a:close/>
                </a:path>
              </a:pathLst>
            </a:custGeom>
            <a:solidFill>
              <a:srgbClr val="00FF00"/>
            </a:solidFill>
            <a:ln w="0">
              <a:solidFill>
                <a:schemeClr val="tx1"/>
              </a:solidFill>
              <a:prstDash val="solid"/>
              <a:round/>
              <a:headEnd/>
              <a:tailEnd/>
            </a:ln>
          </p:spPr>
          <p:txBody>
            <a:bodyPr/>
            <a:lstStyle/>
            <a:p>
              <a:endParaRPr lang="ja-JP" altLang="en-US"/>
            </a:p>
          </p:txBody>
        </p:sp>
        <p:sp>
          <p:nvSpPr>
            <p:cNvPr id="31" name="Freeform 293"/>
            <p:cNvSpPr>
              <a:spLocks/>
            </p:cNvSpPr>
            <p:nvPr/>
          </p:nvSpPr>
          <p:spPr bwMode="auto">
            <a:xfrm>
              <a:off x="4836" y="2755"/>
              <a:ext cx="137" cy="120"/>
            </a:xfrm>
            <a:custGeom>
              <a:avLst/>
              <a:gdLst>
                <a:gd name="T0" fmla="*/ 137 w 399"/>
                <a:gd name="T1" fmla="*/ 53 h 311"/>
                <a:gd name="T2" fmla="*/ 114 w 399"/>
                <a:gd name="T3" fmla="*/ 120 h 311"/>
                <a:gd name="T4" fmla="*/ 0 w 399"/>
                <a:gd name="T5" fmla="*/ 7 h 311"/>
                <a:gd name="T6" fmla="*/ 0 w 399"/>
                <a:gd name="T7" fmla="*/ 0 h 311"/>
                <a:gd name="T8" fmla="*/ 137 w 399"/>
                <a:gd name="T9" fmla="*/ 53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 h="311">
                  <a:moveTo>
                    <a:pt x="399" y="138"/>
                  </a:moveTo>
                  <a:lnTo>
                    <a:pt x="332" y="311"/>
                  </a:lnTo>
                  <a:lnTo>
                    <a:pt x="0" y="18"/>
                  </a:lnTo>
                  <a:lnTo>
                    <a:pt x="0" y="0"/>
                  </a:lnTo>
                  <a:lnTo>
                    <a:pt x="399" y="138"/>
                  </a:lnTo>
                  <a:close/>
                </a:path>
              </a:pathLst>
            </a:custGeom>
            <a:solidFill>
              <a:srgbClr val="FF00FF"/>
            </a:solidFill>
            <a:ln w="0">
              <a:solidFill>
                <a:schemeClr val="tx1"/>
              </a:solidFill>
              <a:prstDash val="solid"/>
              <a:round/>
              <a:headEnd/>
              <a:tailEnd/>
            </a:ln>
          </p:spPr>
          <p:txBody>
            <a:bodyPr/>
            <a:lstStyle/>
            <a:p>
              <a:endParaRPr lang="ja-JP" altLang="en-US"/>
            </a:p>
          </p:txBody>
        </p:sp>
        <p:sp>
          <p:nvSpPr>
            <p:cNvPr id="32" name="Freeform 294"/>
            <p:cNvSpPr>
              <a:spLocks/>
            </p:cNvSpPr>
            <p:nvPr/>
          </p:nvSpPr>
          <p:spPr bwMode="auto">
            <a:xfrm>
              <a:off x="4785" y="3318"/>
              <a:ext cx="237" cy="164"/>
            </a:xfrm>
            <a:custGeom>
              <a:avLst/>
              <a:gdLst>
                <a:gd name="T0" fmla="*/ 33 w 689"/>
                <a:gd name="T1" fmla="*/ 158 h 426"/>
                <a:gd name="T2" fmla="*/ 0 w 689"/>
                <a:gd name="T3" fmla="*/ 6 h 426"/>
                <a:gd name="T4" fmla="*/ 123 w 689"/>
                <a:gd name="T5" fmla="*/ 25 h 426"/>
                <a:gd name="T6" fmla="*/ 180 w 689"/>
                <a:gd name="T7" fmla="*/ 13 h 426"/>
                <a:gd name="T8" fmla="*/ 237 w 689"/>
                <a:gd name="T9" fmla="*/ 0 h 426"/>
                <a:gd name="T10" fmla="*/ 180 w 689"/>
                <a:gd name="T11" fmla="*/ 164 h 426"/>
                <a:gd name="T12" fmla="*/ 33 w 689"/>
                <a:gd name="T13" fmla="*/ 158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9" h="426">
                  <a:moveTo>
                    <a:pt x="97" y="410"/>
                  </a:moveTo>
                  <a:lnTo>
                    <a:pt x="0" y="16"/>
                  </a:lnTo>
                  <a:lnTo>
                    <a:pt x="358" y="65"/>
                  </a:lnTo>
                  <a:lnTo>
                    <a:pt x="523" y="33"/>
                  </a:lnTo>
                  <a:lnTo>
                    <a:pt x="689" y="0"/>
                  </a:lnTo>
                  <a:lnTo>
                    <a:pt x="523" y="426"/>
                  </a:lnTo>
                  <a:lnTo>
                    <a:pt x="97" y="410"/>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33" name="Freeform 295"/>
            <p:cNvSpPr>
              <a:spLocks/>
            </p:cNvSpPr>
            <p:nvPr/>
          </p:nvSpPr>
          <p:spPr bwMode="auto">
            <a:xfrm>
              <a:off x="4700" y="2799"/>
              <a:ext cx="322" cy="557"/>
            </a:xfrm>
            <a:custGeom>
              <a:avLst/>
              <a:gdLst>
                <a:gd name="T0" fmla="*/ 95 w 936"/>
                <a:gd name="T1" fmla="*/ 0 h 1443"/>
                <a:gd name="T2" fmla="*/ 0 w 936"/>
                <a:gd name="T3" fmla="*/ 342 h 1443"/>
                <a:gd name="T4" fmla="*/ 9 w 936"/>
                <a:gd name="T5" fmla="*/ 532 h 1443"/>
                <a:gd name="T6" fmla="*/ 204 w 936"/>
                <a:gd name="T7" fmla="*/ 557 h 1443"/>
                <a:gd name="T8" fmla="*/ 322 w 936"/>
                <a:gd name="T9" fmla="*/ 525 h 1443"/>
                <a:gd name="T10" fmla="*/ 317 w 936"/>
                <a:gd name="T11" fmla="*/ 203 h 1443"/>
                <a:gd name="T12" fmla="*/ 95 w 936"/>
                <a:gd name="T13" fmla="*/ 0 h 1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443">
                  <a:moveTo>
                    <a:pt x="275" y="0"/>
                  </a:moveTo>
                  <a:lnTo>
                    <a:pt x="0" y="886"/>
                  </a:lnTo>
                  <a:lnTo>
                    <a:pt x="27" y="1378"/>
                  </a:lnTo>
                  <a:lnTo>
                    <a:pt x="592" y="1443"/>
                  </a:lnTo>
                  <a:lnTo>
                    <a:pt x="936" y="1361"/>
                  </a:lnTo>
                  <a:lnTo>
                    <a:pt x="922" y="525"/>
                  </a:lnTo>
                  <a:lnTo>
                    <a:pt x="275"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34" name="Freeform 296"/>
            <p:cNvSpPr>
              <a:spLocks/>
            </p:cNvSpPr>
            <p:nvPr/>
          </p:nvSpPr>
          <p:spPr bwMode="auto">
            <a:xfrm>
              <a:off x="5031" y="3255"/>
              <a:ext cx="227" cy="202"/>
            </a:xfrm>
            <a:custGeom>
              <a:avLst/>
              <a:gdLst>
                <a:gd name="T0" fmla="*/ 43 w 661"/>
                <a:gd name="T1" fmla="*/ 202 h 525"/>
                <a:gd name="T2" fmla="*/ 0 w 661"/>
                <a:gd name="T3" fmla="*/ 63 h 525"/>
                <a:gd name="T4" fmla="*/ 47 w 661"/>
                <a:gd name="T5" fmla="*/ 82 h 525"/>
                <a:gd name="T6" fmla="*/ 104 w 661"/>
                <a:gd name="T7" fmla="*/ 88 h 525"/>
                <a:gd name="T8" fmla="*/ 227 w 661"/>
                <a:gd name="T9" fmla="*/ 0 h 525"/>
                <a:gd name="T10" fmla="*/ 180 w 661"/>
                <a:gd name="T11" fmla="*/ 202 h 525"/>
                <a:gd name="T12" fmla="*/ 104 w 661"/>
                <a:gd name="T13" fmla="*/ 177 h 525"/>
                <a:gd name="T14" fmla="*/ 43 w 661"/>
                <a:gd name="T15" fmla="*/ 202 h 5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1" h="525">
                  <a:moveTo>
                    <a:pt x="124" y="525"/>
                  </a:moveTo>
                  <a:lnTo>
                    <a:pt x="0" y="164"/>
                  </a:lnTo>
                  <a:lnTo>
                    <a:pt x="138" y="213"/>
                  </a:lnTo>
                  <a:lnTo>
                    <a:pt x="303" y="229"/>
                  </a:lnTo>
                  <a:lnTo>
                    <a:pt x="661" y="0"/>
                  </a:lnTo>
                  <a:lnTo>
                    <a:pt x="523" y="525"/>
                  </a:lnTo>
                  <a:lnTo>
                    <a:pt x="303" y="459"/>
                  </a:lnTo>
                  <a:lnTo>
                    <a:pt x="124" y="525"/>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35" name="Oval 297"/>
            <p:cNvSpPr>
              <a:spLocks noChangeArrowheads="1"/>
            </p:cNvSpPr>
            <p:nvPr/>
          </p:nvSpPr>
          <p:spPr bwMode="auto">
            <a:xfrm>
              <a:off x="4785" y="3444"/>
              <a:ext cx="194" cy="133"/>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 name="Oval 298"/>
            <p:cNvSpPr>
              <a:spLocks noChangeArrowheads="1"/>
            </p:cNvSpPr>
            <p:nvPr/>
          </p:nvSpPr>
          <p:spPr bwMode="auto">
            <a:xfrm>
              <a:off x="5040" y="3432"/>
              <a:ext cx="194" cy="132"/>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 name="Freeform 299"/>
            <p:cNvSpPr>
              <a:spLocks/>
            </p:cNvSpPr>
            <p:nvPr/>
          </p:nvSpPr>
          <p:spPr bwMode="auto">
            <a:xfrm>
              <a:off x="4672" y="2799"/>
              <a:ext cx="142" cy="418"/>
            </a:xfrm>
            <a:custGeom>
              <a:avLst/>
              <a:gdLst>
                <a:gd name="T0" fmla="*/ 128 w 413"/>
                <a:gd name="T1" fmla="*/ 0 h 1083"/>
                <a:gd name="T2" fmla="*/ 29 w 413"/>
                <a:gd name="T3" fmla="*/ 133 h 1083"/>
                <a:gd name="T4" fmla="*/ 0 w 413"/>
                <a:gd name="T5" fmla="*/ 304 h 1083"/>
                <a:gd name="T6" fmla="*/ 10 w 413"/>
                <a:gd name="T7" fmla="*/ 418 h 1083"/>
                <a:gd name="T8" fmla="*/ 132 w 413"/>
                <a:gd name="T9" fmla="*/ 418 h 1083"/>
                <a:gd name="T10" fmla="*/ 118 w 413"/>
                <a:gd name="T11" fmla="*/ 260 h 1083"/>
                <a:gd name="T12" fmla="*/ 142 w 413"/>
                <a:gd name="T13" fmla="*/ 171 h 1083"/>
                <a:gd name="T14" fmla="*/ 128 w 413"/>
                <a:gd name="T15" fmla="*/ 0 h 10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3" h="1083">
                  <a:moveTo>
                    <a:pt x="372" y="0"/>
                  </a:moveTo>
                  <a:lnTo>
                    <a:pt x="83" y="345"/>
                  </a:lnTo>
                  <a:lnTo>
                    <a:pt x="0" y="787"/>
                  </a:lnTo>
                  <a:lnTo>
                    <a:pt x="28" y="1083"/>
                  </a:lnTo>
                  <a:lnTo>
                    <a:pt x="385" y="1083"/>
                  </a:lnTo>
                  <a:lnTo>
                    <a:pt x="344" y="673"/>
                  </a:lnTo>
                  <a:lnTo>
                    <a:pt x="413" y="443"/>
                  </a:lnTo>
                  <a:lnTo>
                    <a:pt x="372"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38" name="Freeform 300"/>
            <p:cNvSpPr>
              <a:spLocks/>
            </p:cNvSpPr>
            <p:nvPr/>
          </p:nvSpPr>
          <p:spPr bwMode="auto">
            <a:xfrm>
              <a:off x="4691" y="3204"/>
              <a:ext cx="104" cy="25"/>
            </a:xfrm>
            <a:custGeom>
              <a:avLst/>
              <a:gdLst>
                <a:gd name="T0" fmla="*/ 0 w 303"/>
                <a:gd name="T1" fmla="*/ 6 h 65"/>
                <a:gd name="T2" fmla="*/ 0 w 303"/>
                <a:gd name="T3" fmla="*/ 25 h 65"/>
                <a:gd name="T4" fmla="*/ 99 w 303"/>
                <a:gd name="T5" fmla="*/ 25 h 65"/>
                <a:gd name="T6" fmla="*/ 104 w 303"/>
                <a:gd name="T7" fmla="*/ 0 h 65"/>
                <a:gd name="T8" fmla="*/ 0 w 303"/>
                <a:gd name="T9" fmla="*/ 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65">
                  <a:moveTo>
                    <a:pt x="0" y="16"/>
                  </a:moveTo>
                  <a:lnTo>
                    <a:pt x="0" y="65"/>
                  </a:lnTo>
                  <a:lnTo>
                    <a:pt x="289" y="65"/>
                  </a:lnTo>
                  <a:lnTo>
                    <a:pt x="303" y="0"/>
                  </a:lnTo>
                  <a:lnTo>
                    <a:pt x="0" y="16"/>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39" name="Freeform 301"/>
            <p:cNvSpPr>
              <a:spLocks/>
            </p:cNvSpPr>
            <p:nvPr/>
          </p:nvSpPr>
          <p:spPr bwMode="auto">
            <a:xfrm>
              <a:off x="4691" y="3229"/>
              <a:ext cx="113" cy="64"/>
            </a:xfrm>
            <a:custGeom>
              <a:avLst/>
              <a:gdLst>
                <a:gd name="T0" fmla="*/ 14 w 330"/>
                <a:gd name="T1" fmla="*/ 0 h 164"/>
                <a:gd name="T2" fmla="*/ 0 w 330"/>
                <a:gd name="T3" fmla="*/ 19 h 164"/>
                <a:gd name="T4" fmla="*/ 10 w 330"/>
                <a:gd name="T5" fmla="*/ 51 h 164"/>
                <a:gd name="T6" fmla="*/ 42 w 330"/>
                <a:gd name="T7" fmla="*/ 64 h 164"/>
                <a:gd name="T8" fmla="*/ 99 w 330"/>
                <a:gd name="T9" fmla="*/ 58 h 164"/>
                <a:gd name="T10" fmla="*/ 113 w 330"/>
                <a:gd name="T11" fmla="*/ 26 h 164"/>
                <a:gd name="T12" fmla="*/ 109 w 330"/>
                <a:gd name="T13" fmla="*/ 7 h 164"/>
                <a:gd name="T14" fmla="*/ 94 w 330"/>
                <a:gd name="T15" fmla="*/ 0 h 164"/>
                <a:gd name="T16" fmla="*/ 14 w 330"/>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0" h="164">
                  <a:moveTo>
                    <a:pt x="41" y="0"/>
                  </a:moveTo>
                  <a:lnTo>
                    <a:pt x="0" y="49"/>
                  </a:lnTo>
                  <a:lnTo>
                    <a:pt x="28" y="131"/>
                  </a:lnTo>
                  <a:lnTo>
                    <a:pt x="124" y="164"/>
                  </a:lnTo>
                  <a:lnTo>
                    <a:pt x="289" y="148"/>
                  </a:lnTo>
                  <a:lnTo>
                    <a:pt x="330" y="66"/>
                  </a:lnTo>
                  <a:lnTo>
                    <a:pt x="317" y="17"/>
                  </a:lnTo>
                  <a:lnTo>
                    <a:pt x="275" y="0"/>
                  </a:lnTo>
                  <a:lnTo>
                    <a:pt x="41" y="0"/>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40" name="Freeform 302"/>
            <p:cNvSpPr>
              <a:spLocks/>
            </p:cNvSpPr>
            <p:nvPr/>
          </p:nvSpPr>
          <p:spPr bwMode="auto">
            <a:xfrm>
              <a:off x="4899" y="2799"/>
              <a:ext cx="387" cy="557"/>
            </a:xfrm>
            <a:custGeom>
              <a:avLst/>
              <a:gdLst>
                <a:gd name="T0" fmla="*/ 292 w 1129"/>
                <a:gd name="T1" fmla="*/ 0 h 1443"/>
                <a:gd name="T2" fmla="*/ 288 w 1129"/>
                <a:gd name="T3" fmla="*/ 0 h 1443"/>
                <a:gd name="T4" fmla="*/ 189 w 1129"/>
                <a:gd name="T5" fmla="*/ 57 h 1443"/>
                <a:gd name="T6" fmla="*/ 236 w 1129"/>
                <a:gd name="T7" fmla="*/ 83 h 1443"/>
                <a:gd name="T8" fmla="*/ 19 w 1129"/>
                <a:gd name="T9" fmla="*/ 222 h 1443"/>
                <a:gd name="T10" fmla="*/ 0 w 1129"/>
                <a:gd name="T11" fmla="*/ 494 h 1443"/>
                <a:gd name="T12" fmla="*/ 236 w 1129"/>
                <a:gd name="T13" fmla="*/ 557 h 1443"/>
                <a:gd name="T14" fmla="*/ 387 w 1129"/>
                <a:gd name="T15" fmla="*/ 449 h 1443"/>
                <a:gd name="T16" fmla="*/ 326 w 1129"/>
                <a:gd name="T17" fmla="*/ 13 h 1443"/>
                <a:gd name="T18" fmla="*/ 292 w 1129"/>
                <a:gd name="T19" fmla="*/ 0 h 1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9" h="1443">
                  <a:moveTo>
                    <a:pt x="853" y="0"/>
                  </a:moveTo>
                  <a:lnTo>
                    <a:pt x="839" y="0"/>
                  </a:lnTo>
                  <a:lnTo>
                    <a:pt x="550" y="148"/>
                  </a:lnTo>
                  <a:lnTo>
                    <a:pt x="688" y="214"/>
                  </a:lnTo>
                  <a:lnTo>
                    <a:pt x="55" y="574"/>
                  </a:lnTo>
                  <a:lnTo>
                    <a:pt x="0" y="1279"/>
                  </a:lnTo>
                  <a:lnTo>
                    <a:pt x="688" y="1443"/>
                  </a:lnTo>
                  <a:lnTo>
                    <a:pt x="1129" y="1164"/>
                  </a:lnTo>
                  <a:lnTo>
                    <a:pt x="950" y="33"/>
                  </a:lnTo>
                  <a:lnTo>
                    <a:pt x="853"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41" name="Oval 303"/>
            <p:cNvSpPr>
              <a:spLocks noChangeArrowheads="1"/>
            </p:cNvSpPr>
            <p:nvPr/>
          </p:nvSpPr>
          <p:spPr bwMode="auto">
            <a:xfrm>
              <a:off x="4955" y="3027"/>
              <a:ext cx="43" cy="57"/>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 name="Oval 304"/>
            <p:cNvSpPr>
              <a:spLocks noChangeArrowheads="1"/>
            </p:cNvSpPr>
            <p:nvPr/>
          </p:nvSpPr>
          <p:spPr bwMode="auto">
            <a:xfrm>
              <a:off x="4946" y="3116"/>
              <a:ext cx="52" cy="44"/>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 name="Oval 305"/>
            <p:cNvSpPr>
              <a:spLocks noChangeArrowheads="1"/>
            </p:cNvSpPr>
            <p:nvPr/>
          </p:nvSpPr>
          <p:spPr bwMode="auto">
            <a:xfrm>
              <a:off x="4946" y="3204"/>
              <a:ext cx="42" cy="44"/>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 name="Freeform 306"/>
            <p:cNvSpPr>
              <a:spLocks/>
            </p:cNvSpPr>
            <p:nvPr/>
          </p:nvSpPr>
          <p:spPr bwMode="auto">
            <a:xfrm>
              <a:off x="5154" y="2812"/>
              <a:ext cx="198" cy="329"/>
            </a:xfrm>
            <a:custGeom>
              <a:avLst/>
              <a:gdLst>
                <a:gd name="T0" fmla="*/ 75 w 578"/>
                <a:gd name="T1" fmla="*/ 0 h 853"/>
                <a:gd name="T2" fmla="*/ 179 w 578"/>
                <a:gd name="T3" fmla="*/ 82 h 853"/>
                <a:gd name="T4" fmla="*/ 198 w 578"/>
                <a:gd name="T5" fmla="*/ 196 h 853"/>
                <a:gd name="T6" fmla="*/ 90 w 578"/>
                <a:gd name="T7" fmla="*/ 329 h 853"/>
                <a:gd name="T8" fmla="*/ 0 w 578"/>
                <a:gd name="T9" fmla="*/ 278 h 853"/>
                <a:gd name="T10" fmla="*/ 71 w 578"/>
                <a:gd name="T11" fmla="*/ 184 h 853"/>
                <a:gd name="T12" fmla="*/ 42 w 578"/>
                <a:gd name="T13" fmla="*/ 139 h 853"/>
                <a:gd name="T14" fmla="*/ 75 w 578"/>
                <a:gd name="T15" fmla="*/ 0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8" h="853">
                  <a:moveTo>
                    <a:pt x="220" y="0"/>
                  </a:moveTo>
                  <a:lnTo>
                    <a:pt x="523" y="213"/>
                  </a:lnTo>
                  <a:lnTo>
                    <a:pt x="578" y="509"/>
                  </a:lnTo>
                  <a:lnTo>
                    <a:pt x="262" y="853"/>
                  </a:lnTo>
                  <a:lnTo>
                    <a:pt x="0" y="722"/>
                  </a:lnTo>
                  <a:lnTo>
                    <a:pt x="207" y="476"/>
                  </a:lnTo>
                  <a:lnTo>
                    <a:pt x="124" y="361"/>
                  </a:lnTo>
                  <a:lnTo>
                    <a:pt x="220"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45" name="Freeform 307"/>
            <p:cNvSpPr>
              <a:spLocks/>
            </p:cNvSpPr>
            <p:nvPr/>
          </p:nvSpPr>
          <p:spPr bwMode="auto">
            <a:xfrm>
              <a:off x="5135" y="3091"/>
              <a:ext cx="94" cy="50"/>
            </a:xfrm>
            <a:custGeom>
              <a:avLst/>
              <a:gdLst>
                <a:gd name="T0" fmla="*/ 14 w 275"/>
                <a:gd name="T1" fmla="*/ 0 h 131"/>
                <a:gd name="T2" fmla="*/ 0 w 275"/>
                <a:gd name="T3" fmla="*/ 19 h 131"/>
                <a:gd name="T4" fmla="*/ 61 w 275"/>
                <a:gd name="T5" fmla="*/ 50 h 131"/>
                <a:gd name="T6" fmla="*/ 85 w 275"/>
                <a:gd name="T7" fmla="*/ 50 h 131"/>
                <a:gd name="T8" fmla="*/ 94 w 275"/>
                <a:gd name="T9" fmla="*/ 37 h 131"/>
                <a:gd name="T10" fmla="*/ 14 w 275"/>
                <a:gd name="T11" fmla="*/ 0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31">
                  <a:moveTo>
                    <a:pt x="41" y="0"/>
                  </a:moveTo>
                  <a:lnTo>
                    <a:pt x="0" y="49"/>
                  </a:lnTo>
                  <a:lnTo>
                    <a:pt x="179" y="131"/>
                  </a:lnTo>
                  <a:lnTo>
                    <a:pt x="248" y="131"/>
                  </a:lnTo>
                  <a:lnTo>
                    <a:pt x="275" y="98"/>
                  </a:lnTo>
                  <a:lnTo>
                    <a:pt x="41" y="0"/>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46" name="Freeform 308"/>
            <p:cNvSpPr>
              <a:spLocks/>
            </p:cNvSpPr>
            <p:nvPr/>
          </p:nvSpPr>
          <p:spPr bwMode="auto">
            <a:xfrm>
              <a:off x="5125" y="3103"/>
              <a:ext cx="76" cy="51"/>
            </a:xfrm>
            <a:custGeom>
              <a:avLst/>
              <a:gdLst>
                <a:gd name="T0" fmla="*/ 19 w 221"/>
                <a:gd name="T1" fmla="*/ 0 h 132"/>
                <a:gd name="T2" fmla="*/ 0 w 221"/>
                <a:gd name="T3" fmla="*/ 32 h 132"/>
                <a:gd name="T4" fmla="*/ 14 w 221"/>
                <a:gd name="T5" fmla="*/ 51 h 132"/>
                <a:gd name="T6" fmla="*/ 76 w 221"/>
                <a:gd name="T7" fmla="*/ 44 h 132"/>
                <a:gd name="T8" fmla="*/ 19 w 221"/>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132">
                  <a:moveTo>
                    <a:pt x="56" y="0"/>
                  </a:moveTo>
                  <a:lnTo>
                    <a:pt x="0" y="82"/>
                  </a:lnTo>
                  <a:lnTo>
                    <a:pt x="42" y="132"/>
                  </a:lnTo>
                  <a:lnTo>
                    <a:pt x="221" y="115"/>
                  </a:lnTo>
                  <a:lnTo>
                    <a:pt x="56" y="0"/>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47" name="Freeform 309"/>
            <p:cNvSpPr>
              <a:spLocks/>
            </p:cNvSpPr>
            <p:nvPr/>
          </p:nvSpPr>
          <p:spPr bwMode="auto">
            <a:xfrm>
              <a:off x="5106" y="3141"/>
              <a:ext cx="133" cy="114"/>
            </a:xfrm>
            <a:custGeom>
              <a:avLst/>
              <a:gdLst>
                <a:gd name="T0" fmla="*/ 19 w 386"/>
                <a:gd name="T1" fmla="*/ 19 h 295"/>
                <a:gd name="T2" fmla="*/ 81 w 386"/>
                <a:gd name="T3" fmla="*/ 6 h 295"/>
                <a:gd name="T4" fmla="*/ 128 w 386"/>
                <a:gd name="T5" fmla="*/ 0 h 295"/>
                <a:gd name="T6" fmla="*/ 133 w 386"/>
                <a:gd name="T7" fmla="*/ 57 h 295"/>
                <a:gd name="T8" fmla="*/ 95 w 386"/>
                <a:gd name="T9" fmla="*/ 101 h 295"/>
                <a:gd name="T10" fmla="*/ 62 w 386"/>
                <a:gd name="T11" fmla="*/ 114 h 295"/>
                <a:gd name="T12" fmla="*/ 10 w 386"/>
                <a:gd name="T13" fmla="*/ 95 h 295"/>
                <a:gd name="T14" fmla="*/ 0 w 386"/>
                <a:gd name="T15" fmla="*/ 19 h 295"/>
                <a:gd name="T16" fmla="*/ 19 w 386"/>
                <a:gd name="T17" fmla="*/ 19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6" h="295">
                  <a:moveTo>
                    <a:pt x="55" y="49"/>
                  </a:moveTo>
                  <a:lnTo>
                    <a:pt x="234" y="16"/>
                  </a:lnTo>
                  <a:lnTo>
                    <a:pt x="372" y="0"/>
                  </a:lnTo>
                  <a:lnTo>
                    <a:pt x="386" y="147"/>
                  </a:lnTo>
                  <a:lnTo>
                    <a:pt x="276" y="262"/>
                  </a:lnTo>
                  <a:lnTo>
                    <a:pt x="179" y="295"/>
                  </a:lnTo>
                  <a:lnTo>
                    <a:pt x="28" y="246"/>
                  </a:lnTo>
                  <a:lnTo>
                    <a:pt x="0" y="49"/>
                  </a:lnTo>
                  <a:lnTo>
                    <a:pt x="55" y="4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48" name="Freeform 310"/>
            <p:cNvSpPr>
              <a:spLocks/>
            </p:cNvSpPr>
            <p:nvPr/>
          </p:nvSpPr>
          <p:spPr bwMode="auto">
            <a:xfrm>
              <a:off x="4925" y="2755"/>
              <a:ext cx="264" cy="259"/>
            </a:xfrm>
            <a:custGeom>
              <a:avLst/>
              <a:gdLst>
                <a:gd name="T0" fmla="*/ 47 w 768"/>
                <a:gd name="T1" fmla="*/ 183 h 672"/>
                <a:gd name="T2" fmla="*/ 95 w 768"/>
                <a:gd name="T3" fmla="*/ 82 h 672"/>
                <a:gd name="T4" fmla="*/ 223 w 768"/>
                <a:gd name="T5" fmla="*/ 0 h 672"/>
                <a:gd name="T6" fmla="*/ 264 w 768"/>
                <a:gd name="T7" fmla="*/ 44 h 672"/>
                <a:gd name="T8" fmla="*/ 166 w 768"/>
                <a:gd name="T9" fmla="*/ 107 h 672"/>
                <a:gd name="T10" fmla="*/ 206 w 768"/>
                <a:gd name="T11" fmla="*/ 126 h 672"/>
                <a:gd name="T12" fmla="*/ 0 w 768"/>
                <a:gd name="T13" fmla="*/ 259 h 672"/>
                <a:gd name="T14" fmla="*/ 47 w 768"/>
                <a:gd name="T15" fmla="*/ 183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 h="672">
                  <a:moveTo>
                    <a:pt x="136" y="475"/>
                  </a:moveTo>
                  <a:lnTo>
                    <a:pt x="277" y="213"/>
                  </a:lnTo>
                  <a:lnTo>
                    <a:pt x="650" y="0"/>
                  </a:lnTo>
                  <a:lnTo>
                    <a:pt x="768" y="115"/>
                  </a:lnTo>
                  <a:lnTo>
                    <a:pt x="483" y="278"/>
                  </a:lnTo>
                  <a:lnTo>
                    <a:pt x="599" y="327"/>
                  </a:lnTo>
                  <a:lnTo>
                    <a:pt x="0" y="672"/>
                  </a:lnTo>
                  <a:lnTo>
                    <a:pt x="136" y="475"/>
                  </a:lnTo>
                  <a:close/>
                </a:path>
              </a:pathLst>
            </a:custGeom>
            <a:solidFill>
              <a:srgbClr val="FFFFFF"/>
            </a:solidFill>
            <a:ln w="0">
              <a:solidFill>
                <a:schemeClr val="tx1"/>
              </a:solidFill>
              <a:prstDash val="solid"/>
              <a:round/>
              <a:headEnd/>
              <a:tailEnd/>
            </a:ln>
          </p:spPr>
          <p:txBody>
            <a:bodyPr/>
            <a:lstStyle/>
            <a:p>
              <a:endParaRPr lang="ja-JP" altLang="en-US"/>
            </a:p>
          </p:txBody>
        </p:sp>
      </p:grpSp>
    </p:spTree>
    <p:extLst>
      <p:ext uri="{BB962C8B-B14F-4D97-AF65-F5344CB8AC3E}">
        <p14:creationId xmlns:p14="http://schemas.microsoft.com/office/powerpoint/2010/main" val="17542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20" grpId="0" animBg="1"/>
      <p:bldP spid="26" grpId="0" animBg="1"/>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09519" y="3633142"/>
            <a:ext cx="2233208" cy="2246512"/>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7" name="正方形/長方形 1006"/>
          <p:cNvSpPr/>
          <p:nvPr/>
        </p:nvSpPr>
        <p:spPr>
          <a:xfrm>
            <a:off x="4004161" y="1181331"/>
            <a:ext cx="1790390" cy="1548130"/>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83331" y="5806140"/>
            <a:ext cx="1736616" cy="452572"/>
          </a:xfrm>
        </p:spPr>
        <p:txBody>
          <a:bodyPr>
            <a:normAutofit/>
          </a:bodyPr>
          <a:lstStyle/>
          <a:p>
            <a:r>
              <a:rPr lang="ja-JP" altLang="en-US" sz="1200" dirty="0" smtClean="0">
                <a:latin typeface="ＭＳ Ｐ明朝" panose="02020600040205080304" pitchFamily="18" charset="-128"/>
                <a:ea typeface="ＭＳ Ｐ明朝" panose="02020600040205080304" pitchFamily="18" charset="-128"/>
              </a:rPr>
              <a:t>　　　</a:t>
            </a:r>
            <a:r>
              <a:rPr lang="en-US" altLang="ja-JP" sz="1200" dirty="0" err="1" smtClean="0">
                <a:latin typeface="ＭＳ Ｐ明朝" panose="02020600040205080304" pitchFamily="18" charset="-128"/>
                <a:ea typeface="ＭＳ Ｐ明朝" panose="02020600040205080304" pitchFamily="18" charset="-128"/>
              </a:rPr>
              <a:t>Mp</a:t>
            </a:r>
            <a:r>
              <a:rPr lang="ja-JP" altLang="en-US" sz="1200" dirty="0" smtClean="0">
                <a:latin typeface="ＭＳ Ｐ明朝" panose="02020600040205080304" pitchFamily="18" charset="-128"/>
                <a:ea typeface="ＭＳ Ｐ明朝" panose="02020600040205080304" pitchFamily="18" charset="-128"/>
              </a:rPr>
              <a:t>が多い場合</a:t>
            </a:r>
            <a:endParaRPr kumimoji="1" lang="ja-JP" altLang="en-US" sz="1200" dirty="0">
              <a:latin typeface="ＭＳ Ｐ明朝" panose="02020600040205080304" pitchFamily="18" charset="-128"/>
              <a:ea typeface="ＭＳ Ｐ明朝" panose="02020600040205080304" pitchFamily="18" charset="-128"/>
            </a:endParaRPr>
          </a:p>
        </p:txBody>
      </p:sp>
      <p:sp>
        <p:nvSpPr>
          <p:cNvPr id="7" name="正方形/長方形 6"/>
          <p:cNvSpPr/>
          <p:nvPr/>
        </p:nvSpPr>
        <p:spPr>
          <a:xfrm>
            <a:off x="620873" y="2946653"/>
            <a:ext cx="6448443" cy="85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3200" dirty="0" smtClean="0">
                <a:solidFill>
                  <a:schemeClr val="tx1"/>
                </a:solidFill>
                <a:latin typeface="HGS明朝B" panose="02020800000000000000" pitchFamily="18" charset="-128"/>
                <a:ea typeface="HGS明朝B" panose="02020800000000000000" pitchFamily="18" charset="-128"/>
              </a:rPr>
              <a:t>・</a:t>
            </a:r>
            <a:r>
              <a:rPr lang="ja-JP" altLang="en-US" sz="3200" dirty="0">
                <a:solidFill>
                  <a:schemeClr val="tx1"/>
                </a:solidFill>
                <a:latin typeface="HGS明朝B" panose="02020800000000000000" pitchFamily="18" charset="-128"/>
                <a:ea typeface="HGS明朝B" panose="02020800000000000000" pitchFamily="18" charset="-128"/>
              </a:rPr>
              <a:t>感度</a:t>
            </a:r>
            <a:r>
              <a:rPr lang="en-US" altLang="ja-JP" sz="3200" dirty="0">
                <a:solidFill>
                  <a:schemeClr val="tx1"/>
                </a:solidFill>
                <a:latin typeface="HGS明朝B" panose="02020800000000000000" pitchFamily="18" charset="-128"/>
                <a:ea typeface="HGS明朝B" panose="02020800000000000000" pitchFamily="18" charset="-128"/>
              </a:rPr>
              <a:t>(ISI</a:t>
            </a:r>
            <a:r>
              <a:rPr lang="ja-JP" altLang="en-US" sz="3200" dirty="0">
                <a:solidFill>
                  <a:schemeClr val="tx1"/>
                </a:solidFill>
                <a:latin typeface="HGS明朝B" panose="02020800000000000000" pitchFamily="18" charset="-128"/>
                <a:ea typeface="HGS明朝B" panose="02020800000000000000" pitchFamily="18" charset="-128"/>
              </a:rPr>
              <a:t>値）の合わせこみ処置</a:t>
            </a:r>
          </a:p>
        </p:txBody>
      </p:sp>
      <p:sp>
        <p:nvSpPr>
          <p:cNvPr id="8" name="正方形/長方形 7"/>
          <p:cNvSpPr/>
          <p:nvPr/>
        </p:nvSpPr>
        <p:spPr>
          <a:xfrm>
            <a:off x="608848" y="199161"/>
            <a:ext cx="6448443" cy="85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3200" dirty="0">
                <a:solidFill>
                  <a:schemeClr val="tx1"/>
                </a:solidFill>
                <a:latin typeface="HGS明朝B" panose="02020800000000000000" pitchFamily="18" charset="-128"/>
                <a:ea typeface="HGS明朝B" panose="02020800000000000000" pitchFamily="18" charset="-128"/>
              </a:rPr>
              <a:t>・凝固時間の合わせこみ</a:t>
            </a:r>
            <a:r>
              <a:rPr lang="ja-JP" altLang="en-US" sz="3200" dirty="0" smtClean="0">
                <a:solidFill>
                  <a:schemeClr val="tx1"/>
                </a:solidFill>
                <a:latin typeface="HGS明朝B" panose="02020800000000000000" pitchFamily="18" charset="-128"/>
                <a:ea typeface="HGS明朝B" panose="02020800000000000000" pitchFamily="18" charset="-128"/>
              </a:rPr>
              <a:t>処置</a:t>
            </a:r>
            <a:endParaRPr lang="ja-JP" altLang="en-US" sz="3200" dirty="0">
              <a:solidFill>
                <a:schemeClr val="tx1"/>
              </a:solidFill>
              <a:latin typeface="HGS明朝B" panose="02020800000000000000" pitchFamily="18" charset="-128"/>
              <a:ea typeface="HGS明朝B" panose="02020800000000000000" pitchFamily="18" charset="-128"/>
            </a:endParaRPr>
          </a:p>
        </p:txBody>
      </p:sp>
      <p:sp>
        <p:nvSpPr>
          <p:cNvPr id="333" name="正方形/長方形 332"/>
          <p:cNvSpPr/>
          <p:nvPr/>
        </p:nvSpPr>
        <p:spPr>
          <a:xfrm>
            <a:off x="1131104" y="2781271"/>
            <a:ext cx="2288276"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1385" dirty="0" smtClean="0">
                <a:solidFill>
                  <a:schemeClr val="tx1"/>
                </a:solidFill>
                <a:latin typeface="HGS明朝B" panose="02020800000000000000" pitchFamily="18" charset="-128"/>
                <a:ea typeface="HGS明朝B" panose="02020800000000000000" pitchFamily="18" charset="-128"/>
              </a:rPr>
              <a:t>TF-M</a:t>
            </a:r>
            <a:r>
              <a:rPr lang="ja-JP" altLang="en-US" sz="1385" dirty="0" smtClean="0">
                <a:solidFill>
                  <a:schemeClr val="tx1"/>
                </a:solidFill>
                <a:latin typeface="HGS明朝B" panose="02020800000000000000" pitchFamily="18" charset="-128"/>
                <a:ea typeface="HGS明朝B" panose="02020800000000000000" pitchFamily="18" charset="-128"/>
              </a:rPr>
              <a:t>ｐ（</a:t>
            </a:r>
            <a:r>
              <a:rPr lang="en-US" altLang="ja-JP" sz="1385" dirty="0" smtClean="0">
                <a:solidFill>
                  <a:schemeClr val="tx1"/>
                </a:solidFill>
                <a:latin typeface="HGS明朝B" panose="02020800000000000000" pitchFamily="18" charset="-128"/>
                <a:ea typeface="HGS明朝B" panose="02020800000000000000" pitchFamily="18" charset="-128"/>
              </a:rPr>
              <a:t>Micro</a:t>
            </a:r>
            <a:r>
              <a:rPr lang="ja-JP" altLang="en-US" sz="1385" dirty="0" smtClean="0">
                <a:solidFill>
                  <a:schemeClr val="tx1"/>
                </a:solidFill>
                <a:latin typeface="HGS明朝B" panose="02020800000000000000" pitchFamily="18" charset="-128"/>
                <a:ea typeface="HGS明朝B" panose="02020800000000000000" pitchFamily="18" charset="-128"/>
              </a:rPr>
              <a:t> </a:t>
            </a:r>
            <a:r>
              <a:rPr lang="en-US" altLang="ja-JP" sz="1385" dirty="0" smtClean="0">
                <a:solidFill>
                  <a:schemeClr val="tx1"/>
                </a:solidFill>
                <a:latin typeface="HGS明朝B" panose="02020800000000000000" pitchFamily="18" charset="-128"/>
                <a:ea typeface="HGS明朝B" panose="02020800000000000000" pitchFamily="18" charset="-128"/>
              </a:rPr>
              <a:t>Particle</a:t>
            </a:r>
            <a:r>
              <a:rPr lang="ja-JP" altLang="en-US" sz="1385" dirty="0" smtClean="0">
                <a:solidFill>
                  <a:schemeClr val="tx1"/>
                </a:solidFill>
                <a:latin typeface="HGS明朝B" panose="02020800000000000000" pitchFamily="18" charset="-128"/>
                <a:ea typeface="HGS明朝B" panose="02020800000000000000" pitchFamily="18" charset="-128"/>
              </a:rPr>
              <a:t>）</a:t>
            </a:r>
            <a:endParaRPr lang="ja-JP" altLang="en-US" sz="1385" dirty="0">
              <a:solidFill>
                <a:schemeClr val="tx1"/>
              </a:solidFill>
              <a:latin typeface="HGS明朝B" panose="02020800000000000000" pitchFamily="18" charset="-128"/>
              <a:ea typeface="HGS明朝B" panose="02020800000000000000" pitchFamily="18" charset="-128"/>
            </a:endParaRPr>
          </a:p>
        </p:txBody>
      </p:sp>
      <p:pic>
        <p:nvPicPr>
          <p:cNvPr id="3" name="図 2"/>
          <p:cNvPicPr>
            <a:picLocks noChangeAspect="1"/>
          </p:cNvPicPr>
          <p:nvPr/>
        </p:nvPicPr>
        <p:blipFill>
          <a:blip r:embed="rId2"/>
          <a:stretch>
            <a:fillRect/>
          </a:stretch>
        </p:blipFill>
        <p:spPr>
          <a:xfrm>
            <a:off x="1133231" y="1208181"/>
            <a:ext cx="1440527" cy="1472346"/>
          </a:xfrm>
          <a:prstGeom prst="rect">
            <a:avLst/>
          </a:prstGeom>
        </p:spPr>
      </p:pic>
      <p:grpSp>
        <p:nvGrpSpPr>
          <p:cNvPr id="660" name="グループ化 659"/>
          <p:cNvGrpSpPr/>
          <p:nvPr/>
        </p:nvGrpSpPr>
        <p:grpSpPr>
          <a:xfrm>
            <a:off x="4253843" y="1220777"/>
            <a:ext cx="1176253" cy="1409516"/>
            <a:chOff x="572234" y="-94207"/>
            <a:chExt cx="5764119" cy="6970839"/>
          </a:xfrm>
        </p:grpSpPr>
        <p:sp>
          <p:nvSpPr>
            <p:cNvPr id="662" name="Rectangle 2"/>
            <p:cNvSpPr>
              <a:spLocks noChangeArrowheads="1"/>
            </p:cNvSpPr>
            <p:nvPr/>
          </p:nvSpPr>
          <p:spPr bwMode="auto">
            <a:xfrm>
              <a:off x="1309623" y="-94207"/>
              <a:ext cx="4018276"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sz="1050"/>
            </a:p>
          </p:txBody>
        </p:sp>
        <p:grpSp>
          <p:nvGrpSpPr>
            <p:cNvPr id="663" name="グループ化 662"/>
            <p:cNvGrpSpPr/>
            <p:nvPr/>
          </p:nvGrpSpPr>
          <p:grpSpPr>
            <a:xfrm>
              <a:off x="572234" y="927575"/>
              <a:ext cx="5764119" cy="5584553"/>
              <a:chOff x="617631" y="411908"/>
              <a:chExt cx="2135355" cy="2156784"/>
            </a:xfrm>
          </p:grpSpPr>
          <p:sp>
            <p:nvSpPr>
              <p:cNvPr id="690" name="円/楕円 689"/>
              <p:cNvSpPr/>
              <p:nvPr/>
            </p:nvSpPr>
            <p:spPr>
              <a:xfrm>
                <a:off x="2600961" y="143385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1" name="円/楕円 690"/>
              <p:cNvSpPr/>
              <p:nvPr/>
            </p:nvSpPr>
            <p:spPr>
              <a:xfrm>
                <a:off x="2588553" y="127769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2" name="円/楕円 691"/>
              <p:cNvSpPr/>
              <p:nvPr/>
            </p:nvSpPr>
            <p:spPr>
              <a:xfrm>
                <a:off x="2630093" y="10879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3" name="円/楕円 692"/>
              <p:cNvSpPr/>
              <p:nvPr/>
            </p:nvSpPr>
            <p:spPr>
              <a:xfrm>
                <a:off x="2593482" y="139400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4" name="円/楕円 693"/>
              <p:cNvSpPr/>
              <p:nvPr/>
            </p:nvSpPr>
            <p:spPr>
              <a:xfrm>
                <a:off x="2576374" y="123771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5" name="円/楕円 694"/>
              <p:cNvSpPr/>
              <p:nvPr/>
            </p:nvSpPr>
            <p:spPr>
              <a:xfrm>
                <a:off x="2702477" y="143668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6" name="円/楕円 695"/>
              <p:cNvSpPr/>
              <p:nvPr/>
            </p:nvSpPr>
            <p:spPr>
              <a:xfrm>
                <a:off x="2701285" y="140082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7" name="円/楕円 696"/>
              <p:cNvSpPr/>
              <p:nvPr/>
            </p:nvSpPr>
            <p:spPr>
              <a:xfrm>
                <a:off x="2655954" y="11712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8" name="円/楕円 697"/>
              <p:cNvSpPr/>
              <p:nvPr/>
            </p:nvSpPr>
            <p:spPr>
              <a:xfrm>
                <a:off x="2539775" y="112616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9" name="円/楕円 698"/>
              <p:cNvSpPr/>
              <p:nvPr/>
            </p:nvSpPr>
            <p:spPr>
              <a:xfrm>
                <a:off x="2674367" y="120960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0" name="円/楕円 699"/>
              <p:cNvSpPr/>
              <p:nvPr/>
            </p:nvSpPr>
            <p:spPr>
              <a:xfrm>
                <a:off x="2508270" y="105136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1" name="円/楕円 700"/>
              <p:cNvSpPr/>
              <p:nvPr/>
            </p:nvSpPr>
            <p:spPr>
              <a:xfrm>
                <a:off x="2684300" y="128451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2" name="円/楕円 701"/>
              <p:cNvSpPr/>
              <p:nvPr/>
            </p:nvSpPr>
            <p:spPr>
              <a:xfrm>
                <a:off x="2491792" y="101620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3" name="円/楕円 702"/>
              <p:cNvSpPr/>
              <p:nvPr/>
            </p:nvSpPr>
            <p:spPr>
              <a:xfrm>
                <a:off x="2693920" y="132508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4" name="円/楕円 703"/>
              <p:cNvSpPr/>
              <p:nvPr/>
            </p:nvSpPr>
            <p:spPr>
              <a:xfrm>
                <a:off x="1938139" y="45659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5" name="円/楕円 704"/>
              <p:cNvSpPr/>
              <p:nvPr/>
            </p:nvSpPr>
            <p:spPr>
              <a:xfrm>
                <a:off x="2281193" y="74634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6" name="円/楕円 705"/>
              <p:cNvSpPr/>
              <p:nvPr/>
            </p:nvSpPr>
            <p:spPr>
              <a:xfrm>
                <a:off x="2454790" y="95188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7" name="円/楕円 706"/>
              <p:cNvSpPr/>
              <p:nvPr/>
            </p:nvSpPr>
            <p:spPr>
              <a:xfrm>
                <a:off x="2614562" y="10496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8" name="円/楕円 707"/>
              <p:cNvSpPr/>
              <p:nvPr/>
            </p:nvSpPr>
            <p:spPr>
              <a:xfrm>
                <a:off x="2588553" y="131600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9" name="円/楕円 708"/>
              <p:cNvSpPr/>
              <p:nvPr/>
            </p:nvSpPr>
            <p:spPr>
              <a:xfrm>
                <a:off x="2430543" y="92081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0" name="円/楕円 709"/>
              <p:cNvSpPr/>
              <p:nvPr/>
            </p:nvSpPr>
            <p:spPr>
              <a:xfrm>
                <a:off x="2645057" y="112622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1" name="円/楕円 710"/>
              <p:cNvSpPr/>
              <p:nvPr/>
            </p:nvSpPr>
            <p:spPr>
              <a:xfrm>
                <a:off x="2696698" y="136232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2" name="円/楕円 711"/>
              <p:cNvSpPr/>
              <p:nvPr/>
            </p:nvSpPr>
            <p:spPr>
              <a:xfrm>
                <a:off x="2593482" y="135446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3" name="円/楕円 712"/>
              <p:cNvSpPr/>
              <p:nvPr/>
            </p:nvSpPr>
            <p:spPr>
              <a:xfrm>
                <a:off x="2474715" y="98249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4" name="円/楕円 713"/>
              <p:cNvSpPr/>
              <p:nvPr/>
            </p:nvSpPr>
            <p:spPr>
              <a:xfrm>
                <a:off x="2672577" y="124578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5" name="円/楕円 714"/>
              <p:cNvSpPr/>
              <p:nvPr/>
            </p:nvSpPr>
            <p:spPr>
              <a:xfrm>
                <a:off x="2527886" y="10880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6" name="円/楕円 715"/>
              <p:cNvSpPr/>
              <p:nvPr/>
            </p:nvSpPr>
            <p:spPr>
              <a:xfrm>
                <a:off x="2406893" y="89112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7" name="円/楕円 716"/>
              <p:cNvSpPr/>
              <p:nvPr/>
            </p:nvSpPr>
            <p:spPr>
              <a:xfrm>
                <a:off x="2554336" y="116176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8" name="円/楕円 717"/>
              <p:cNvSpPr/>
              <p:nvPr/>
            </p:nvSpPr>
            <p:spPr>
              <a:xfrm>
                <a:off x="2336664" y="80622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9" name="円/楕円 718"/>
              <p:cNvSpPr/>
              <p:nvPr/>
            </p:nvSpPr>
            <p:spPr>
              <a:xfrm>
                <a:off x="2562106" y="119586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0" name="円/楕円 719"/>
              <p:cNvSpPr/>
              <p:nvPr/>
            </p:nvSpPr>
            <p:spPr>
              <a:xfrm>
                <a:off x="1900095" y="44279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1" name="円/楕円 720"/>
              <p:cNvSpPr/>
              <p:nvPr/>
            </p:nvSpPr>
            <p:spPr>
              <a:xfrm>
                <a:off x="2361276" y="83306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2" name="円/楕円 721"/>
              <p:cNvSpPr/>
              <p:nvPr/>
            </p:nvSpPr>
            <p:spPr>
              <a:xfrm>
                <a:off x="1947918" y="56086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3" name="円/楕円 722"/>
              <p:cNvSpPr/>
              <p:nvPr/>
            </p:nvSpPr>
            <p:spPr>
              <a:xfrm>
                <a:off x="2466679" y="8070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4" name="円/楕円 723"/>
              <p:cNvSpPr/>
              <p:nvPr/>
            </p:nvSpPr>
            <p:spPr>
              <a:xfrm>
                <a:off x="1779239" y="52364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5" name="円/楕円 724"/>
              <p:cNvSpPr/>
              <p:nvPr/>
            </p:nvSpPr>
            <p:spPr>
              <a:xfrm>
                <a:off x="2308842" y="77469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6" name="円/楕円 725"/>
              <p:cNvSpPr/>
              <p:nvPr/>
            </p:nvSpPr>
            <p:spPr>
              <a:xfrm>
                <a:off x="1976184" y="47059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7" name="円/楕円 726"/>
              <p:cNvSpPr/>
              <p:nvPr/>
            </p:nvSpPr>
            <p:spPr>
              <a:xfrm>
                <a:off x="2091436" y="51793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8" name="円/楕円 727"/>
              <p:cNvSpPr/>
              <p:nvPr/>
            </p:nvSpPr>
            <p:spPr>
              <a:xfrm>
                <a:off x="2487882" y="84440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9" name="円/楕円 728"/>
              <p:cNvSpPr/>
              <p:nvPr/>
            </p:nvSpPr>
            <p:spPr>
              <a:xfrm>
                <a:off x="1694330" y="4119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0" name="円/楕円 729"/>
              <p:cNvSpPr/>
              <p:nvPr/>
            </p:nvSpPr>
            <p:spPr>
              <a:xfrm>
                <a:off x="2011973" y="4869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1" name="円/楕円 730"/>
              <p:cNvSpPr/>
              <p:nvPr/>
            </p:nvSpPr>
            <p:spPr>
              <a:xfrm>
                <a:off x="2231715" y="59695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2" name="円/楕円 731"/>
              <p:cNvSpPr/>
              <p:nvPr/>
            </p:nvSpPr>
            <p:spPr>
              <a:xfrm>
                <a:off x="2294667" y="64335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3" name="円/楕円 732"/>
              <p:cNvSpPr/>
              <p:nvPr/>
            </p:nvSpPr>
            <p:spPr>
              <a:xfrm>
                <a:off x="2219310" y="69416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4" name="円/楕円 733"/>
              <p:cNvSpPr/>
              <p:nvPr/>
            </p:nvSpPr>
            <p:spPr>
              <a:xfrm>
                <a:off x="2164336" y="55399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5" name="円/楕円 734"/>
              <p:cNvSpPr/>
              <p:nvPr/>
            </p:nvSpPr>
            <p:spPr>
              <a:xfrm>
                <a:off x="2562649" y="9492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6" name="円/楕円 735"/>
              <p:cNvSpPr/>
              <p:nvPr/>
            </p:nvSpPr>
            <p:spPr>
              <a:xfrm>
                <a:off x="2328116" y="66716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7" name="円/楕円 736"/>
              <p:cNvSpPr/>
              <p:nvPr/>
            </p:nvSpPr>
            <p:spPr>
              <a:xfrm>
                <a:off x="2188950" y="67244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8" name="円/楕円 737"/>
              <p:cNvSpPr/>
              <p:nvPr/>
            </p:nvSpPr>
            <p:spPr>
              <a:xfrm>
                <a:off x="1906850" y="55338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9" name="円/楕円 738"/>
              <p:cNvSpPr/>
              <p:nvPr/>
            </p:nvSpPr>
            <p:spPr>
              <a:xfrm>
                <a:off x="2598706" y="101777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0" name="円/楕円 739"/>
              <p:cNvSpPr/>
              <p:nvPr/>
            </p:nvSpPr>
            <p:spPr>
              <a:xfrm>
                <a:off x="2438762" y="78124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1" name="円/楕円 740"/>
              <p:cNvSpPr/>
              <p:nvPr/>
            </p:nvSpPr>
            <p:spPr>
              <a:xfrm>
                <a:off x="2383608" y="8606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2" name="円/楕円 741"/>
              <p:cNvSpPr/>
              <p:nvPr/>
            </p:nvSpPr>
            <p:spPr>
              <a:xfrm>
                <a:off x="2023429" y="5893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3" name="円/楕円 742"/>
              <p:cNvSpPr/>
              <p:nvPr/>
            </p:nvSpPr>
            <p:spPr>
              <a:xfrm>
                <a:off x="2088854" y="6189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4" name="円/楕円 743"/>
              <p:cNvSpPr/>
              <p:nvPr/>
            </p:nvSpPr>
            <p:spPr>
              <a:xfrm>
                <a:off x="1655171" y="50776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5" name="円/楕円 744"/>
              <p:cNvSpPr/>
              <p:nvPr/>
            </p:nvSpPr>
            <p:spPr>
              <a:xfrm>
                <a:off x="2157590" y="65008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6" name="円/楕円 745"/>
              <p:cNvSpPr/>
              <p:nvPr/>
            </p:nvSpPr>
            <p:spPr>
              <a:xfrm>
                <a:off x="1986391" y="5746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7" name="円/楕円 746"/>
              <p:cNvSpPr/>
              <p:nvPr/>
            </p:nvSpPr>
            <p:spPr>
              <a:xfrm>
                <a:off x="2387101" y="7210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8" name="円/楕円 747"/>
              <p:cNvSpPr/>
              <p:nvPr/>
            </p:nvSpPr>
            <p:spPr>
              <a:xfrm>
                <a:off x="1734345" y="41905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9" name="円/楕円 748"/>
              <p:cNvSpPr/>
              <p:nvPr/>
            </p:nvSpPr>
            <p:spPr>
              <a:xfrm>
                <a:off x="2252990" y="71879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0" name="円/楕円 749"/>
              <p:cNvSpPr/>
              <p:nvPr/>
            </p:nvSpPr>
            <p:spPr>
              <a:xfrm>
                <a:off x="2514123" y="87609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1" name="円/楕円 750"/>
              <p:cNvSpPr/>
              <p:nvPr/>
            </p:nvSpPr>
            <p:spPr>
              <a:xfrm>
                <a:off x="2125665" y="53418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2" name="円/楕円 751"/>
              <p:cNvSpPr/>
              <p:nvPr/>
            </p:nvSpPr>
            <p:spPr>
              <a:xfrm>
                <a:off x="1736254" y="5172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3" name="円/楕円 752"/>
              <p:cNvSpPr/>
              <p:nvPr/>
            </p:nvSpPr>
            <p:spPr>
              <a:xfrm>
                <a:off x="1694330" y="50721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4" name="円/楕円 753"/>
              <p:cNvSpPr/>
              <p:nvPr/>
            </p:nvSpPr>
            <p:spPr>
              <a:xfrm>
                <a:off x="2053261" y="4998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5" name="円/楕円 754"/>
              <p:cNvSpPr/>
              <p:nvPr/>
            </p:nvSpPr>
            <p:spPr>
              <a:xfrm>
                <a:off x="2578311" y="98696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6" name="円/楕円 755"/>
              <p:cNvSpPr/>
              <p:nvPr/>
            </p:nvSpPr>
            <p:spPr>
              <a:xfrm>
                <a:off x="2263161" y="6206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7" name="円/楕円 756"/>
              <p:cNvSpPr/>
              <p:nvPr/>
            </p:nvSpPr>
            <p:spPr>
              <a:xfrm>
                <a:off x="1857639" y="4382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8" name="円/楕円 757"/>
              <p:cNvSpPr/>
              <p:nvPr/>
            </p:nvSpPr>
            <p:spPr>
              <a:xfrm>
                <a:off x="2200868" y="57547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9" name="円/楕円 758"/>
              <p:cNvSpPr/>
              <p:nvPr/>
            </p:nvSpPr>
            <p:spPr>
              <a:xfrm>
                <a:off x="2540317" y="91386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0" name="円/楕円 759"/>
              <p:cNvSpPr/>
              <p:nvPr/>
            </p:nvSpPr>
            <p:spPr>
              <a:xfrm>
                <a:off x="1824609" y="52822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1" name="円/楕円 760"/>
              <p:cNvSpPr/>
              <p:nvPr/>
            </p:nvSpPr>
            <p:spPr>
              <a:xfrm>
                <a:off x="1773919" y="42249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2" name="円/楕円 761"/>
              <p:cNvSpPr/>
              <p:nvPr/>
            </p:nvSpPr>
            <p:spPr>
              <a:xfrm>
                <a:off x="1867335" y="53900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3" name="円/楕円 762"/>
              <p:cNvSpPr/>
              <p:nvPr/>
            </p:nvSpPr>
            <p:spPr>
              <a:xfrm>
                <a:off x="2356399" y="69518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4" name="円/楕円 763"/>
              <p:cNvSpPr/>
              <p:nvPr/>
            </p:nvSpPr>
            <p:spPr>
              <a:xfrm>
                <a:off x="2413101" y="75071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5" name="円/楕円 764"/>
              <p:cNvSpPr/>
              <p:nvPr/>
            </p:nvSpPr>
            <p:spPr>
              <a:xfrm>
                <a:off x="1817387" y="42698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6" name="円/楕円 765"/>
              <p:cNvSpPr/>
              <p:nvPr/>
            </p:nvSpPr>
            <p:spPr>
              <a:xfrm>
                <a:off x="2059183" y="6062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7" name="円/楕円 766"/>
              <p:cNvSpPr/>
              <p:nvPr/>
            </p:nvSpPr>
            <p:spPr>
              <a:xfrm>
                <a:off x="2123995" y="6353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8" name="円/楕円 767"/>
              <p:cNvSpPr/>
              <p:nvPr/>
            </p:nvSpPr>
            <p:spPr>
              <a:xfrm>
                <a:off x="1653872" y="4122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9" name="円/楕円 768"/>
              <p:cNvSpPr/>
              <p:nvPr/>
            </p:nvSpPr>
            <p:spPr>
              <a:xfrm rot="5400000">
                <a:off x="1695895" y="241039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0" name="円/楕円 769"/>
              <p:cNvSpPr/>
              <p:nvPr/>
            </p:nvSpPr>
            <p:spPr>
              <a:xfrm rot="5400000">
                <a:off x="1852063" y="24016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1" name="円/楕円 770"/>
              <p:cNvSpPr/>
              <p:nvPr/>
            </p:nvSpPr>
            <p:spPr>
              <a:xfrm rot="5400000">
                <a:off x="2038547" y="243980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2" name="円/楕円 771"/>
              <p:cNvSpPr/>
              <p:nvPr/>
            </p:nvSpPr>
            <p:spPr>
              <a:xfrm rot="5400000">
                <a:off x="1736851" y="240660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3" name="円/楕円 772"/>
              <p:cNvSpPr/>
              <p:nvPr/>
            </p:nvSpPr>
            <p:spPr>
              <a:xfrm rot="5400000">
                <a:off x="1891661" y="238933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4" name="円/楕円 773"/>
              <p:cNvSpPr/>
              <p:nvPr/>
            </p:nvSpPr>
            <p:spPr>
              <a:xfrm rot="5400000">
                <a:off x="1693096" y="251288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5" name="円/楕円 774"/>
              <p:cNvSpPr/>
              <p:nvPr/>
            </p:nvSpPr>
            <p:spPr>
              <a:xfrm rot="5400000">
                <a:off x="1730100" y="251544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6" name="円/楕円 775"/>
              <p:cNvSpPr/>
              <p:nvPr/>
            </p:nvSpPr>
            <p:spPr>
              <a:xfrm rot="5400000">
                <a:off x="1957447" y="246967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7" name="円/楕円 776"/>
              <p:cNvSpPr/>
              <p:nvPr/>
            </p:nvSpPr>
            <p:spPr>
              <a:xfrm rot="5400000">
                <a:off x="2002154" y="235238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8" name="円/楕円 777"/>
              <p:cNvSpPr/>
              <p:nvPr/>
            </p:nvSpPr>
            <p:spPr>
              <a:xfrm rot="5400000">
                <a:off x="1919501" y="248826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9" name="円/楕円 778"/>
              <p:cNvSpPr/>
              <p:nvPr/>
            </p:nvSpPr>
            <p:spPr>
              <a:xfrm rot="5400000">
                <a:off x="2076236" y="232057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0" name="円/楕円 779"/>
              <p:cNvSpPr/>
              <p:nvPr/>
            </p:nvSpPr>
            <p:spPr>
              <a:xfrm rot="5400000">
                <a:off x="1845308" y="24982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1" name="円/楕円 780"/>
              <p:cNvSpPr/>
              <p:nvPr/>
            </p:nvSpPr>
            <p:spPr>
              <a:xfrm rot="5400000">
                <a:off x="2111067" y="230393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2" name="円/楕円 781"/>
              <p:cNvSpPr/>
              <p:nvPr/>
            </p:nvSpPr>
            <p:spPr>
              <a:xfrm rot="5400000">
                <a:off x="1805118" y="250800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3" name="円/楕円 782"/>
              <p:cNvSpPr/>
              <p:nvPr/>
            </p:nvSpPr>
            <p:spPr>
              <a:xfrm rot="5400000">
                <a:off x="2663870" y="174121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4" name="円/楕円 783"/>
              <p:cNvSpPr/>
              <p:nvPr/>
            </p:nvSpPr>
            <p:spPr>
              <a:xfrm rot="5400000">
                <a:off x="2376876" y="208755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5" name="円/楕円 784"/>
              <p:cNvSpPr/>
              <p:nvPr/>
            </p:nvSpPr>
            <p:spPr>
              <a:xfrm rot="5400000">
                <a:off x="2174778" y="226658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6" name="円/楕円 785"/>
              <p:cNvSpPr/>
              <p:nvPr/>
            </p:nvSpPr>
            <p:spPr>
              <a:xfrm rot="5400000">
                <a:off x="2076492" y="24241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7" name="円/楕円 786"/>
              <p:cNvSpPr/>
              <p:nvPr/>
            </p:nvSpPr>
            <p:spPr>
              <a:xfrm rot="5400000">
                <a:off x="1814118" y="24016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8" name="円/楕円 787"/>
              <p:cNvSpPr/>
              <p:nvPr/>
            </p:nvSpPr>
            <p:spPr>
              <a:xfrm rot="5400000">
                <a:off x="2205547" y="224210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9" name="円/楕円 788"/>
              <p:cNvSpPr/>
              <p:nvPr/>
            </p:nvSpPr>
            <p:spPr>
              <a:xfrm rot="5400000">
                <a:off x="2000601" y="245491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0" name="円/楕円 789"/>
              <p:cNvSpPr/>
              <p:nvPr/>
            </p:nvSpPr>
            <p:spPr>
              <a:xfrm rot="5400000">
                <a:off x="1768232" y="251081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1" name="円/楕円 790"/>
              <p:cNvSpPr/>
              <p:nvPr/>
            </p:nvSpPr>
            <p:spPr>
              <a:xfrm rot="5400000">
                <a:off x="1776019" y="240660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2" name="円/楕円 791"/>
              <p:cNvSpPr/>
              <p:nvPr/>
            </p:nvSpPr>
            <p:spPr>
              <a:xfrm rot="5400000">
                <a:off x="2144458" y="228669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3" name="円/楕円 792"/>
              <p:cNvSpPr/>
              <p:nvPr/>
            </p:nvSpPr>
            <p:spPr>
              <a:xfrm rot="5400000">
                <a:off x="1883672" y="248645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4" name="円/楕円 793"/>
              <p:cNvSpPr/>
              <p:nvPr/>
            </p:nvSpPr>
            <p:spPr>
              <a:xfrm rot="5400000">
                <a:off x="2039949" y="234037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5" name="円/楕円 794"/>
              <p:cNvSpPr/>
              <p:nvPr/>
            </p:nvSpPr>
            <p:spPr>
              <a:xfrm rot="5400000">
                <a:off x="2234956" y="22182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6" name="円/楕円 795"/>
              <p:cNvSpPr/>
              <p:nvPr/>
            </p:nvSpPr>
            <p:spPr>
              <a:xfrm rot="5400000">
                <a:off x="1966893" y="236708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7" name="円/楕円 796"/>
              <p:cNvSpPr/>
              <p:nvPr/>
            </p:nvSpPr>
            <p:spPr>
              <a:xfrm rot="5400000">
                <a:off x="2319053" y="214732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8" name="円/楕円 797"/>
              <p:cNvSpPr/>
              <p:nvPr/>
            </p:nvSpPr>
            <p:spPr>
              <a:xfrm rot="5400000">
                <a:off x="1933114" y="237492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9" name="円/楕円 798"/>
              <p:cNvSpPr/>
              <p:nvPr/>
            </p:nvSpPr>
            <p:spPr>
              <a:xfrm rot="5400000">
                <a:off x="2677541" y="170280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0" name="円/楕円 799"/>
              <p:cNvSpPr/>
              <p:nvPr/>
            </p:nvSpPr>
            <p:spPr>
              <a:xfrm rot="5400000">
                <a:off x="2292468" y="217217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1" name="円/楕円 800"/>
              <p:cNvSpPr/>
              <p:nvPr/>
            </p:nvSpPr>
            <p:spPr>
              <a:xfrm rot="5400000">
                <a:off x="2562081" y="175484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2" name="円/楕円 801"/>
              <p:cNvSpPr/>
              <p:nvPr/>
            </p:nvSpPr>
            <p:spPr>
              <a:xfrm rot="5400000">
                <a:off x="2316785" y="227482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3" name="円/楕円 802"/>
              <p:cNvSpPr/>
              <p:nvPr/>
            </p:nvSpPr>
            <p:spPr>
              <a:xfrm rot="5400000">
                <a:off x="2598949" y="158455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4" name="円/楕円 803"/>
              <p:cNvSpPr/>
              <p:nvPr/>
            </p:nvSpPr>
            <p:spPr>
              <a:xfrm rot="5400000">
                <a:off x="2350279" y="211923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5" name="円/楕円 804"/>
              <p:cNvSpPr/>
              <p:nvPr/>
            </p:nvSpPr>
            <p:spPr>
              <a:xfrm rot="5400000">
                <a:off x="2650006" y="177962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6" name="円/楕円 805"/>
              <p:cNvSpPr/>
              <p:nvPr/>
            </p:nvSpPr>
            <p:spPr>
              <a:xfrm rot="5400000">
                <a:off x="2604603" y="189974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7" name="円/楕円 806"/>
              <p:cNvSpPr/>
              <p:nvPr/>
            </p:nvSpPr>
            <p:spPr>
              <a:xfrm rot="5400000">
                <a:off x="2281232" y="229999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8" name="円/楕円 807"/>
              <p:cNvSpPr/>
              <p:nvPr/>
            </p:nvSpPr>
            <p:spPr>
              <a:xfrm rot="5400000">
                <a:off x="2708134" y="149506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9" name="円/楕円 808"/>
              <p:cNvSpPr/>
              <p:nvPr/>
            </p:nvSpPr>
            <p:spPr>
              <a:xfrm rot="5400000">
                <a:off x="2635299" y="18195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0" name="円/楕円 809"/>
              <p:cNvSpPr/>
              <p:nvPr/>
            </p:nvSpPr>
            <p:spPr>
              <a:xfrm rot="5400000">
                <a:off x="2526332" y="204136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1" name="円/楕円 810"/>
              <p:cNvSpPr/>
              <p:nvPr/>
            </p:nvSpPr>
            <p:spPr>
              <a:xfrm rot="5400000">
                <a:off x="2480370" y="210492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2" name="円/楕円 811"/>
              <p:cNvSpPr/>
              <p:nvPr/>
            </p:nvSpPr>
            <p:spPr>
              <a:xfrm rot="5400000">
                <a:off x="2430042" y="202884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3" name="円/楕円 812"/>
              <p:cNvSpPr/>
              <p:nvPr/>
            </p:nvSpPr>
            <p:spPr>
              <a:xfrm rot="5400000">
                <a:off x="2568885" y="197334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4" name="円/楕円 813"/>
              <p:cNvSpPr/>
              <p:nvPr/>
            </p:nvSpPr>
            <p:spPr>
              <a:xfrm rot="5400000">
                <a:off x="2177430" y="237547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5" name="円/楕円 814"/>
              <p:cNvSpPr/>
              <p:nvPr/>
            </p:nvSpPr>
            <p:spPr>
              <a:xfrm rot="5400000">
                <a:off x="2456791" y="21386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6" name="円/楕円 815"/>
              <p:cNvSpPr/>
              <p:nvPr/>
            </p:nvSpPr>
            <p:spPr>
              <a:xfrm rot="5400000">
                <a:off x="2451557" y="199819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7" name="円/楕円 816"/>
              <p:cNvSpPr/>
              <p:nvPr/>
            </p:nvSpPr>
            <p:spPr>
              <a:xfrm rot="5400000">
                <a:off x="2569493" y="17133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8" name="円/楕円 817"/>
              <p:cNvSpPr/>
              <p:nvPr/>
            </p:nvSpPr>
            <p:spPr>
              <a:xfrm rot="5400000">
                <a:off x="2109513" y="241187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9" name="円/楕円 818"/>
              <p:cNvSpPr/>
              <p:nvPr/>
            </p:nvSpPr>
            <p:spPr>
              <a:xfrm rot="5400000">
                <a:off x="2343789" y="225040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0" name="円/楕円 819"/>
              <p:cNvSpPr/>
              <p:nvPr/>
            </p:nvSpPr>
            <p:spPr>
              <a:xfrm rot="5400000">
                <a:off x="2265120" y="219471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1" name="円/楕円 820"/>
              <p:cNvSpPr/>
              <p:nvPr/>
            </p:nvSpPr>
            <p:spPr>
              <a:xfrm rot="5400000">
                <a:off x="2533820" y="183108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2" name="円/楕円 821"/>
              <p:cNvSpPr/>
              <p:nvPr/>
            </p:nvSpPr>
            <p:spPr>
              <a:xfrm rot="5400000">
                <a:off x="2504575" y="189713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3" name="円/楕円 822"/>
              <p:cNvSpPr/>
              <p:nvPr/>
            </p:nvSpPr>
            <p:spPr>
              <a:xfrm rot="5400000">
                <a:off x="2613188" y="145552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4" name="円/楕円 823"/>
              <p:cNvSpPr/>
              <p:nvPr/>
            </p:nvSpPr>
            <p:spPr>
              <a:xfrm rot="5400000">
                <a:off x="2473711" y="196653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5" name="円/楕円 824"/>
              <p:cNvSpPr/>
              <p:nvPr/>
            </p:nvSpPr>
            <p:spPr>
              <a:xfrm rot="5400000">
                <a:off x="2548403" y="17936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6" name="円/楕円 825"/>
              <p:cNvSpPr/>
              <p:nvPr/>
            </p:nvSpPr>
            <p:spPr>
              <a:xfrm rot="5400000">
                <a:off x="2401927" y="219447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7" name="円/楕円 826"/>
              <p:cNvSpPr/>
              <p:nvPr/>
            </p:nvSpPr>
            <p:spPr>
              <a:xfrm rot="5400000">
                <a:off x="2702539" y="153922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8" name="円/楕円 827"/>
              <p:cNvSpPr/>
              <p:nvPr/>
            </p:nvSpPr>
            <p:spPr>
              <a:xfrm rot="5400000">
                <a:off x="2405652" y="206284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9" name="円/楕円 828"/>
              <p:cNvSpPr/>
              <p:nvPr/>
            </p:nvSpPr>
            <p:spPr>
              <a:xfrm rot="5400000">
                <a:off x="2248361" y="232271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0" name="円/楕円 829"/>
              <p:cNvSpPr/>
              <p:nvPr/>
            </p:nvSpPr>
            <p:spPr>
              <a:xfrm rot="5400000">
                <a:off x="2588503" y="193430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1" name="円/楕円 830"/>
              <p:cNvSpPr/>
              <p:nvPr/>
            </p:nvSpPr>
            <p:spPr>
              <a:xfrm rot="5400000">
                <a:off x="2605263" y="154115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2" name="円/楕円 831"/>
              <p:cNvSpPr/>
              <p:nvPr/>
            </p:nvSpPr>
            <p:spPr>
              <a:xfrm rot="5400000">
                <a:off x="2613736" y="149506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3" name="円/楕円 832"/>
              <p:cNvSpPr/>
              <p:nvPr/>
            </p:nvSpPr>
            <p:spPr>
              <a:xfrm rot="5400000">
                <a:off x="2622521" y="18612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4" name="円/楕円 833"/>
              <p:cNvSpPr/>
              <p:nvPr/>
            </p:nvSpPr>
            <p:spPr>
              <a:xfrm rot="5400000">
                <a:off x="2140029" y="239128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5" name="円/楕円 834"/>
              <p:cNvSpPr/>
              <p:nvPr/>
            </p:nvSpPr>
            <p:spPr>
              <a:xfrm rot="5400000">
                <a:off x="2502823" y="207311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6" name="円/楕円 835"/>
              <p:cNvSpPr/>
              <p:nvPr/>
            </p:nvSpPr>
            <p:spPr>
              <a:xfrm rot="5400000">
                <a:off x="2683550" y="166370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7" name="円/楕円 836"/>
              <p:cNvSpPr/>
              <p:nvPr/>
            </p:nvSpPr>
            <p:spPr>
              <a:xfrm rot="5400000">
                <a:off x="2547609" y="201022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8" name="円/楕円 837"/>
              <p:cNvSpPr/>
              <p:nvPr/>
            </p:nvSpPr>
            <p:spPr>
              <a:xfrm rot="5400000">
                <a:off x="2212432" y="235292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9" name="円/楕円 838"/>
              <p:cNvSpPr/>
              <p:nvPr/>
            </p:nvSpPr>
            <p:spPr>
              <a:xfrm rot="5400000">
                <a:off x="2594415" y="163035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0" name="円/楕円 839"/>
              <p:cNvSpPr/>
              <p:nvPr/>
            </p:nvSpPr>
            <p:spPr>
              <a:xfrm rot="5400000">
                <a:off x="2699139" y="157918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1" name="円/楕円 840"/>
              <p:cNvSpPr/>
              <p:nvPr/>
            </p:nvSpPr>
            <p:spPr>
              <a:xfrm rot="5400000">
                <a:off x="2583729" y="167349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2" name="円/楕円 841"/>
              <p:cNvSpPr/>
              <p:nvPr/>
            </p:nvSpPr>
            <p:spPr>
              <a:xfrm rot="5400000">
                <a:off x="2429038" y="216724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3" name="円/楕円 842"/>
              <p:cNvSpPr/>
              <p:nvPr/>
            </p:nvSpPr>
            <p:spPr>
              <a:xfrm rot="5400000">
                <a:off x="2374030" y="22244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4" name="円/楕円 843"/>
              <p:cNvSpPr/>
              <p:nvPr/>
            </p:nvSpPr>
            <p:spPr>
              <a:xfrm rot="5400000">
                <a:off x="2694683" y="162306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5" name="円/楕円 844"/>
              <p:cNvSpPr/>
              <p:nvPr/>
            </p:nvSpPr>
            <p:spPr>
              <a:xfrm rot="5400000">
                <a:off x="2517081" y="186718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6" name="円/楕円 845"/>
              <p:cNvSpPr/>
              <p:nvPr/>
            </p:nvSpPr>
            <p:spPr>
              <a:xfrm rot="5400000">
                <a:off x="2488313" y="193261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7" name="円/楕円 846"/>
              <p:cNvSpPr/>
              <p:nvPr/>
            </p:nvSpPr>
            <p:spPr>
              <a:xfrm rot="5400000">
                <a:off x="2707834" y="145421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8" name="円/楕円 847"/>
              <p:cNvSpPr/>
              <p:nvPr/>
            </p:nvSpPr>
            <p:spPr>
              <a:xfrm rot="10800000">
                <a:off x="724316" y="14994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9" name="円/楕円 848"/>
              <p:cNvSpPr/>
              <p:nvPr/>
            </p:nvSpPr>
            <p:spPr>
              <a:xfrm rot="10800000">
                <a:off x="734469" y="166087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0" name="円/楕円 849"/>
              <p:cNvSpPr/>
              <p:nvPr/>
            </p:nvSpPr>
            <p:spPr>
              <a:xfrm rot="10800000">
                <a:off x="695184" y="184534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1" name="円/楕円 850"/>
              <p:cNvSpPr/>
              <p:nvPr/>
            </p:nvSpPr>
            <p:spPr>
              <a:xfrm rot="10800000">
                <a:off x="729540" y="154455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2" name="円/楕円 851"/>
              <p:cNvSpPr/>
              <p:nvPr/>
            </p:nvSpPr>
            <p:spPr>
              <a:xfrm rot="10800000">
                <a:off x="746647" y="170084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3" name="円/楕円 852"/>
              <p:cNvSpPr/>
              <p:nvPr/>
            </p:nvSpPr>
            <p:spPr>
              <a:xfrm rot="10800000">
                <a:off x="622800" y="149657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4" name="円/楕円 853"/>
              <p:cNvSpPr/>
              <p:nvPr/>
            </p:nvSpPr>
            <p:spPr>
              <a:xfrm rot="10800000">
                <a:off x="621737" y="153773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5" name="円/楕円 854"/>
              <p:cNvSpPr/>
              <p:nvPr/>
            </p:nvSpPr>
            <p:spPr>
              <a:xfrm rot="10800000">
                <a:off x="667068" y="176726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6" name="円/楕円 855"/>
              <p:cNvSpPr/>
              <p:nvPr/>
            </p:nvSpPr>
            <p:spPr>
              <a:xfrm rot="10800000">
                <a:off x="783247" y="181240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7" name="円/楕円 856"/>
              <p:cNvSpPr/>
              <p:nvPr/>
            </p:nvSpPr>
            <p:spPr>
              <a:xfrm rot="10800000">
                <a:off x="648655" y="172895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8" name="円/楕円 857"/>
              <p:cNvSpPr/>
              <p:nvPr/>
            </p:nvSpPr>
            <p:spPr>
              <a:xfrm rot="10800000">
                <a:off x="814752" y="188719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9" name="円/楕円 858"/>
              <p:cNvSpPr/>
              <p:nvPr/>
            </p:nvSpPr>
            <p:spPr>
              <a:xfrm rot="10800000">
                <a:off x="638722" y="165405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0" name="円/楕円 859"/>
              <p:cNvSpPr/>
              <p:nvPr/>
            </p:nvSpPr>
            <p:spPr>
              <a:xfrm rot="10800000">
                <a:off x="831230" y="192235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1" name="円/楕円 860"/>
              <p:cNvSpPr/>
              <p:nvPr/>
            </p:nvSpPr>
            <p:spPr>
              <a:xfrm rot="10800000">
                <a:off x="629101" y="16134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2" name="円/楕円 861"/>
              <p:cNvSpPr/>
              <p:nvPr/>
            </p:nvSpPr>
            <p:spPr>
              <a:xfrm rot="10800000">
                <a:off x="1387138" y="247666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3" name="円/楕円 862"/>
              <p:cNvSpPr/>
              <p:nvPr/>
            </p:nvSpPr>
            <p:spPr>
              <a:xfrm rot="10800000">
                <a:off x="1044084" y="218691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4" name="円/楕円 863"/>
              <p:cNvSpPr/>
              <p:nvPr/>
            </p:nvSpPr>
            <p:spPr>
              <a:xfrm rot="10800000">
                <a:off x="868231" y="198668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5" name="円/楕円 864"/>
              <p:cNvSpPr/>
              <p:nvPr/>
            </p:nvSpPr>
            <p:spPr>
              <a:xfrm rot="10800000">
                <a:off x="710715" y="18836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6" name="円/楕円 865"/>
              <p:cNvSpPr/>
              <p:nvPr/>
            </p:nvSpPr>
            <p:spPr>
              <a:xfrm rot="10800000">
                <a:off x="734469" y="162256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7" name="円/楕円 866"/>
              <p:cNvSpPr/>
              <p:nvPr/>
            </p:nvSpPr>
            <p:spPr>
              <a:xfrm rot="10800000">
                <a:off x="892478" y="201774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8" name="円/楕円 867"/>
              <p:cNvSpPr/>
              <p:nvPr/>
            </p:nvSpPr>
            <p:spPr>
              <a:xfrm rot="10800000">
                <a:off x="680220" y="180703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9" name="円/楕円 868"/>
              <p:cNvSpPr/>
              <p:nvPr/>
            </p:nvSpPr>
            <p:spPr>
              <a:xfrm rot="10800000">
                <a:off x="626323" y="157623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0" name="円/楕円 869"/>
              <p:cNvSpPr/>
              <p:nvPr/>
            </p:nvSpPr>
            <p:spPr>
              <a:xfrm rot="10800000">
                <a:off x="729540" y="15840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1" name="円/楕円 870"/>
              <p:cNvSpPr/>
              <p:nvPr/>
            </p:nvSpPr>
            <p:spPr>
              <a:xfrm rot="10800000">
                <a:off x="848306" y="19560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2" name="円/楕円 871"/>
              <p:cNvSpPr/>
              <p:nvPr/>
            </p:nvSpPr>
            <p:spPr>
              <a:xfrm rot="10800000">
                <a:off x="650445" y="1692783"/>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3" name="円/楕円 872"/>
              <p:cNvSpPr/>
              <p:nvPr/>
            </p:nvSpPr>
            <p:spPr>
              <a:xfrm rot="10800000">
                <a:off x="795136" y="185055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4" name="円/楕円 873"/>
              <p:cNvSpPr/>
              <p:nvPr/>
            </p:nvSpPr>
            <p:spPr>
              <a:xfrm rot="10800000">
                <a:off x="916129" y="204743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5" name="円/楕円 874"/>
              <p:cNvSpPr/>
              <p:nvPr/>
            </p:nvSpPr>
            <p:spPr>
              <a:xfrm rot="10800000">
                <a:off x="768685" y="177680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6" name="円/楕円 875"/>
              <p:cNvSpPr/>
              <p:nvPr/>
            </p:nvSpPr>
            <p:spPr>
              <a:xfrm rot="10800000">
                <a:off x="986357" y="213234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7" name="円/楕円 876"/>
              <p:cNvSpPr/>
              <p:nvPr/>
            </p:nvSpPr>
            <p:spPr>
              <a:xfrm rot="10800000">
                <a:off x="760915" y="174270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8" name="円/楕円 877"/>
              <p:cNvSpPr/>
              <p:nvPr/>
            </p:nvSpPr>
            <p:spPr>
              <a:xfrm rot="10800000">
                <a:off x="1425183" y="249046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9" name="円/楕円 878"/>
              <p:cNvSpPr/>
              <p:nvPr/>
            </p:nvSpPr>
            <p:spPr>
              <a:xfrm rot="10800000">
                <a:off x="961745" y="210550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0" name="円/楕円 879"/>
              <p:cNvSpPr/>
              <p:nvPr/>
            </p:nvSpPr>
            <p:spPr>
              <a:xfrm rot="10800000">
                <a:off x="1375104" y="237769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1" name="円/楕円 880"/>
              <p:cNvSpPr/>
              <p:nvPr/>
            </p:nvSpPr>
            <p:spPr>
              <a:xfrm rot="10800000">
                <a:off x="858599" y="212625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2" name="円/楕円 881"/>
              <p:cNvSpPr/>
              <p:nvPr/>
            </p:nvSpPr>
            <p:spPr>
              <a:xfrm rot="10800000">
                <a:off x="1543782" y="24149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3" name="円/楕円 882"/>
              <p:cNvSpPr/>
              <p:nvPr/>
            </p:nvSpPr>
            <p:spPr>
              <a:xfrm rot="10800000">
                <a:off x="1014180" y="216386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4" name="円/楕円 883"/>
              <p:cNvSpPr/>
              <p:nvPr/>
            </p:nvSpPr>
            <p:spPr>
              <a:xfrm rot="10800000">
                <a:off x="1349094" y="246266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5" name="円/楕円 884"/>
              <p:cNvSpPr/>
              <p:nvPr/>
            </p:nvSpPr>
            <p:spPr>
              <a:xfrm rot="10800000">
                <a:off x="1231586" y="24206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6" name="円/楕円 885"/>
              <p:cNvSpPr/>
              <p:nvPr/>
            </p:nvSpPr>
            <p:spPr>
              <a:xfrm rot="10800000">
                <a:off x="835140" y="209415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7" name="円/楕円 886"/>
              <p:cNvSpPr/>
              <p:nvPr/>
            </p:nvSpPr>
            <p:spPr>
              <a:xfrm rot="10800000">
                <a:off x="1630947" y="25213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8" name="円/楕円 887"/>
              <p:cNvSpPr/>
              <p:nvPr/>
            </p:nvSpPr>
            <p:spPr>
              <a:xfrm rot="10800000">
                <a:off x="1311049" y="245162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9" name="円/楕円 888"/>
              <p:cNvSpPr/>
              <p:nvPr/>
            </p:nvSpPr>
            <p:spPr>
              <a:xfrm rot="10800000">
                <a:off x="1091306" y="234160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0" name="円/楕円 889"/>
              <p:cNvSpPr/>
              <p:nvPr/>
            </p:nvSpPr>
            <p:spPr>
              <a:xfrm rot="10800000">
                <a:off x="1028355" y="22952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1" name="円/楕円 890"/>
              <p:cNvSpPr/>
              <p:nvPr/>
            </p:nvSpPr>
            <p:spPr>
              <a:xfrm rot="10800000">
                <a:off x="1103712" y="224439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2" name="円/楕円 891"/>
              <p:cNvSpPr/>
              <p:nvPr/>
            </p:nvSpPr>
            <p:spPr>
              <a:xfrm rot="10800000">
                <a:off x="1158686" y="238456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3" name="円/楕円 892"/>
              <p:cNvSpPr/>
              <p:nvPr/>
            </p:nvSpPr>
            <p:spPr>
              <a:xfrm rot="10800000">
                <a:off x="760373" y="198935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4" name="円/楕円 893"/>
              <p:cNvSpPr/>
              <p:nvPr/>
            </p:nvSpPr>
            <p:spPr>
              <a:xfrm rot="10800000">
                <a:off x="994906" y="2271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5" name="円/楕円 894"/>
              <p:cNvSpPr/>
              <p:nvPr/>
            </p:nvSpPr>
            <p:spPr>
              <a:xfrm rot="10800000">
                <a:off x="1134072" y="226611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6" name="円/楕円 895"/>
              <p:cNvSpPr/>
              <p:nvPr/>
            </p:nvSpPr>
            <p:spPr>
              <a:xfrm rot="10800000">
                <a:off x="1416172" y="23851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7" name="円/楕円 896"/>
              <p:cNvSpPr/>
              <p:nvPr/>
            </p:nvSpPr>
            <p:spPr>
              <a:xfrm rot="10800000">
                <a:off x="724316" y="1920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8" name="円/楕円 897"/>
              <p:cNvSpPr/>
              <p:nvPr/>
            </p:nvSpPr>
            <p:spPr>
              <a:xfrm rot="10800000">
                <a:off x="884260" y="215731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9" name="円/楕円 898"/>
              <p:cNvSpPr/>
              <p:nvPr/>
            </p:nvSpPr>
            <p:spPr>
              <a:xfrm rot="10800000">
                <a:off x="939414" y="207788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0" name="円/楕円 899"/>
              <p:cNvSpPr/>
              <p:nvPr/>
            </p:nvSpPr>
            <p:spPr>
              <a:xfrm rot="10800000">
                <a:off x="1299593" y="234916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1" name="円/楕円 900"/>
              <p:cNvSpPr/>
              <p:nvPr/>
            </p:nvSpPr>
            <p:spPr>
              <a:xfrm rot="10800000">
                <a:off x="1234168" y="231964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2" name="円/楕円 901"/>
              <p:cNvSpPr/>
              <p:nvPr/>
            </p:nvSpPr>
            <p:spPr>
              <a:xfrm rot="10800000">
                <a:off x="1670107" y="242549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3" name="円/楕円 902"/>
              <p:cNvSpPr/>
              <p:nvPr/>
            </p:nvSpPr>
            <p:spPr>
              <a:xfrm rot="10800000">
                <a:off x="1165431" y="22884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4" name="円/楕円 903"/>
              <p:cNvSpPr/>
              <p:nvPr/>
            </p:nvSpPr>
            <p:spPr>
              <a:xfrm rot="10800000">
                <a:off x="1336630" y="23638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5" name="円/楕円 904"/>
              <p:cNvSpPr/>
              <p:nvPr/>
            </p:nvSpPr>
            <p:spPr>
              <a:xfrm rot="10800000">
                <a:off x="938176" y="22122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6" name="円/楕円 905"/>
              <p:cNvSpPr/>
              <p:nvPr/>
            </p:nvSpPr>
            <p:spPr>
              <a:xfrm rot="10800000">
                <a:off x="1588677" y="251950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7" name="円/楕円 906"/>
              <p:cNvSpPr/>
              <p:nvPr/>
            </p:nvSpPr>
            <p:spPr>
              <a:xfrm rot="10800000">
                <a:off x="1070032" y="221977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8" name="円/楕円 907"/>
              <p:cNvSpPr/>
              <p:nvPr/>
            </p:nvSpPr>
            <p:spPr>
              <a:xfrm rot="10800000">
                <a:off x="811154" y="205717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9" name="円/楕円 908"/>
              <p:cNvSpPr/>
              <p:nvPr/>
            </p:nvSpPr>
            <p:spPr>
              <a:xfrm rot="10800000">
                <a:off x="1197356" y="24043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0" name="円/楕円 909"/>
              <p:cNvSpPr/>
              <p:nvPr/>
            </p:nvSpPr>
            <p:spPr>
              <a:xfrm rot="10800000">
                <a:off x="1586767" y="242129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1" name="円/楕円 910"/>
              <p:cNvSpPr/>
              <p:nvPr/>
            </p:nvSpPr>
            <p:spPr>
              <a:xfrm rot="10800000">
                <a:off x="1630947" y="242604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2" name="円/楕円 911"/>
              <p:cNvSpPr/>
              <p:nvPr/>
            </p:nvSpPr>
            <p:spPr>
              <a:xfrm rot="10800000">
                <a:off x="1269760" y="243871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3" name="円/楕円 912"/>
              <p:cNvSpPr/>
              <p:nvPr/>
            </p:nvSpPr>
            <p:spPr>
              <a:xfrm rot="10800000">
                <a:off x="744711" y="19515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4" name="円/楕円 913"/>
              <p:cNvSpPr/>
              <p:nvPr/>
            </p:nvSpPr>
            <p:spPr>
              <a:xfrm rot="10800000">
                <a:off x="1059861" y="23178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5" name="円/楕円 914"/>
              <p:cNvSpPr/>
              <p:nvPr/>
            </p:nvSpPr>
            <p:spPr>
              <a:xfrm rot="10800000">
                <a:off x="1465382" y="250033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6" name="円/楕円 915"/>
              <p:cNvSpPr/>
              <p:nvPr/>
            </p:nvSpPr>
            <p:spPr>
              <a:xfrm rot="10800000">
                <a:off x="1122154" y="236308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7" name="円/楕円 916"/>
              <p:cNvSpPr/>
              <p:nvPr/>
            </p:nvSpPr>
            <p:spPr>
              <a:xfrm rot="10800000">
                <a:off x="782704" y="202469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8" name="円/楕円 917"/>
              <p:cNvSpPr/>
              <p:nvPr/>
            </p:nvSpPr>
            <p:spPr>
              <a:xfrm rot="10800000">
                <a:off x="1498413" y="241034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9" name="円/楕円 918"/>
              <p:cNvSpPr/>
              <p:nvPr/>
            </p:nvSpPr>
            <p:spPr>
              <a:xfrm rot="10800000">
                <a:off x="1549103" y="2516072"/>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0" name="円/楕円 919"/>
              <p:cNvSpPr/>
              <p:nvPr/>
            </p:nvSpPr>
            <p:spPr>
              <a:xfrm rot="10800000">
                <a:off x="1455686" y="239955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1" name="円/楕円 920"/>
              <p:cNvSpPr/>
              <p:nvPr/>
            </p:nvSpPr>
            <p:spPr>
              <a:xfrm rot="10800000">
                <a:off x="966623" y="224338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2" name="円/楕円 921"/>
              <p:cNvSpPr/>
              <p:nvPr/>
            </p:nvSpPr>
            <p:spPr>
              <a:xfrm rot="10800000">
                <a:off x="909921" y="218784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3" name="円/楕円 922"/>
              <p:cNvSpPr/>
              <p:nvPr/>
            </p:nvSpPr>
            <p:spPr>
              <a:xfrm rot="10800000">
                <a:off x="1505634" y="25115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4" name="円/楕円 923"/>
              <p:cNvSpPr/>
              <p:nvPr/>
            </p:nvSpPr>
            <p:spPr>
              <a:xfrm rot="10800000">
                <a:off x="1263839" y="233226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5" name="円/楕円 924"/>
              <p:cNvSpPr/>
              <p:nvPr/>
            </p:nvSpPr>
            <p:spPr>
              <a:xfrm rot="10800000">
                <a:off x="1199027" y="23032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6" name="円/楕円 925"/>
              <p:cNvSpPr/>
              <p:nvPr/>
            </p:nvSpPr>
            <p:spPr>
              <a:xfrm rot="10800000">
                <a:off x="1671405" y="252105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7" name="円/楕円 926"/>
              <p:cNvSpPr/>
              <p:nvPr/>
            </p:nvSpPr>
            <p:spPr>
              <a:xfrm rot="16200000">
                <a:off x="1631908" y="51817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8" name="円/楕円 927"/>
              <p:cNvSpPr/>
              <p:nvPr/>
            </p:nvSpPr>
            <p:spPr>
              <a:xfrm rot="16200000">
                <a:off x="1473462" y="5321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9" name="円/楕円 928"/>
              <p:cNvSpPr/>
              <p:nvPr/>
            </p:nvSpPr>
            <p:spPr>
              <a:xfrm rot="16200000">
                <a:off x="1289256" y="4887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0" name="円/楕円 929"/>
              <p:cNvSpPr/>
              <p:nvPr/>
            </p:nvSpPr>
            <p:spPr>
              <a:xfrm rot="16200000">
                <a:off x="1588674" y="52721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1" name="円/楕円 930"/>
              <p:cNvSpPr/>
              <p:nvPr/>
            </p:nvSpPr>
            <p:spPr>
              <a:xfrm rot="16200000">
                <a:off x="1433865" y="54448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2" name="円/楕円 931"/>
              <p:cNvSpPr/>
              <p:nvPr/>
            </p:nvSpPr>
            <p:spPr>
              <a:xfrm rot="16200000">
                <a:off x="1634707" y="4156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3" name="円/楕円 932"/>
              <p:cNvSpPr/>
              <p:nvPr/>
            </p:nvSpPr>
            <p:spPr>
              <a:xfrm rot="16200000">
                <a:off x="1595426" y="41837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4" name="円/楕円 933"/>
              <p:cNvSpPr/>
              <p:nvPr/>
            </p:nvSpPr>
            <p:spPr>
              <a:xfrm rot="16200000">
                <a:off x="1368079" y="46414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5" name="円/楕円 934"/>
              <p:cNvSpPr/>
              <p:nvPr/>
            </p:nvSpPr>
            <p:spPr>
              <a:xfrm rot="16200000">
                <a:off x="1323372" y="58143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6" name="円/楕円 935"/>
              <p:cNvSpPr/>
              <p:nvPr/>
            </p:nvSpPr>
            <p:spPr>
              <a:xfrm rot="16200000">
                <a:off x="1406024" y="44555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7" name="円/楕円 936"/>
              <p:cNvSpPr/>
              <p:nvPr/>
            </p:nvSpPr>
            <p:spPr>
              <a:xfrm rot="16200000">
                <a:off x="1249289" y="61324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8" name="円/楕円 937"/>
              <p:cNvSpPr/>
              <p:nvPr/>
            </p:nvSpPr>
            <p:spPr>
              <a:xfrm rot="16200000">
                <a:off x="1480218" y="4355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9" name="円/楕円 938"/>
              <p:cNvSpPr/>
              <p:nvPr/>
            </p:nvSpPr>
            <p:spPr>
              <a:xfrm rot="16200000">
                <a:off x="1214459" y="62988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0" name="円/楕円 939"/>
              <p:cNvSpPr/>
              <p:nvPr/>
            </p:nvSpPr>
            <p:spPr>
              <a:xfrm rot="16200000">
                <a:off x="1520408" y="42581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1" name="円/楕円 940"/>
              <p:cNvSpPr/>
              <p:nvPr/>
            </p:nvSpPr>
            <p:spPr>
              <a:xfrm rot="16200000">
                <a:off x="663933" y="118735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2" name="円/楕円 941"/>
              <p:cNvSpPr/>
              <p:nvPr/>
            </p:nvSpPr>
            <p:spPr>
              <a:xfrm rot="16200000">
                <a:off x="950927" y="84101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3" name="円/楕円 942"/>
              <p:cNvSpPr/>
              <p:nvPr/>
            </p:nvSpPr>
            <p:spPr>
              <a:xfrm rot="16200000">
                <a:off x="1150748" y="66723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4" name="円/楕円 943"/>
              <p:cNvSpPr/>
              <p:nvPr/>
            </p:nvSpPr>
            <p:spPr>
              <a:xfrm rot="16200000">
                <a:off x="1251310" y="50444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5" name="円/楕円 944"/>
              <p:cNvSpPr/>
              <p:nvPr/>
            </p:nvSpPr>
            <p:spPr>
              <a:xfrm rot="16200000">
                <a:off x="1511408" y="5321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6" name="円/楕円 945"/>
              <p:cNvSpPr/>
              <p:nvPr/>
            </p:nvSpPr>
            <p:spPr>
              <a:xfrm rot="16200000">
                <a:off x="1119979" y="69171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7" name="円/楕円 946"/>
              <p:cNvSpPr/>
              <p:nvPr/>
            </p:nvSpPr>
            <p:spPr>
              <a:xfrm rot="16200000">
                <a:off x="1327201" y="47365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8" name="円/楕円 947"/>
              <p:cNvSpPr/>
              <p:nvPr/>
            </p:nvSpPr>
            <p:spPr>
              <a:xfrm rot="16200000">
                <a:off x="1557293" y="42300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9" name="円/楕円 948"/>
              <p:cNvSpPr/>
              <p:nvPr/>
            </p:nvSpPr>
            <p:spPr>
              <a:xfrm rot="16200000">
                <a:off x="1549506" y="52721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0" name="円/楕円 949"/>
              <p:cNvSpPr/>
              <p:nvPr/>
            </p:nvSpPr>
            <p:spPr>
              <a:xfrm rot="16200000">
                <a:off x="1181068" y="64712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1" name="円/楕円 950"/>
              <p:cNvSpPr/>
              <p:nvPr/>
            </p:nvSpPr>
            <p:spPr>
              <a:xfrm rot="16200000">
                <a:off x="1441853" y="44736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2" name="円/楕円 951"/>
              <p:cNvSpPr/>
              <p:nvPr/>
            </p:nvSpPr>
            <p:spPr>
              <a:xfrm rot="16200000">
                <a:off x="1285577" y="5934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3" name="円/楕円 952"/>
              <p:cNvSpPr/>
              <p:nvPr/>
            </p:nvSpPr>
            <p:spPr>
              <a:xfrm rot="16200000">
                <a:off x="1090570" y="7155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4" name="円/楕円 953"/>
              <p:cNvSpPr/>
              <p:nvPr/>
            </p:nvSpPr>
            <p:spPr>
              <a:xfrm rot="16200000">
                <a:off x="1358632" y="5667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5" name="円/楕円 954"/>
              <p:cNvSpPr/>
              <p:nvPr/>
            </p:nvSpPr>
            <p:spPr>
              <a:xfrm rot="16200000">
                <a:off x="1006472" y="78649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6" name="円/楕円 955"/>
              <p:cNvSpPr/>
              <p:nvPr/>
            </p:nvSpPr>
            <p:spPr>
              <a:xfrm rot="16200000">
                <a:off x="1392411" y="5588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7" name="円/楕円 956"/>
              <p:cNvSpPr/>
              <p:nvPr/>
            </p:nvSpPr>
            <p:spPr>
              <a:xfrm rot="16200000">
                <a:off x="650262" y="12257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8" name="円/楕円 957"/>
              <p:cNvSpPr/>
              <p:nvPr/>
            </p:nvSpPr>
            <p:spPr>
              <a:xfrm rot="16200000">
                <a:off x="1033058" y="76164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9" name="円/楕円 958"/>
              <p:cNvSpPr/>
              <p:nvPr/>
            </p:nvSpPr>
            <p:spPr>
              <a:xfrm rot="16200000">
                <a:off x="763444" y="117897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0" name="円/楕円 959"/>
              <p:cNvSpPr/>
              <p:nvPr/>
            </p:nvSpPr>
            <p:spPr>
              <a:xfrm rot="16200000">
                <a:off x="1011017" y="6537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1" name="円/楕円 960"/>
              <p:cNvSpPr/>
              <p:nvPr/>
            </p:nvSpPr>
            <p:spPr>
              <a:xfrm rot="16200000">
                <a:off x="726577" y="134926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2" name="円/楕円 961"/>
              <p:cNvSpPr/>
              <p:nvPr/>
            </p:nvSpPr>
            <p:spPr>
              <a:xfrm rot="16200000">
                <a:off x="975246" y="81458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3" name="円/楕円 962"/>
              <p:cNvSpPr/>
              <p:nvPr/>
            </p:nvSpPr>
            <p:spPr>
              <a:xfrm rot="16200000">
                <a:off x="677797" y="11489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4" name="円/楕円 963"/>
              <p:cNvSpPr/>
              <p:nvPr/>
            </p:nvSpPr>
            <p:spPr>
              <a:xfrm rot="16200000">
                <a:off x="720923" y="103407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5" name="円/楕円 964"/>
              <p:cNvSpPr/>
              <p:nvPr/>
            </p:nvSpPr>
            <p:spPr>
              <a:xfrm rot="16200000">
                <a:off x="1044293" y="63382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6" name="円/楕円 965"/>
              <p:cNvSpPr/>
              <p:nvPr/>
            </p:nvSpPr>
            <p:spPr>
              <a:xfrm rot="16200000">
                <a:off x="619669" y="14335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7" name="円/楕円 966"/>
              <p:cNvSpPr/>
              <p:nvPr/>
            </p:nvSpPr>
            <p:spPr>
              <a:xfrm rot="16200000">
                <a:off x="690226" y="111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8" name="円/楕円 967"/>
              <p:cNvSpPr/>
              <p:nvPr/>
            </p:nvSpPr>
            <p:spPr>
              <a:xfrm rot="16200000">
                <a:off x="799193" y="89245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9" name="円/楕円 968"/>
              <p:cNvSpPr/>
              <p:nvPr/>
            </p:nvSpPr>
            <p:spPr>
              <a:xfrm rot="16200000">
                <a:off x="845155" y="8288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0" name="円/楕円 969"/>
              <p:cNvSpPr/>
              <p:nvPr/>
            </p:nvSpPr>
            <p:spPr>
              <a:xfrm rot="16200000">
                <a:off x="895483" y="90497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1" name="円/楕円 970"/>
              <p:cNvSpPr/>
              <p:nvPr/>
            </p:nvSpPr>
            <p:spPr>
              <a:xfrm rot="16200000">
                <a:off x="756641" y="96047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2" name="円/楕円 971"/>
              <p:cNvSpPr/>
              <p:nvPr/>
            </p:nvSpPr>
            <p:spPr>
              <a:xfrm rot="16200000">
                <a:off x="1148095" y="55834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3" name="円/楕円 972"/>
              <p:cNvSpPr/>
              <p:nvPr/>
            </p:nvSpPr>
            <p:spPr>
              <a:xfrm rot="16200000">
                <a:off x="868734" y="7951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4" name="円/楕円 973"/>
              <p:cNvSpPr/>
              <p:nvPr/>
            </p:nvSpPr>
            <p:spPr>
              <a:xfrm rot="16200000">
                <a:off x="873969" y="93562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5" name="円/楕円 974"/>
              <p:cNvSpPr/>
              <p:nvPr/>
            </p:nvSpPr>
            <p:spPr>
              <a:xfrm rot="16200000">
                <a:off x="756033" y="122043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6" name="円/楕円 975"/>
              <p:cNvSpPr/>
              <p:nvPr/>
            </p:nvSpPr>
            <p:spPr>
              <a:xfrm rot="16200000">
                <a:off x="1216012" y="5219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7" name="円/楕円 976"/>
              <p:cNvSpPr/>
              <p:nvPr/>
            </p:nvSpPr>
            <p:spPr>
              <a:xfrm rot="16200000">
                <a:off x="981736" y="683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8" name="円/楕円 977"/>
              <p:cNvSpPr/>
              <p:nvPr/>
            </p:nvSpPr>
            <p:spPr>
              <a:xfrm rot="16200000">
                <a:off x="1060406" y="73910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9" name="円/楕円 978"/>
              <p:cNvSpPr/>
              <p:nvPr/>
            </p:nvSpPr>
            <p:spPr>
              <a:xfrm rot="16200000">
                <a:off x="791706" y="110273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0" name="円/楕円 979"/>
              <p:cNvSpPr/>
              <p:nvPr/>
            </p:nvSpPr>
            <p:spPr>
              <a:xfrm rot="16200000">
                <a:off x="820951" y="103668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1" name="円/楕円 980"/>
              <p:cNvSpPr/>
              <p:nvPr/>
            </p:nvSpPr>
            <p:spPr>
              <a:xfrm rot="16200000">
                <a:off x="714615" y="147303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2" name="円/楕円 981"/>
              <p:cNvSpPr/>
              <p:nvPr/>
            </p:nvSpPr>
            <p:spPr>
              <a:xfrm rot="16200000">
                <a:off x="851814" y="96728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3" name="円/楕円 982"/>
              <p:cNvSpPr/>
              <p:nvPr/>
            </p:nvSpPr>
            <p:spPr>
              <a:xfrm rot="16200000">
                <a:off x="777123" y="11401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4" name="円/楕円 983"/>
              <p:cNvSpPr/>
              <p:nvPr/>
            </p:nvSpPr>
            <p:spPr>
              <a:xfrm rot="16200000">
                <a:off x="925876" y="73408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5" name="円/楕円 984"/>
              <p:cNvSpPr/>
              <p:nvPr/>
            </p:nvSpPr>
            <p:spPr>
              <a:xfrm rot="16200000">
                <a:off x="622987" y="13945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6" name="円/楕円 985"/>
              <p:cNvSpPr/>
              <p:nvPr/>
            </p:nvSpPr>
            <p:spPr>
              <a:xfrm rot="16200000">
                <a:off x="919874" y="87097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7" name="円/楕円 986"/>
              <p:cNvSpPr/>
              <p:nvPr/>
            </p:nvSpPr>
            <p:spPr>
              <a:xfrm rot="16200000">
                <a:off x="1079441" y="60584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8" name="円/楕円 987"/>
              <p:cNvSpPr/>
              <p:nvPr/>
            </p:nvSpPr>
            <p:spPr>
              <a:xfrm rot="16200000">
                <a:off x="737022" y="9995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9" name="円/楕円 988"/>
              <p:cNvSpPr/>
              <p:nvPr/>
            </p:nvSpPr>
            <p:spPr>
              <a:xfrm rot="16200000">
                <a:off x="720262" y="139266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0" name="円/楕円 989"/>
              <p:cNvSpPr/>
              <p:nvPr/>
            </p:nvSpPr>
            <p:spPr>
              <a:xfrm rot="16200000">
                <a:off x="714067" y="14335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1" name="円/楕円 990"/>
              <p:cNvSpPr/>
              <p:nvPr/>
            </p:nvSpPr>
            <p:spPr>
              <a:xfrm rot="16200000">
                <a:off x="703004" y="10726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2" name="円/楕円 991"/>
              <p:cNvSpPr/>
              <p:nvPr/>
            </p:nvSpPr>
            <p:spPr>
              <a:xfrm rot="16200000">
                <a:off x="1185497" y="54253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3" name="円/楕円 992"/>
              <p:cNvSpPr/>
              <p:nvPr/>
            </p:nvSpPr>
            <p:spPr>
              <a:xfrm rot="16200000">
                <a:off x="822703" y="86070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4" name="円/楕円 993"/>
              <p:cNvSpPr/>
              <p:nvPr/>
            </p:nvSpPr>
            <p:spPr>
              <a:xfrm rot="16200000">
                <a:off x="641976" y="127011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5" name="円/楕円 994"/>
              <p:cNvSpPr/>
              <p:nvPr/>
            </p:nvSpPr>
            <p:spPr>
              <a:xfrm rot="16200000">
                <a:off x="777917" y="92359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6" name="円/楕円 995"/>
              <p:cNvSpPr/>
              <p:nvPr/>
            </p:nvSpPr>
            <p:spPr>
              <a:xfrm rot="16200000">
                <a:off x="1113094" y="58088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7" name="円/楕円 996"/>
              <p:cNvSpPr/>
              <p:nvPr/>
            </p:nvSpPr>
            <p:spPr>
              <a:xfrm rot="16200000">
                <a:off x="731111" y="130346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8" name="円/楕円 997"/>
              <p:cNvSpPr/>
              <p:nvPr/>
            </p:nvSpPr>
            <p:spPr>
              <a:xfrm rot="16200000">
                <a:off x="626387" y="135463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9" name="円/楕円 998"/>
              <p:cNvSpPr/>
              <p:nvPr/>
            </p:nvSpPr>
            <p:spPr>
              <a:xfrm rot="16200000">
                <a:off x="741796" y="126032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0" name="円/楕円 999"/>
              <p:cNvSpPr/>
              <p:nvPr/>
            </p:nvSpPr>
            <p:spPr>
              <a:xfrm rot="16200000">
                <a:off x="896488" y="76657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1" name="円/楕円 1000"/>
              <p:cNvSpPr/>
              <p:nvPr/>
            </p:nvSpPr>
            <p:spPr>
              <a:xfrm rot="16200000">
                <a:off x="951496" y="70932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2" name="円/楕円 1001"/>
              <p:cNvSpPr/>
              <p:nvPr/>
            </p:nvSpPr>
            <p:spPr>
              <a:xfrm rot="16200000">
                <a:off x="630843" y="131075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3" name="円/楕円 1002"/>
              <p:cNvSpPr/>
              <p:nvPr/>
            </p:nvSpPr>
            <p:spPr>
              <a:xfrm rot="16200000">
                <a:off x="808444" y="10666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4" name="円/楕円 1003"/>
              <p:cNvSpPr/>
              <p:nvPr/>
            </p:nvSpPr>
            <p:spPr>
              <a:xfrm rot="16200000">
                <a:off x="837213" y="100120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5" name="円/楕円 1004"/>
              <p:cNvSpPr/>
              <p:nvPr/>
            </p:nvSpPr>
            <p:spPr>
              <a:xfrm rot="16200000">
                <a:off x="619968" y="147435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grpSp>
          <p:nvGrpSpPr>
            <p:cNvPr id="664" name="グループ化 663"/>
            <p:cNvGrpSpPr/>
            <p:nvPr/>
          </p:nvGrpSpPr>
          <p:grpSpPr>
            <a:xfrm rot="2198281">
              <a:off x="4627545" y="747752"/>
              <a:ext cx="1672111" cy="812728"/>
              <a:chOff x="-163727" y="5318386"/>
              <a:chExt cx="4489699" cy="3310786"/>
            </a:xfrm>
          </p:grpSpPr>
          <p:sp>
            <p:nvSpPr>
              <p:cNvPr id="678" name="フリーフォーム 677"/>
              <p:cNvSpPr/>
              <p:nvPr/>
            </p:nvSpPr>
            <p:spPr>
              <a:xfrm>
                <a:off x="350661" y="6056403"/>
                <a:ext cx="953305" cy="1144690"/>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305342 w 477120"/>
                  <a:gd name="connsiteY8" fmla="*/ 421490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231363 w 476992"/>
                  <a:gd name="connsiteY9" fmla="*/ 276449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459529 w 476992"/>
                  <a:gd name="connsiteY10" fmla="*/ 291832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512143"/>
                  <a:gd name="connsiteY0" fmla="*/ 12887 h 502360"/>
                  <a:gd name="connsiteX1" fmla="*/ 177575 w 512143"/>
                  <a:gd name="connsiteY1" fmla="*/ 39781 h 502360"/>
                  <a:gd name="connsiteX2" fmla="*/ 204468 w 512143"/>
                  <a:gd name="connsiteY2" fmla="*/ 125842 h 502360"/>
                  <a:gd name="connsiteX3" fmla="*/ 150680 w 512143"/>
                  <a:gd name="connsiteY3" fmla="*/ 233419 h 502360"/>
                  <a:gd name="connsiteX4" fmla="*/ 72718 w 512143"/>
                  <a:gd name="connsiteY4" fmla="*/ 309281 h 502360"/>
                  <a:gd name="connsiteX5" fmla="*/ 73 w 512143"/>
                  <a:gd name="connsiteY5" fmla="*/ 400162 h 502360"/>
                  <a:gd name="connsiteX6" fmla="*/ 86135 w 512143"/>
                  <a:gd name="connsiteY6" fmla="*/ 443194 h 502360"/>
                  <a:gd name="connsiteX7" fmla="*/ 220605 w 512143"/>
                  <a:gd name="connsiteY7" fmla="*/ 502360 h 502360"/>
                  <a:gd name="connsiteX8" fmla="*/ 305214 w 512143"/>
                  <a:gd name="connsiteY8" fmla="*/ 421490 h 502360"/>
                  <a:gd name="connsiteX9" fmla="*/ 413006 w 512143"/>
                  <a:gd name="connsiteY9" fmla="*/ 410353 h 502360"/>
                  <a:gd name="connsiteX10" fmla="*/ 459529 w 512143"/>
                  <a:gd name="connsiteY10" fmla="*/ 291832 h 502360"/>
                  <a:gd name="connsiteX11" fmla="*/ 494523 w 512143"/>
                  <a:gd name="connsiteY11" fmla="*/ 192423 h 502360"/>
                  <a:gd name="connsiteX12" fmla="*/ 468032 w 512143"/>
                  <a:gd name="connsiteY12" fmla="*/ 115085 h 502360"/>
                  <a:gd name="connsiteX13" fmla="*/ 333560 w 512143"/>
                  <a:gd name="connsiteY13" fmla="*/ 12887 h 502360"/>
                  <a:gd name="connsiteX0" fmla="*/ 270618 w 449201"/>
                  <a:gd name="connsiteY0" fmla="*/ 12887 h 502360"/>
                  <a:gd name="connsiteX1" fmla="*/ 114633 w 449201"/>
                  <a:gd name="connsiteY1" fmla="*/ 39781 h 502360"/>
                  <a:gd name="connsiteX2" fmla="*/ 141526 w 449201"/>
                  <a:gd name="connsiteY2" fmla="*/ 125842 h 502360"/>
                  <a:gd name="connsiteX3" fmla="*/ 87738 w 449201"/>
                  <a:gd name="connsiteY3" fmla="*/ 233419 h 502360"/>
                  <a:gd name="connsiteX4" fmla="*/ 9776 w 449201"/>
                  <a:gd name="connsiteY4" fmla="*/ 309281 h 502360"/>
                  <a:gd name="connsiteX5" fmla="*/ 10487 w 449201"/>
                  <a:gd name="connsiteY5" fmla="*/ 371972 h 502360"/>
                  <a:gd name="connsiteX6" fmla="*/ 23193 w 449201"/>
                  <a:gd name="connsiteY6" fmla="*/ 443194 h 502360"/>
                  <a:gd name="connsiteX7" fmla="*/ 157663 w 449201"/>
                  <a:gd name="connsiteY7" fmla="*/ 502360 h 502360"/>
                  <a:gd name="connsiteX8" fmla="*/ 242272 w 449201"/>
                  <a:gd name="connsiteY8" fmla="*/ 421490 h 502360"/>
                  <a:gd name="connsiteX9" fmla="*/ 350064 w 449201"/>
                  <a:gd name="connsiteY9" fmla="*/ 410353 h 502360"/>
                  <a:gd name="connsiteX10" fmla="*/ 396587 w 449201"/>
                  <a:gd name="connsiteY10" fmla="*/ 291832 h 502360"/>
                  <a:gd name="connsiteX11" fmla="*/ 431581 w 449201"/>
                  <a:gd name="connsiteY11" fmla="*/ 192423 h 502360"/>
                  <a:gd name="connsiteX12" fmla="*/ 405090 w 449201"/>
                  <a:gd name="connsiteY12" fmla="*/ 115085 h 502360"/>
                  <a:gd name="connsiteX13" fmla="*/ 270618 w 449201"/>
                  <a:gd name="connsiteY13" fmla="*/ 12887 h 502360"/>
                  <a:gd name="connsiteX0" fmla="*/ 270618 w 449201"/>
                  <a:gd name="connsiteY0" fmla="*/ 12887 h 505304"/>
                  <a:gd name="connsiteX1" fmla="*/ 114633 w 449201"/>
                  <a:gd name="connsiteY1" fmla="*/ 39781 h 505304"/>
                  <a:gd name="connsiteX2" fmla="*/ 141526 w 449201"/>
                  <a:gd name="connsiteY2" fmla="*/ 125842 h 505304"/>
                  <a:gd name="connsiteX3" fmla="*/ 87738 w 449201"/>
                  <a:gd name="connsiteY3" fmla="*/ 233419 h 505304"/>
                  <a:gd name="connsiteX4" fmla="*/ 9776 w 449201"/>
                  <a:gd name="connsiteY4" fmla="*/ 309281 h 505304"/>
                  <a:gd name="connsiteX5" fmla="*/ 10487 w 449201"/>
                  <a:gd name="connsiteY5" fmla="*/ 371972 h 505304"/>
                  <a:gd name="connsiteX6" fmla="*/ 23193 w 449201"/>
                  <a:gd name="connsiteY6" fmla="*/ 443194 h 505304"/>
                  <a:gd name="connsiteX7" fmla="*/ 157663 w 449201"/>
                  <a:gd name="connsiteY7" fmla="*/ 502360 h 505304"/>
                  <a:gd name="connsiteX8" fmla="*/ 242272 w 449201"/>
                  <a:gd name="connsiteY8" fmla="*/ 421490 h 505304"/>
                  <a:gd name="connsiteX9" fmla="*/ 350064 w 449201"/>
                  <a:gd name="connsiteY9" fmla="*/ 410353 h 505304"/>
                  <a:gd name="connsiteX10" fmla="*/ 396587 w 449201"/>
                  <a:gd name="connsiteY10" fmla="*/ 291832 h 505304"/>
                  <a:gd name="connsiteX11" fmla="*/ 431581 w 449201"/>
                  <a:gd name="connsiteY11" fmla="*/ 192423 h 505304"/>
                  <a:gd name="connsiteX12" fmla="*/ 405090 w 449201"/>
                  <a:gd name="connsiteY12" fmla="*/ 115085 h 505304"/>
                  <a:gd name="connsiteX13" fmla="*/ 270618 w 449201"/>
                  <a:gd name="connsiteY13" fmla="*/ 12887 h 505304"/>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3844 h 495107"/>
                  <a:gd name="connsiteX1" fmla="*/ 114633 w 449201"/>
                  <a:gd name="connsiteY1" fmla="*/ 30738 h 495107"/>
                  <a:gd name="connsiteX2" fmla="*/ 141526 w 449201"/>
                  <a:gd name="connsiteY2" fmla="*/ 116799 h 495107"/>
                  <a:gd name="connsiteX3" fmla="*/ 87738 w 449201"/>
                  <a:gd name="connsiteY3" fmla="*/ 224376 h 495107"/>
                  <a:gd name="connsiteX4" fmla="*/ 9776 w 449201"/>
                  <a:gd name="connsiteY4" fmla="*/ 300238 h 495107"/>
                  <a:gd name="connsiteX5" fmla="*/ 10487 w 449201"/>
                  <a:gd name="connsiteY5" fmla="*/ 362929 h 495107"/>
                  <a:gd name="connsiteX6" fmla="*/ 23193 w 449201"/>
                  <a:gd name="connsiteY6" fmla="*/ 434151 h 495107"/>
                  <a:gd name="connsiteX7" fmla="*/ 157663 w 449201"/>
                  <a:gd name="connsiteY7" fmla="*/ 493317 h 495107"/>
                  <a:gd name="connsiteX8" fmla="*/ 242272 w 449201"/>
                  <a:gd name="connsiteY8" fmla="*/ 412447 h 495107"/>
                  <a:gd name="connsiteX9" fmla="*/ 350064 w 449201"/>
                  <a:gd name="connsiteY9" fmla="*/ 401310 h 495107"/>
                  <a:gd name="connsiteX10" fmla="*/ 396587 w 449201"/>
                  <a:gd name="connsiteY10" fmla="*/ 282789 h 495107"/>
                  <a:gd name="connsiteX11" fmla="*/ 431581 w 449201"/>
                  <a:gd name="connsiteY11" fmla="*/ 183380 h 495107"/>
                  <a:gd name="connsiteX12" fmla="*/ 405090 w 449201"/>
                  <a:gd name="connsiteY12" fmla="*/ 106042 h 495107"/>
                  <a:gd name="connsiteX13" fmla="*/ 270618 w 449201"/>
                  <a:gd name="connsiteY13" fmla="*/ 3844 h 495107"/>
                  <a:gd name="connsiteX0" fmla="*/ 270618 w 449201"/>
                  <a:gd name="connsiteY0" fmla="*/ 8488 h 499751"/>
                  <a:gd name="connsiteX1" fmla="*/ 114633 w 449201"/>
                  <a:gd name="connsiteY1" fmla="*/ 35382 h 499751"/>
                  <a:gd name="connsiteX2" fmla="*/ 141526 w 449201"/>
                  <a:gd name="connsiteY2" fmla="*/ 121443 h 499751"/>
                  <a:gd name="connsiteX3" fmla="*/ 87738 w 449201"/>
                  <a:gd name="connsiteY3" fmla="*/ 229020 h 499751"/>
                  <a:gd name="connsiteX4" fmla="*/ 9776 w 449201"/>
                  <a:gd name="connsiteY4" fmla="*/ 304882 h 499751"/>
                  <a:gd name="connsiteX5" fmla="*/ 10487 w 449201"/>
                  <a:gd name="connsiteY5" fmla="*/ 367573 h 499751"/>
                  <a:gd name="connsiteX6" fmla="*/ 23193 w 449201"/>
                  <a:gd name="connsiteY6" fmla="*/ 438795 h 499751"/>
                  <a:gd name="connsiteX7" fmla="*/ 157663 w 449201"/>
                  <a:gd name="connsiteY7" fmla="*/ 497961 h 499751"/>
                  <a:gd name="connsiteX8" fmla="*/ 242272 w 449201"/>
                  <a:gd name="connsiteY8" fmla="*/ 417091 h 499751"/>
                  <a:gd name="connsiteX9" fmla="*/ 350064 w 449201"/>
                  <a:gd name="connsiteY9" fmla="*/ 405954 h 499751"/>
                  <a:gd name="connsiteX10" fmla="*/ 396587 w 449201"/>
                  <a:gd name="connsiteY10" fmla="*/ 287433 h 499751"/>
                  <a:gd name="connsiteX11" fmla="*/ 431581 w 449201"/>
                  <a:gd name="connsiteY11" fmla="*/ 188024 h 499751"/>
                  <a:gd name="connsiteX12" fmla="*/ 405090 w 449201"/>
                  <a:gd name="connsiteY12" fmla="*/ 110686 h 499751"/>
                  <a:gd name="connsiteX13" fmla="*/ 270618 w 449201"/>
                  <a:gd name="connsiteY13" fmla="*/ 8488 h 499751"/>
                  <a:gd name="connsiteX0" fmla="*/ 270618 w 449201"/>
                  <a:gd name="connsiteY0" fmla="*/ 4650 h 495913"/>
                  <a:gd name="connsiteX1" fmla="*/ 114633 w 449201"/>
                  <a:gd name="connsiteY1" fmla="*/ 31544 h 495913"/>
                  <a:gd name="connsiteX2" fmla="*/ 124060 w 449201"/>
                  <a:gd name="connsiteY2" fmla="*/ 156367 h 495913"/>
                  <a:gd name="connsiteX3" fmla="*/ 87738 w 449201"/>
                  <a:gd name="connsiteY3" fmla="*/ 225182 h 495913"/>
                  <a:gd name="connsiteX4" fmla="*/ 9776 w 449201"/>
                  <a:gd name="connsiteY4" fmla="*/ 301044 h 495913"/>
                  <a:gd name="connsiteX5" fmla="*/ 10487 w 449201"/>
                  <a:gd name="connsiteY5" fmla="*/ 363735 h 495913"/>
                  <a:gd name="connsiteX6" fmla="*/ 23193 w 449201"/>
                  <a:gd name="connsiteY6" fmla="*/ 434957 h 495913"/>
                  <a:gd name="connsiteX7" fmla="*/ 157663 w 449201"/>
                  <a:gd name="connsiteY7" fmla="*/ 494123 h 495913"/>
                  <a:gd name="connsiteX8" fmla="*/ 242272 w 449201"/>
                  <a:gd name="connsiteY8" fmla="*/ 413253 h 495913"/>
                  <a:gd name="connsiteX9" fmla="*/ 350064 w 449201"/>
                  <a:gd name="connsiteY9" fmla="*/ 402116 h 495913"/>
                  <a:gd name="connsiteX10" fmla="*/ 396587 w 449201"/>
                  <a:gd name="connsiteY10" fmla="*/ 283595 h 495913"/>
                  <a:gd name="connsiteX11" fmla="*/ 431581 w 449201"/>
                  <a:gd name="connsiteY11" fmla="*/ 184186 h 495913"/>
                  <a:gd name="connsiteX12" fmla="*/ 405090 w 449201"/>
                  <a:gd name="connsiteY12" fmla="*/ 106848 h 495913"/>
                  <a:gd name="connsiteX13" fmla="*/ 270618 w 449201"/>
                  <a:gd name="connsiteY13" fmla="*/ 4650 h 495913"/>
                  <a:gd name="connsiteX0" fmla="*/ 270618 w 449201"/>
                  <a:gd name="connsiteY0" fmla="*/ 6776 h 498039"/>
                  <a:gd name="connsiteX1" fmla="*/ 114633 w 449201"/>
                  <a:gd name="connsiteY1" fmla="*/ 33670 h 498039"/>
                  <a:gd name="connsiteX2" fmla="*/ 87738 w 449201"/>
                  <a:gd name="connsiteY2" fmla="*/ 227308 h 498039"/>
                  <a:gd name="connsiteX3" fmla="*/ 9776 w 449201"/>
                  <a:gd name="connsiteY3" fmla="*/ 303170 h 498039"/>
                  <a:gd name="connsiteX4" fmla="*/ 10487 w 449201"/>
                  <a:gd name="connsiteY4" fmla="*/ 365861 h 498039"/>
                  <a:gd name="connsiteX5" fmla="*/ 23193 w 449201"/>
                  <a:gd name="connsiteY5" fmla="*/ 437083 h 498039"/>
                  <a:gd name="connsiteX6" fmla="*/ 157663 w 449201"/>
                  <a:gd name="connsiteY6" fmla="*/ 496249 h 498039"/>
                  <a:gd name="connsiteX7" fmla="*/ 242272 w 449201"/>
                  <a:gd name="connsiteY7" fmla="*/ 415379 h 498039"/>
                  <a:gd name="connsiteX8" fmla="*/ 350064 w 449201"/>
                  <a:gd name="connsiteY8" fmla="*/ 404242 h 498039"/>
                  <a:gd name="connsiteX9" fmla="*/ 396587 w 449201"/>
                  <a:gd name="connsiteY9" fmla="*/ 285721 h 498039"/>
                  <a:gd name="connsiteX10" fmla="*/ 431581 w 449201"/>
                  <a:gd name="connsiteY10" fmla="*/ 186312 h 498039"/>
                  <a:gd name="connsiteX11" fmla="*/ 405090 w 449201"/>
                  <a:gd name="connsiteY11" fmla="*/ 108974 h 498039"/>
                  <a:gd name="connsiteX12" fmla="*/ 270618 w 449201"/>
                  <a:gd name="connsiteY12" fmla="*/ 6776 h 498039"/>
                  <a:gd name="connsiteX0" fmla="*/ 267867 w 446450"/>
                  <a:gd name="connsiteY0" fmla="*/ 6776 h 498470"/>
                  <a:gd name="connsiteX1" fmla="*/ 111882 w 446450"/>
                  <a:gd name="connsiteY1" fmla="*/ 33670 h 498470"/>
                  <a:gd name="connsiteX2" fmla="*/ 84987 w 446450"/>
                  <a:gd name="connsiteY2" fmla="*/ 227308 h 498470"/>
                  <a:gd name="connsiteX3" fmla="*/ 7025 w 446450"/>
                  <a:gd name="connsiteY3" fmla="*/ 303170 h 498470"/>
                  <a:gd name="connsiteX4" fmla="*/ 20442 w 446450"/>
                  <a:gd name="connsiteY4" fmla="*/ 437083 h 498470"/>
                  <a:gd name="connsiteX5" fmla="*/ 154912 w 446450"/>
                  <a:gd name="connsiteY5" fmla="*/ 496249 h 498470"/>
                  <a:gd name="connsiteX6" fmla="*/ 239521 w 446450"/>
                  <a:gd name="connsiteY6" fmla="*/ 415379 h 498470"/>
                  <a:gd name="connsiteX7" fmla="*/ 347313 w 446450"/>
                  <a:gd name="connsiteY7" fmla="*/ 404242 h 498470"/>
                  <a:gd name="connsiteX8" fmla="*/ 393836 w 446450"/>
                  <a:gd name="connsiteY8" fmla="*/ 285721 h 498470"/>
                  <a:gd name="connsiteX9" fmla="*/ 428830 w 446450"/>
                  <a:gd name="connsiteY9" fmla="*/ 186312 h 498470"/>
                  <a:gd name="connsiteX10" fmla="*/ 402339 w 446450"/>
                  <a:gd name="connsiteY10" fmla="*/ 108974 h 498470"/>
                  <a:gd name="connsiteX11" fmla="*/ 267867 w 446450"/>
                  <a:gd name="connsiteY11" fmla="*/ 6776 h 498470"/>
                  <a:gd name="connsiteX0" fmla="*/ 267867 w 411519"/>
                  <a:gd name="connsiteY0" fmla="*/ 6776 h 498470"/>
                  <a:gd name="connsiteX1" fmla="*/ 111882 w 411519"/>
                  <a:gd name="connsiteY1" fmla="*/ 33670 h 498470"/>
                  <a:gd name="connsiteX2" fmla="*/ 84987 w 411519"/>
                  <a:gd name="connsiteY2" fmla="*/ 227308 h 498470"/>
                  <a:gd name="connsiteX3" fmla="*/ 7025 w 411519"/>
                  <a:gd name="connsiteY3" fmla="*/ 303170 h 498470"/>
                  <a:gd name="connsiteX4" fmla="*/ 20442 w 411519"/>
                  <a:gd name="connsiteY4" fmla="*/ 437083 h 498470"/>
                  <a:gd name="connsiteX5" fmla="*/ 154912 w 411519"/>
                  <a:gd name="connsiteY5" fmla="*/ 496249 h 498470"/>
                  <a:gd name="connsiteX6" fmla="*/ 239521 w 411519"/>
                  <a:gd name="connsiteY6" fmla="*/ 415379 h 498470"/>
                  <a:gd name="connsiteX7" fmla="*/ 347313 w 411519"/>
                  <a:gd name="connsiteY7" fmla="*/ 404242 h 498470"/>
                  <a:gd name="connsiteX8" fmla="*/ 393836 w 411519"/>
                  <a:gd name="connsiteY8" fmla="*/ 285721 h 498470"/>
                  <a:gd name="connsiteX9" fmla="*/ 402339 w 411519"/>
                  <a:gd name="connsiteY9" fmla="*/ 108974 h 498470"/>
                  <a:gd name="connsiteX10" fmla="*/ 267867 w 411519"/>
                  <a:gd name="connsiteY10" fmla="*/ 6776 h 49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519" h="498470">
                    <a:moveTo>
                      <a:pt x="267867" y="6776"/>
                    </a:moveTo>
                    <a:cubicBezTo>
                      <a:pt x="219458" y="-5775"/>
                      <a:pt x="142362" y="-3085"/>
                      <a:pt x="111882" y="33670"/>
                    </a:cubicBezTo>
                    <a:cubicBezTo>
                      <a:pt x="81402" y="70425"/>
                      <a:pt x="102463" y="182391"/>
                      <a:pt x="84987" y="227308"/>
                    </a:cubicBezTo>
                    <a:cubicBezTo>
                      <a:pt x="67511" y="272225"/>
                      <a:pt x="17783" y="268208"/>
                      <a:pt x="7025" y="303170"/>
                    </a:cubicBezTo>
                    <a:cubicBezTo>
                      <a:pt x="-3733" y="338133"/>
                      <a:pt x="-4206" y="404903"/>
                      <a:pt x="20442" y="437083"/>
                    </a:cubicBezTo>
                    <a:cubicBezTo>
                      <a:pt x="45090" y="469263"/>
                      <a:pt x="103103" y="508241"/>
                      <a:pt x="154912" y="496249"/>
                    </a:cubicBezTo>
                    <a:cubicBezTo>
                      <a:pt x="206721" y="484257"/>
                      <a:pt x="207454" y="430714"/>
                      <a:pt x="239521" y="415379"/>
                    </a:cubicBezTo>
                    <a:cubicBezTo>
                      <a:pt x="271588" y="400045"/>
                      <a:pt x="321594" y="425852"/>
                      <a:pt x="347313" y="404242"/>
                    </a:cubicBezTo>
                    <a:cubicBezTo>
                      <a:pt x="373032" y="382632"/>
                      <a:pt x="384665" y="334932"/>
                      <a:pt x="393836" y="285721"/>
                    </a:cubicBezTo>
                    <a:cubicBezTo>
                      <a:pt x="403007" y="236510"/>
                      <a:pt x="423334" y="155465"/>
                      <a:pt x="402339" y="108974"/>
                    </a:cubicBezTo>
                    <a:lnTo>
                      <a:pt x="267867" y="6776"/>
                    </a:lnTo>
                    <a:close/>
                  </a:path>
                </a:pathLst>
              </a:custGeom>
              <a:gradFill>
                <a:gsLst>
                  <a:gs pos="0">
                    <a:srgbClr val="FFC000"/>
                  </a:gs>
                  <a:gs pos="75000">
                    <a:schemeClr val="tx1"/>
                  </a:gs>
                </a:gsLst>
                <a:path path="circle">
                  <a:fillToRect l="100000" t="100000"/>
                </a:path>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300" dirty="0" err="1" smtClean="0"/>
                  <a:t>Ⅸ</a:t>
                </a:r>
                <a:r>
                  <a:rPr kumimoji="1" lang="en-US" altLang="ja-JP" sz="500" dirty="0" err="1" smtClean="0"/>
                  <a:t>a</a:t>
                </a:r>
                <a:endParaRPr kumimoji="1" lang="ja-JP" altLang="en-US" sz="500" dirty="0"/>
              </a:p>
            </p:txBody>
          </p:sp>
          <p:sp>
            <p:nvSpPr>
              <p:cNvPr id="679" name="フリーフォーム 678"/>
              <p:cNvSpPr/>
              <p:nvPr/>
            </p:nvSpPr>
            <p:spPr>
              <a:xfrm>
                <a:off x="-163727" y="5318386"/>
                <a:ext cx="1125591" cy="10791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289021 w 432453"/>
                  <a:gd name="connsiteY0" fmla="*/ 12887 h 502804"/>
                  <a:gd name="connsiteX1" fmla="*/ 133036 w 432453"/>
                  <a:gd name="connsiteY1" fmla="*/ 39781 h 502804"/>
                  <a:gd name="connsiteX2" fmla="*/ 159929 w 432453"/>
                  <a:gd name="connsiteY2" fmla="*/ 125842 h 502804"/>
                  <a:gd name="connsiteX3" fmla="*/ 106141 w 432453"/>
                  <a:gd name="connsiteY3" fmla="*/ 233419 h 502804"/>
                  <a:gd name="connsiteX4" fmla="*/ 63111 w 432453"/>
                  <a:gd name="connsiteY4" fmla="*/ 340995 h 502804"/>
                  <a:gd name="connsiteX5" fmla="*/ 1569 w 432453"/>
                  <a:gd name="connsiteY5" fmla="*/ 393571 h 502804"/>
                  <a:gd name="connsiteX6" fmla="*/ 41596 w 432453"/>
                  <a:gd name="connsiteY6" fmla="*/ 443194 h 502804"/>
                  <a:gd name="connsiteX7" fmla="*/ 176066 w 432453"/>
                  <a:gd name="connsiteY7" fmla="*/ 502360 h 502804"/>
                  <a:gd name="connsiteX8" fmla="*/ 138415 w 432453"/>
                  <a:gd name="connsiteY8" fmla="*/ 410919 h 502804"/>
                  <a:gd name="connsiteX9" fmla="*/ 186824 w 432453"/>
                  <a:gd name="connsiteY9" fmla="*/ 276449 h 502804"/>
                  <a:gd name="connsiteX10" fmla="*/ 229854 w 432453"/>
                  <a:gd name="connsiteY10" fmla="*/ 147357 h 502804"/>
                  <a:gd name="connsiteX11" fmla="*/ 299779 w 432453"/>
                  <a:gd name="connsiteY11" fmla="*/ 104328 h 502804"/>
                  <a:gd name="connsiteX12" fmla="*/ 423493 w 432453"/>
                  <a:gd name="connsiteY12" fmla="*/ 115085 h 502804"/>
                  <a:gd name="connsiteX13" fmla="*/ 289021 w 432453"/>
                  <a:gd name="connsiteY13" fmla="*/ 12887 h 502804"/>
                  <a:gd name="connsiteX0" fmla="*/ 310475 w 453907"/>
                  <a:gd name="connsiteY0" fmla="*/ 12887 h 502804"/>
                  <a:gd name="connsiteX1" fmla="*/ 154490 w 453907"/>
                  <a:gd name="connsiteY1" fmla="*/ 39781 h 502804"/>
                  <a:gd name="connsiteX2" fmla="*/ 181383 w 453907"/>
                  <a:gd name="connsiteY2" fmla="*/ 125842 h 502804"/>
                  <a:gd name="connsiteX3" fmla="*/ 127595 w 453907"/>
                  <a:gd name="connsiteY3" fmla="*/ 233419 h 502804"/>
                  <a:gd name="connsiteX4" fmla="*/ 6035 w 453907"/>
                  <a:gd name="connsiteY4" fmla="*/ 265204 h 502804"/>
                  <a:gd name="connsiteX5" fmla="*/ 23023 w 453907"/>
                  <a:gd name="connsiteY5" fmla="*/ 393571 h 502804"/>
                  <a:gd name="connsiteX6" fmla="*/ 63050 w 453907"/>
                  <a:gd name="connsiteY6" fmla="*/ 443194 h 502804"/>
                  <a:gd name="connsiteX7" fmla="*/ 197520 w 453907"/>
                  <a:gd name="connsiteY7" fmla="*/ 502360 h 502804"/>
                  <a:gd name="connsiteX8" fmla="*/ 159869 w 453907"/>
                  <a:gd name="connsiteY8" fmla="*/ 410919 h 502804"/>
                  <a:gd name="connsiteX9" fmla="*/ 208278 w 453907"/>
                  <a:gd name="connsiteY9" fmla="*/ 276449 h 502804"/>
                  <a:gd name="connsiteX10" fmla="*/ 251308 w 453907"/>
                  <a:gd name="connsiteY10" fmla="*/ 147357 h 502804"/>
                  <a:gd name="connsiteX11" fmla="*/ 321233 w 453907"/>
                  <a:gd name="connsiteY11" fmla="*/ 104328 h 502804"/>
                  <a:gd name="connsiteX12" fmla="*/ 444947 w 453907"/>
                  <a:gd name="connsiteY12" fmla="*/ 115085 h 502804"/>
                  <a:gd name="connsiteX13" fmla="*/ 310475 w 453907"/>
                  <a:gd name="connsiteY13" fmla="*/ 12887 h 502804"/>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51308 w 453907"/>
                  <a:gd name="connsiteY10" fmla="*/ 147357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67556 w 453907"/>
                  <a:gd name="connsiteY10" fmla="*/ 193491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6939"/>
                  <a:gd name="connsiteY0" fmla="*/ 12887 h 502653"/>
                  <a:gd name="connsiteX1" fmla="*/ 154490 w 456939"/>
                  <a:gd name="connsiteY1" fmla="*/ 39781 h 502653"/>
                  <a:gd name="connsiteX2" fmla="*/ 181383 w 456939"/>
                  <a:gd name="connsiteY2" fmla="*/ 125842 h 502653"/>
                  <a:gd name="connsiteX3" fmla="*/ 127595 w 456939"/>
                  <a:gd name="connsiteY3" fmla="*/ 233419 h 502653"/>
                  <a:gd name="connsiteX4" fmla="*/ 6035 w 456939"/>
                  <a:gd name="connsiteY4" fmla="*/ 265204 h 502653"/>
                  <a:gd name="connsiteX5" fmla="*/ 23023 w 456939"/>
                  <a:gd name="connsiteY5" fmla="*/ 393571 h 502653"/>
                  <a:gd name="connsiteX6" fmla="*/ 63050 w 456939"/>
                  <a:gd name="connsiteY6" fmla="*/ 443194 h 502653"/>
                  <a:gd name="connsiteX7" fmla="*/ 197520 w 456939"/>
                  <a:gd name="connsiteY7" fmla="*/ 502360 h 502653"/>
                  <a:gd name="connsiteX8" fmla="*/ 260064 w 456939"/>
                  <a:gd name="connsiteY8" fmla="*/ 417510 h 502653"/>
                  <a:gd name="connsiteX9" fmla="*/ 208278 w 456939"/>
                  <a:gd name="connsiteY9" fmla="*/ 276449 h 502653"/>
                  <a:gd name="connsiteX10" fmla="*/ 267556 w 456939"/>
                  <a:gd name="connsiteY10" fmla="*/ 193491 h 502653"/>
                  <a:gd name="connsiteX11" fmla="*/ 364560 w 456939"/>
                  <a:gd name="connsiteY11" fmla="*/ 216367 h 502653"/>
                  <a:gd name="connsiteX12" fmla="*/ 444947 w 456939"/>
                  <a:gd name="connsiteY12" fmla="*/ 115085 h 502653"/>
                  <a:gd name="connsiteX13" fmla="*/ 310475 w 456939"/>
                  <a:gd name="connsiteY13" fmla="*/ 12887 h 502653"/>
                  <a:gd name="connsiteX0" fmla="*/ 310475 w 456939"/>
                  <a:gd name="connsiteY0" fmla="*/ 13724 h 503490"/>
                  <a:gd name="connsiteX1" fmla="*/ 154490 w 456939"/>
                  <a:gd name="connsiteY1" fmla="*/ 40618 h 503490"/>
                  <a:gd name="connsiteX2" fmla="*/ 86605 w 456939"/>
                  <a:gd name="connsiteY2" fmla="*/ 156336 h 503490"/>
                  <a:gd name="connsiteX3" fmla="*/ 127595 w 456939"/>
                  <a:gd name="connsiteY3" fmla="*/ 234256 h 503490"/>
                  <a:gd name="connsiteX4" fmla="*/ 6035 w 456939"/>
                  <a:gd name="connsiteY4" fmla="*/ 266041 h 503490"/>
                  <a:gd name="connsiteX5" fmla="*/ 23023 w 456939"/>
                  <a:gd name="connsiteY5" fmla="*/ 394408 h 503490"/>
                  <a:gd name="connsiteX6" fmla="*/ 63050 w 456939"/>
                  <a:gd name="connsiteY6" fmla="*/ 444031 h 503490"/>
                  <a:gd name="connsiteX7" fmla="*/ 197520 w 456939"/>
                  <a:gd name="connsiteY7" fmla="*/ 503197 h 503490"/>
                  <a:gd name="connsiteX8" fmla="*/ 260064 w 456939"/>
                  <a:gd name="connsiteY8" fmla="*/ 418347 h 503490"/>
                  <a:gd name="connsiteX9" fmla="*/ 208278 w 456939"/>
                  <a:gd name="connsiteY9" fmla="*/ 277286 h 503490"/>
                  <a:gd name="connsiteX10" fmla="*/ 267556 w 456939"/>
                  <a:gd name="connsiteY10" fmla="*/ 194328 h 503490"/>
                  <a:gd name="connsiteX11" fmla="*/ 364560 w 456939"/>
                  <a:gd name="connsiteY11" fmla="*/ 217204 h 503490"/>
                  <a:gd name="connsiteX12" fmla="*/ 444947 w 456939"/>
                  <a:gd name="connsiteY12" fmla="*/ 115922 h 503490"/>
                  <a:gd name="connsiteX13" fmla="*/ 310475 w 456939"/>
                  <a:gd name="connsiteY13" fmla="*/ 13724 h 503490"/>
                  <a:gd name="connsiteX0" fmla="*/ 309720 w 456184"/>
                  <a:gd name="connsiteY0" fmla="*/ 13724 h 503490"/>
                  <a:gd name="connsiteX1" fmla="*/ 153735 w 456184"/>
                  <a:gd name="connsiteY1" fmla="*/ 40618 h 503490"/>
                  <a:gd name="connsiteX2" fmla="*/ 85850 w 456184"/>
                  <a:gd name="connsiteY2" fmla="*/ 156336 h 503490"/>
                  <a:gd name="connsiteX3" fmla="*/ 116008 w 456184"/>
                  <a:gd name="connsiteY3" fmla="*/ 247437 h 503490"/>
                  <a:gd name="connsiteX4" fmla="*/ 5280 w 456184"/>
                  <a:gd name="connsiteY4" fmla="*/ 266041 h 503490"/>
                  <a:gd name="connsiteX5" fmla="*/ 22268 w 456184"/>
                  <a:gd name="connsiteY5" fmla="*/ 394408 h 503490"/>
                  <a:gd name="connsiteX6" fmla="*/ 62295 w 456184"/>
                  <a:gd name="connsiteY6" fmla="*/ 444031 h 503490"/>
                  <a:gd name="connsiteX7" fmla="*/ 196765 w 456184"/>
                  <a:gd name="connsiteY7" fmla="*/ 503197 h 503490"/>
                  <a:gd name="connsiteX8" fmla="*/ 259309 w 456184"/>
                  <a:gd name="connsiteY8" fmla="*/ 418347 h 503490"/>
                  <a:gd name="connsiteX9" fmla="*/ 207523 w 456184"/>
                  <a:gd name="connsiteY9" fmla="*/ 277286 h 503490"/>
                  <a:gd name="connsiteX10" fmla="*/ 266801 w 456184"/>
                  <a:gd name="connsiteY10" fmla="*/ 194328 h 503490"/>
                  <a:gd name="connsiteX11" fmla="*/ 363805 w 456184"/>
                  <a:gd name="connsiteY11" fmla="*/ 217204 h 503490"/>
                  <a:gd name="connsiteX12" fmla="*/ 444192 w 456184"/>
                  <a:gd name="connsiteY12" fmla="*/ 115922 h 503490"/>
                  <a:gd name="connsiteX13" fmla="*/ 309720 w 456184"/>
                  <a:gd name="connsiteY13" fmla="*/ 13724 h 503490"/>
                  <a:gd name="connsiteX0" fmla="*/ 307669 w 454133"/>
                  <a:gd name="connsiteY0" fmla="*/ 13724 h 503490"/>
                  <a:gd name="connsiteX1" fmla="*/ 151684 w 454133"/>
                  <a:gd name="connsiteY1" fmla="*/ 40618 h 503490"/>
                  <a:gd name="connsiteX2" fmla="*/ 83799 w 454133"/>
                  <a:gd name="connsiteY2" fmla="*/ 156336 h 503490"/>
                  <a:gd name="connsiteX3" fmla="*/ 3229 w 454133"/>
                  <a:gd name="connsiteY3" fmla="*/ 266041 h 503490"/>
                  <a:gd name="connsiteX4" fmla="*/ 20217 w 454133"/>
                  <a:gd name="connsiteY4" fmla="*/ 394408 h 503490"/>
                  <a:gd name="connsiteX5" fmla="*/ 60244 w 454133"/>
                  <a:gd name="connsiteY5" fmla="*/ 444031 h 503490"/>
                  <a:gd name="connsiteX6" fmla="*/ 194714 w 454133"/>
                  <a:gd name="connsiteY6" fmla="*/ 503197 h 503490"/>
                  <a:gd name="connsiteX7" fmla="*/ 257258 w 454133"/>
                  <a:gd name="connsiteY7" fmla="*/ 418347 h 503490"/>
                  <a:gd name="connsiteX8" fmla="*/ 205472 w 454133"/>
                  <a:gd name="connsiteY8" fmla="*/ 277286 h 503490"/>
                  <a:gd name="connsiteX9" fmla="*/ 264750 w 454133"/>
                  <a:gd name="connsiteY9" fmla="*/ 194328 h 503490"/>
                  <a:gd name="connsiteX10" fmla="*/ 361754 w 454133"/>
                  <a:gd name="connsiteY10" fmla="*/ 217204 h 503490"/>
                  <a:gd name="connsiteX11" fmla="*/ 442141 w 454133"/>
                  <a:gd name="connsiteY11" fmla="*/ 115922 h 503490"/>
                  <a:gd name="connsiteX12" fmla="*/ 307669 w 454133"/>
                  <a:gd name="connsiteY12" fmla="*/ 13724 h 503490"/>
                  <a:gd name="connsiteX0" fmla="*/ 308044 w 454508"/>
                  <a:gd name="connsiteY0" fmla="*/ 13724 h 508442"/>
                  <a:gd name="connsiteX1" fmla="*/ 152059 w 454508"/>
                  <a:gd name="connsiteY1" fmla="*/ 40618 h 508442"/>
                  <a:gd name="connsiteX2" fmla="*/ 84174 w 454508"/>
                  <a:gd name="connsiteY2" fmla="*/ 156336 h 508442"/>
                  <a:gd name="connsiteX3" fmla="*/ 3604 w 454508"/>
                  <a:gd name="connsiteY3" fmla="*/ 266041 h 508442"/>
                  <a:gd name="connsiteX4" fmla="*/ 20592 w 454508"/>
                  <a:gd name="connsiteY4" fmla="*/ 394408 h 508442"/>
                  <a:gd name="connsiteX5" fmla="*/ 79575 w 454508"/>
                  <a:gd name="connsiteY5" fmla="*/ 486870 h 508442"/>
                  <a:gd name="connsiteX6" fmla="*/ 195089 w 454508"/>
                  <a:gd name="connsiteY6" fmla="*/ 503197 h 508442"/>
                  <a:gd name="connsiteX7" fmla="*/ 257633 w 454508"/>
                  <a:gd name="connsiteY7" fmla="*/ 418347 h 508442"/>
                  <a:gd name="connsiteX8" fmla="*/ 205847 w 454508"/>
                  <a:gd name="connsiteY8" fmla="*/ 277286 h 508442"/>
                  <a:gd name="connsiteX9" fmla="*/ 265125 w 454508"/>
                  <a:gd name="connsiteY9" fmla="*/ 194328 h 508442"/>
                  <a:gd name="connsiteX10" fmla="*/ 362129 w 454508"/>
                  <a:gd name="connsiteY10" fmla="*/ 217204 h 508442"/>
                  <a:gd name="connsiteX11" fmla="*/ 442516 w 454508"/>
                  <a:gd name="connsiteY11" fmla="*/ 115922 h 508442"/>
                  <a:gd name="connsiteX12" fmla="*/ 308044 w 454508"/>
                  <a:gd name="connsiteY12" fmla="*/ 13724 h 508442"/>
                  <a:gd name="connsiteX0" fmla="*/ 308044 w 454508"/>
                  <a:gd name="connsiteY0" fmla="*/ 13724 h 522327"/>
                  <a:gd name="connsiteX1" fmla="*/ 152059 w 454508"/>
                  <a:gd name="connsiteY1" fmla="*/ 40618 h 522327"/>
                  <a:gd name="connsiteX2" fmla="*/ 84174 w 454508"/>
                  <a:gd name="connsiteY2" fmla="*/ 156336 h 522327"/>
                  <a:gd name="connsiteX3" fmla="*/ 3604 w 454508"/>
                  <a:gd name="connsiteY3" fmla="*/ 266041 h 522327"/>
                  <a:gd name="connsiteX4" fmla="*/ 20592 w 454508"/>
                  <a:gd name="connsiteY4" fmla="*/ 394408 h 522327"/>
                  <a:gd name="connsiteX5" fmla="*/ 79575 w 454508"/>
                  <a:gd name="connsiteY5" fmla="*/ 486870 h 522327"/>
                  <a:gd name="connsiteX6" fmla="*/ 195089 w 454508"/>
                  <a:gd name="connsiteY6" fmla="*/ 519390 h 522327"/>
                  <a:gd name="connsiteX7" fmla="*/ 257633 w 454508"/>
                  <a:gd name="connsiteY7" fmla="*/ 418347 h 522327"/>
                  <a:gd name="connsiteX8" fmla="*/ 205847 w 454508"/>
                  <a:gd name="connsiteY8" fmla="*/ 277286 h 522327"/>
                  <a:gd name="connsiteX9" fmla="*/ 265125 w 454508"/>
                  <a:gd name="connsiteY9" fmla="*/ 194328 h 522327"/>
                  <a:gd name="connsiteX10" fmla="*/ 362129 w 454508"/>
                  <a:gd name="connsiteY10" fmla="*/ 217204 h 522327"/>
                  <a:gd name="connsiteX11" fmla="*/ 442516 w 454508"/>
                  <a:gd name="connsiteY11" fmla="*/ 115922 h 522327"/>
                  <a:gd name="connsiteX12" fmla="*/ 308044 w 454508"/>
                  <a:gd name="connsiteY12" fmla="*/ 13724 h 522327"/>
                  <a:gd name="connsiteX0" fmla="*/ 308044 w 454508"/>
                  <a:gd name="connsiteY0" fmla="*/ 13724 h 532171"/>
                  <a:gd name="connsiteX1" fmla="*/ 152059 w 454508"/>
                  <a:gd name="connsiteY1" fmla="*/ 40618 h 532171"/>
                  <a:gd name="connsiteX2" fmla="*/ 84174 w 454508"/>
                  <a:gd name="connsiteY2" fmla="*/ 156336 h 532171"/>
                  <a:gd name="connsiteX3" fmla="*/ 3604 w 454508"/>
                  <a:gd name="connsiteY3" fmla="*/ 266041 h 532171"/>
                  <a:gd name="connsiteX4" fmla="*/ 20592 w 454508"/>
                  <a:gd name="connsiteY4" fmla="*/ 394408 h 532171"/>
                  <a:gd name="connsiteX5" fmla="*/ 79575 w 454508"/>
                  <a:gd name="connsiteY5" fmla="*/ 486870 h 532171"/>
                  <a:gd name="connsiteX6" fmla="*/ 195089 w 454508"/>
                  <a:gd name="connsiteY6" fmla="*/ 519390 h 532171"/>
                  <a:gd name="connsiteX7" fmla="*/ 257633 w 454508"/>
                  <a:gd name="connsiteY7" fmla="*/ 418347 h 532171"/>
                  <a:gd name="connsiteX8" fmla="*/ 205847 w 454508"/>
                  <a:gd name="connsiteY8" fmla="*/ 277286 h 532171"/>
                  <a:gd name="connsiteX9" fmla="*/ 265125 w 454508"/>
                  <a:gd name="connsiteY9" fmla="*/ 194328 h 532171"/>
                  <a:gd name="connsiteX10" fmla="*/ 362129 w 454508"/>
                  <a:gd name="connsiteY10" fmla="*/ 217204 h 532171"/>
                  <a:gd name="connsiteX11" fmla="*/ 442516 w 454508"/>
                  <a:gd name="connsiteY11" fmla="*/ 115922 h 532171"/>
                  <a:gd name="connsiteX12" fmla="*/ 308044 w 454508"/>
                  <a:gd name="connsiteY12" fmla="*/ 13724 h 532171"/>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05847 w 454508"/>
                  <a:gd name="connsiteY8" fmla="*/ 277286 h 519470"/>
                  <a:gd name="connsiteX9" fmla="*/ 265125 w 454508"/>
                  <a:gd name="connsiteY9" fmla="*/ 194328 h 519470"/>
                  <a:gd name="connsiteX10" fmla="*/ 362129 w 454508"/>
                  <a:gd name="connsiteY10" fmla="*/ 217204 h 519470"/>
                  <a:gd name="connsiteX11" fmla="*/ 442516 w 454508"/>
                  <a:gd name="connsiteY11" fmla="*/ 115922 h 519470"/>
                  <a:gd name="connsiteX12" fmla="*/ 308044 w 454508"/>
                  <a:gd name="connsiteY12"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05847 w 454508"/>
                  <a:gd name="connsiteY9" fmla="*/ 277286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329427 w 454508"/>
                  <a:gd name="connsiteY10" fmla="*/ 218661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65028"/>
                  <a:gd name="connsiteY0" fmla="*/ 13724 h 519470"/>
                  <a:gd name="connsiteX1" fmla="*/ 152059 w 465028"/>
                  <a:gd name="connsiteY1" fmla="*/ 40618 h 519470"/>
                  <a:gd name="connsiteX2" fmla="*/ 84174 w 465028"/>
                  <a:gd name="connsiteY2" fmla="*/ 156336 h 519470"/>
                  <a:gd name="connsiteX3" fmla="*/ 3604 w 465028"/>
                  <a:gd name="connsiteY3" fmla="*/ 266041 h 519470"/>
                  <a:gd name="connsiteX4" fmla="*/ 20592 w 465028"/>
                  <a:gd name="connsiteY4" fmla="*/ 394408 h 519470"/>
                  <a:gd name="connsiteX5" fmla="*/ 79575 w 465028"/>
                  <a:gd name="connsiteY5" fmla="*/ 486870 h 519470"/>
                  <a:gd name="connsiteX6" fmla="*/ 195089 w 465028"/>
                  <a:gd name="connsiteY6" fmla="*/ 519390 h 519470"/>
                  <a:gd name="connsiteX7" fmla="*/ 241557 w 465028"/>
                  <a:gd name="connsiteY7" fmla="*/ 479179 h 519470"/>
                  <a:gd name="connsiteX8" fmla="*/ 245226 w 465028"/>
                  <a:gd name="connsiteY8" fmla="*/ 297479 h 519470"/>
                  <a:gd name="connsiteX9" fmla="*/ 276178 w 465028"/>
                  <a:gd name="connsiteY9" fmla="*/ 250519 h 519470"/>
                  <a:gd name="connsiteX10" fmla="*/ 329427 w 465028"/>
                  <a:gd name="connsiteY10" fmla="*/ 218661 h 519470"/>
                  <a:gd name="connsiteX11" fmla="*/ 424422 w 465028"/>
                  <a:gd name="connsiteY11" fmla="*/ 226937 h 519470"/>
                  <a:gd name="connsiteX12" fmla="*/ 442516 w 465028"/>
                  <a:gd name="connsiteY12" fmla="*/ 115922 h 519470"/>
                  <a:gd name="connsiteX13" fmla="*/ 308044 w 465028"/>
                  <a:gd name="connsiteY13" fmla="*/ 13724 h 519470"/>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5226 w 465028"/>
                  <a:gd name="connsiteY8" fmla="*/ 295478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9245 w 465028"/>
                  <a:gd name="connsiteY8" fmla="*/ 312511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9245 w 465028"/>
                  <a:gd name="connsiteY8" fmla="*/ 312511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3217 w 465028"/>
                  <a:gd name="connsiteY8" fmla="*/ 317378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29556"/>
                  <a:gd name="connsiteX1" fmla="*/ 152059 w 465028"/>
                  <a:gd name="connsiteY1" fmla="*/ 38617 h 529556"/>
                  <a:gd name="connsiteX2" fmla="*/ 84174 w 465028"/>
                  <a:gd name="connsiteY2" fmla="*/ 154335 h 529556"/>
                  <a:gd name="connsiteX3" fmla="*/ 3604 w 465028"/>
                  <a:gd name="connsiteY3" fmla="*/ 264040 h 529556"/>
                  <a:gd name="connsiteX4" fmla="*/ 20592 w 465028"/>
                  <a:gd name="connsiteY4" fmla="*/ 392407 h 529556"/>
                  <a:gd name="connsiteX5" fmla="*/ 79575 w 465028"/>
                  <a:gd name="connsiteY5" fmla="*/ 484869 h 529556"/>
                  <a:gd name="connsiteX6" fmla="*/ 193080 w 465028"/>
                  <a:gd name="connsiteY6" fmla="*/ 529556 h 529556"/>
                  <a:gd name="connsiteX7" fmla="*/ 235529 w 465028"/>
                  <a:gd name="connsiteY7" fmla="*/ 484478 h 529556"/>
                  <a:gd name="connsiteX8" fmla="*/ 243217 w 465028"/>
                  <a:gd name="connsiteY8" fmla="*/ 317378 h 529556"/>
                  <a:gd name="connsiteX9" fmla="*/ 276178 w 465028"/>
                  <a:gd name="connsiteY9" fmla="*/ 248518 h 529556"/>
                  <a:gd name="connsiteX10" fmla="*/ 329427 w 465028"/>
                  <a:gd name="connsiteY10" fmla="*/ 216660 h 529556"/>
                  <a:gd name="connsiteX11" fmla="*/ 424422 w 465028"/>
                  <a:gd name="connsiteY11" fmla="*/ 224936 h 529556"/>
                  <a:gd name="connsiteX12" fmla="*/ 442516 w 465028"/>
                  <a:gd name="connsiteY12" fmla="*/ 113921 h 529556"/>
                  <a:gd name="connsiteX13" fmla="*/ 362299 w 465028"/>
                  <a:gd name="connsiteY13" fmla="*/ 14156 h 529556"/>
                  <a:gd name="connsiteX0" fmla="*/ 362299 w 465028"/>
                  <a:gd name="connsiteY0" fmla="*/ 14156 h 534901"/>
                  <a:gd name="connsiteX1" fmla="*/ 152059 w 465028"/>
                  <a:gd name="connsiteY1" fmla="*/ 38617 h 534901"/>
                  <a:gd name="connsiteX2" fmla="*/ 84174 w 465028"/>
                  <a:gd name="connsiteY2" fmla="*/ 154335 h 534901"/>
                  <a:gd name="connsiteX3" fmla="*/ 3604 w 465028"/>
                  <a:gd name="connsiteY3" fmla="*/ 264040 h 534901"/>
                  <a:gd name="connsiteX4" fmla="*/ 20592 w 465028"/>
                  <a:gd name="connsiteY4" fmla="*/ 392407 h 534901"/>
                  <a:gd name="connsiteX5" fmla="*/ 79575 w 465028"/>
                  <a:gd name="connsiteY5" fmla="*/ 484869 h 534901"/>
                  <a:gd name="connsiteX6" fmla="*/ 134706 w 465028"/>
                  <a:gd name="connsiteY6" fmla="*/ 529076 h 534901"/>
                  <a:gd name="connsiteX7" fmla="*/ 193080 w 465028"/>
                  <a:gd name="connsiteY7" fmla="*/ 529556 h 534901"/>
                  <a:gd name="connsiteX8" fmla="*/ 235529 w 465028"/>
                  <a:gd name="connsiteY8" fmla="*/ 484478 h 534901"/>
                  <a:gd name="connsiteX9" fmla="*/ 243217 w 465028"/>
                  <a:gd name="connsiteY9" fmla="*/ 317378 h 534901"/>
                  <a:gd name="connsiteX10" fmla="*/ 276178 w 465028"/>
                  <a:gd name="connsiteY10" fmla="*/ 248518 h 534901"/>
                  <a:gd name="connsiteX11" fmla="*/ 329427 w 465028"/>
                  <a:gd name="connsiteY11" fmla="*/ 216660 h 534901"/>
                  <a:gd name="connsiteX12" fmla="*/ 424422 w 465028"/>
                  <a:gd name="connsiteY12" fmla="*/ 224936 h 534901"/>
                  <a:gd name="connsiteX13" fmla="*/ 442516 w 465028"/>
                  <a:gd name="connsiteY13" fmla="*/ 113921 h 534901"/>
                  <a:gd name="connsiteX14" fmla="*/ 362299 w 465028"/>
                  <a:gd name="connsiteY14" fmla="*/ 14156 h 534901"/>
                  <a:gd name="connsiteX0" fmla="*/ 362299 w 465028"/>
                  <a:gd name="connsiteY0" fmla="*/ 14156 h 539867"/>
                  <a:gd name="connsiteX1" fmla="*/ 152059 w 465028"/>
                  <a:gd name="connsiteY1" fmla="*/ 38617 h 539867"/>
                  <a:gd name="connsiteX2" fmla="*/ 84174 w 465028"/>
                  <a:gd name="connsiteY2" fmla="*/ 154335 h 539867"/>
                  <a:gd name="connsiteX3" fmla="*/ 3604 w 465028"/>
                  <a:gd name="connsiteY3" fmla="*/ 264040 h 539867"/>
                  <a:gd name="connsiteX4" fmla="*/ 20592 w 465028"/>
                  <a:gd name="connsiteY4" fmla="*/ 392407 h 539867"/>
                  <a:gd name="connsiteX5" fmla="*/ 79575 w 465028"/>
                  <a:gd name="connsiteY5" fmla="*/ 484869 h 539867"/>
                  <a:gd name="connsiteX6" fmla="*/ 134706 w 465028"/>
                  <a:gd name="connsiteY6" fmla="*/ 529076 h 539867"/>
                  <a:gd name="connsiteX7" fmla="*/ 193080 w 465028"/>
                  <a:gd name="connsiteY7" fmla="*/ 536856 h 539867"/>
                  <a:gd name="connsiteX8" fmla="*/ 235529 w 465028"/>
                  <a:gd name="connsiteY8" fmla="*/ 484478 h 539867"/>
                  <a:gd name="connsiteX9" fmla="*/ 243217 w 465028"/>
                  <a:gd name="connsiteY9" fmla="*/ 317378 h 539867"/>
                  <a:gd name="connsiteX10" fmla="*/ 276178 w 465028"/>
                  <a:gd name="connsiteY10" fmla="*/ 248518 h 539867"/>
                  <a:gd name="connsiteX11" fmla="*/ 329427 w 465028"/>
                  <a:gd name="connsiteY11" fmla="*/ 216660 h 539867"/>
                  <a:gd name="connsiteX12" fmla="*/ 424422 w 465028"/>
                  <a:gd name="connsiteY12" fmla="*/ 224936 h 539867"/>
                  <a:gd name="connsiteX13" fmla="*/ 442516 w 465028"/>
                  <a:gd name="connsiteY13" fmla="*/ 113921 h 539867"/>
                  <a:gd name="connsiteX14" fmla="*/ 362299 w 465028"/>
                  <a:gd name="connsiteY14" fmla="*/ 14156 h 53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5028" h="539867">
                    <a:moveTo>
                      <a:pt x="362299" y="14156"/>
                    </a:moveTo>
                    <a:cubicBezTo>
                      <a:pt x="317475" y="-19910"/>
                      <a:pt x="198413" y="15254"/>
                      <a:pt x="152059" y="38617"/>
                    </a:cubicBezTo>
                    <a:cubicBezTo>
                      <a:pt x="105705" y="61980"/>
                      <a:pt x="108916" y="116765"/>
                      <a:pt x="84174" y="154335"/>
                    </a:cubicBezTo>
                    <a:cubicBezTo>
                      <a:pt x="59432" y="191905"/>
                      <a:pt x="14201" y="224361"/>
                      <a:pt x="3604" y="264040"/>
                    </a:cubicBezTo>
                    <a:cubicBezTo>
                      <a:pt x="-6993" y="303719"/>
                      <a:pt x="7930" y="355602"/>
                      <a:pt x="20592" y="392407"/>
                    </a:cubicBezTo>
                    <a:cubicBezTo>
                      <a:pt x="33254" y="429212"/>
                      <a:pt x="59216" y="465335"/>
                      <a:pt x="79575" y="484869"/>
                    </a:cubicBezTo>
                    <a:cubicBezTo>
                      <a:pt x="99934" y="504403"/>
                      <a:pt x="115789" y="521628"/>
                      <a:pt x="134706" y="529076"/>
                    </a:cubicBezTo>
                    <a:cubicBezTo>
                      <a:pt x="153624" y="536524"/>
                      <a:pt x="176276" y="544289"/>
                      <a:pt x="193080" y="536856"/>
                    </a:cubicBezTo>
                    <a:cubicBezTo>
                      <a:pt x="209884" y="529423"/>
                      <a:pt x="227173" y="521058"/>
                      <a:pt x="235529" y="484478"/>
                    </a:cubicBezTo>
                    <a:cubicBezTo>
                      <a:pt x="243885" y="447898"/>
                      <a:pt x="249169" y="351027"/>
                      <a:pt x="243217" y="317378"/>
                    </a:cubicBezTo>
                    <a:cubicBezTo>
                      <a:pt x="237265" y="283729"/>
                      <a:pt x="261810" y="265304"/>
                      <a:pt x="276178" y="248518"/>
                    </a:cubicBezTo>
                    <a:cubicBezTo>
                      <a:pt x="290546" y="231732"/>
                      <a:pt x="304720" y="220590"/>
                      <a:pt x="329427" y="216660"/>
                    </a:cubicBezTo>
                    <a:cubicBezTo>
                      <a:pt x="354134" y="212730"/>
                      <a:pt x="392149" y="230315"/>
                      <a:pt x="424422" y="224936"/>
                    </a:cubicBezTo>
                    <a:cubicBezTo>
                      <a:pt x="456695" y="219557"/>
                      <a:pt x="487340" y="147987"/>
                      <a:pt x="442516" y="113921"/>
                    </a:cubicBezTo>
                    <a:lnTo>
                      <a:pt x="362299" y="14156"/>
                    </a:lnTo>
                    <a:close/>
                  </a:path>
                </a:pathLst>
              </a:custGeom>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100" dirty="0" err="1" smtClean="0"/>
                  <a:t>Ⅺ</a:t>
                </a:r>
                <a:endParaRPr kumimoji="1" lang="ja-JP" altLang="en-US" sz="100" dirty="0"/>
              </a:p>
            </p:txBody>
          </p:sp>
          <p:sp>
            <p:nvSpPr>
              <p:cNvPr id="680" name="円/楕円 679"/>
              <p:cNvSpPr/>
              <p:nvPr/>
            </p:nvSpPr>
            <p:spPr>
              <a:xfrm>
                <a:off x="629120" y="7096777"/>
                <a:ext cx="847137" cy="1288800"/>
              </a:xfrm>
              <a:prstGeom prst="ellipse">
                <a:avLst/>
              </a:prstGeom>
              <a:gradFill>
                <a:gsLst>
                  <a:gs pos="1000">
                    <a:schemeClr val="accent1">
                      <a:lumMod val="20000"/>
                      <a:lumOff val="80000"/>
                    </a:schemeClr>
                  </a:gs>
                  <a:gs pos="100000">
                    <a:schemeClr val="accent1">
                      <a:lumMod val="45000"/>
                      <a:lumOff val="55000"/>
                    </a:schemeClr>
                  </a:gs>
                  <a:gs pos="49000">
                    <a:srgbClr val="FF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200" dirty="0" err="1" smtClean="0"/>
                  <a:t>Ⅷ</a:t>
                </a:r>
                <a:r>
                  <a:rPr kumimoji="1" lang="en-US" altLang="ja-JP" sz="500" dirty="0" err="1" smtClean="0"/>
                  <a:t>a</a:t>
                </a:r>
                <a:endParaRPr kumimoji="1" lang="ja-JP" altLang="en-US" sz="500" dirty="0"/>
              </a:p>
            </p:txBody>
          </p:sp>
          <p:sp>
            <p:nvSpPr>
              <p:cNvPr id="681" name="フリーフォーム 680"/>
              <p:cNvSpPr/>
              <p:nvPr/>
            </p:nvSpPr>
            <p:spPr>
              <a:xfrm>
                <a:off x="1897569" y="6938099"/>
                <a:ext cx="2428403" cy="1691073"/>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p>
              <a:p>
                <a:pPr algn="ctr"/>
                <a:endParaRPr lang="en-US" altLang="ja-JP" sz="500" dirty="0"/>
              </a:p>
              <a:p>
                <a:pPr algn="ctr"/>
                <a:endParaRPr kumimoji="1" lang="en-US" altLang="ja-JP" sz="500" dirty="0" smtClean="0"/>
              </a:p>
              <a:p>
                <a:pPr algn="ctr"/>
                <a:endParaRPr lang="en-US" altLang="ja-JP" sz="500" dirty="0"/>
              </a:p>
              <a:p>
                <a:pPr algn="ctr"/>
                <a:r>
                  <a:rPr kumimoji="1" lang="en-US" altLang="ja-JP" sz="500" dirty="0" err="1" smtClean="0"/>
                  <a:t>F</a:t>
                </a:r>
                <a:r>
                  <a:rPr kumimoji="1" lang="en-US" altLang="ja-JP" sz="200" dirty="0" err="1" smtClean="0"/>
                  <a:t>Ⅴ</a:t>
                </a:r>
                <a:endParaRPr kumimoji="1" lang="ja-JP" altLang="en-US" sz="200" dirty="0"/>
              </a:p>
            </p:txBody>
          </p:sp>
          <p:sp>
            <p:nvSpPr>
              <p:cNvPr id="682" name="フリーフォーム 681"/>
              <p:cNvSpPr/>
              <p:nvPr/>
            </p:nvSpPr>
            <p:spPr>
              <a:xfrm>
                <a:off x="1346799" y="7090677"/>
                <a:ext cx="1976905" cy="1344226"/>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 dirty="0"/>
              </a:p>
              <a:p>
                <a:pPr algn="ctr"/>
                <a:r>
                  <a:rPr lang="en-US" altLang="ja-JP" sz="500" dirty="0" err="1" smtClean="0"/>
                  <a:t>F</a:t>
                </a:r>
                <a:r>
                  <a:rPr lang="en-US" altLang="ja-JP" sz="200" dirty="0" err="1" smtClean="0"/>
                  <a:t>Ⅹ</a:t>
                </a:r>
                <a:endParaRPr kumimoji="1" lang="ja-JP" altLang="en-US" sz="200" dirty="0"/>
              </a:p>
            </p:txBody>
          </p:sp>
          <p:sp>
            <p:nvSpPr>
              <p:cNvPr id="683" name="円/楕円 682"/>
              <p:cNvSpPr/>
              <p:nvPr/>
            </p:nvSpPr>
            <p:spPr>
              <a:xfrm rot="1313919">
                <a:off x="3102839" y="68752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err="1" smtClean="0"/>
                  <a:t>F</a:t>
                </a:r>
                <a:r>
                  <a:rPr kumimoji="1" lang="en-US" altLang="ja-JP" sz="200" dirty="0" err="1" smtClean="0"/>
                  <a:t>Ⅱ</a:t>
                </a:r>
                <a:endParaRPr kumimoji="1" lang="ja-JP" altLang="en-US" sz="200" dirty="0"/>
              </a:p>
            </p:txBody>
          </p:sp>
          <p:sp>
            <p:nvSpPr>
              <p:cNvPr id="684" name="円/楕円 683"/>
              <p:cNvSpPr/>
              <p:nvPr/>
            </p:nvSpPr>
            <p:spPr>
              <a:xfrm rot="1246948">
                <a:off x="3027304" y="76396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 dirty="0" smtClean="0"/>
                  <a:t>1</a:t>
                </a:r>
              </a:p>
              <a:p>
                <a:pPr algn="ctr"/>
                <a:endParaRPr kumimoji="1" lang="ja-JP" altLang="en-US" sz="100" dirty="0"/>
              </a:p>
            </p:txBody>
          </p:sp>
          <p:sp>
            <p:nvSpPr>
              <p:cNvPr id="685" name="円/楕円 684"/>
              <p:cNvSpPr/>
              <p:nvPr/>
            </p:nvSpPr>
            <p:spPr>
              <a:xfrm rot="1383995">
                <a:off x="2916156" y="78277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dirty="0" smtClean="0"/>
                  <a:t>2</a:t>
                </a:r>
              </a:p>
              <a:p>
                <a:pPr algn="ctr"/>
                <a:endParaRPr kumimoji="1" lang="en-US" altLang="ja-JP" sz="200" dirty="0" smtClean="0"/>
              </a:p>
            </p:txBody>
          </p:sp>
          <p:sp>
            <p:nvSpPr>
              <p:cNvPr id="686" name="正方形/長方形 685"/>
              <p:cNvSpPr/>
              <p:nvPr/>
            </p:nvSpPr>
            <p:spPr>
              <a:xfrm>
                <a:off x="840719" y="8370688"/>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87" name="正方形/長方形 686"/>
              <p:cNvSpPr/>
              <p:nvPr/>
            </p:nvSpPr>
            <p:spPr>
              <a:xfrm>
                <a:off x="1382153" y="8345591"/>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88" name="正方形/長方形 687"/>
              <p:cNvSpPr/>
              <p:nvPr/>
            </p:nvSpPr>
            <p:spPr>
              <a:xfrm>
                <a:off x="1834968" y="8333896"/>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89" name="正方形/長方形 688"/>
              <p:cNvSpPr/>
              <p:nvPr/>
            </p:nvSpPr>
            <p:spPr>
              <a:xfrm>
                <a:off x="2644715" y="8048249"/>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grpSp>
        <p:grpSp>
          <p:nvGrpSpPr>
            <p:cNvPr id="665" name="グループ化 664"/>
            <p:cNvGrpSpPr/>
            <p:nvPr/>
          </p:nvGrpSpPr>
          <p:grpSpPr>
            <a:xfrm rot="8039939">
              <a:off x="4885745" y="5634213"/>
              <a:ext cx="1672111" cy="812728"/>
              <a:chOff x="-163727" y="5318386"/>
              <a:chExt cx="4489699" cy="3310786"/>
            </a:xfrm>
          </p:grpSpPr>
          <p:sp>
            <p:nvSpPr>
              <p:cNvPr id="666" name="フリーフォーム 665"/>
              <p:cNvSpPr/>
              <p:nvPr/>
            </p:nvSpPr>
            <p:spPr>
              <a:xfrm>
                <a:off x="350661" y="6056403"/>
                <a:ext cx="953305" cy="1144690"/>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305342 w 477120"/>
                  <a:gd name="connsiteY8" fmla="*/ 421490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231363 w 476992"/>
                  <a:gd name="connsiteY9" fmla="*/ 276449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459529 w 476992"/>
                  <a:gd name="connsiteY10" fmla="*/ 291832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512143"/>
                  <a:gd name="connsiteY0" fmla="*/ 12887 h 502360"/>
                  <a:gd name="connsiteX1" fmla="*/ 177575 w 512143"/>
                  <a:gd name="connsiteY1" fmla="*/ 39781 h 502360"/>
                  <a:gd name="connsiteX2" fmla="*/ 204468 w 512143"/>
                  <a:gd name="connsiteY2" fmla="*/ 125842 h 502360"/>
                  <a:gd name="connsiteX3" fmla="*/ 150680 w 512143"/>
                  <a:gd name="connsiteY3" fmla="*/ 233419 h 502360"/>
                  <a:gd name="connsiteX4" fmla="*/ 72718 w 512143"/>
                  <a:gd name="connsiteY4" fmla="*/ 309281 h 502360"/>
                  <a:gd name="connsiteX5" fmla="*/ 73 w 512143"/>
                  <a:gd name="connsiteY5" fmla="*/ 400162 h 502360"/>
                  <a:gd name="connsiteX6" fmla="*/ 86135 w 512143"/>
                  <a:gd name="connsiteY6" fmla="*/ 443194 h 502360"/>
                  <a:gd name="connsiteX7" fmla="*/ 220605 w 512143"/>
                  <a:gd name="connsiteY7" fmla="*/ 502360 h 502360"/>
                  <a:gd name="connsiteX8" fmla="*/ 305214 w 512143"/>
                  <a:gd name="connsiteY8" fmla="*/ 421490 h 502360"/>
                  <a:gd name="connsiteX9" fmla="*/ 413006 w 512143"/>
                  <a:gd name="connsiteY9" fmla="*/ 410353 h 502360"/>
                  <a:gd name="connsiteX10" fmla="*/ 459529 w 512143"/>
                  <a:gd name="connsiteY10" fmla="*/ 291832 h 502360"/>
                  <a:gd name="connsiteX11" fmla="*/ 494523 w 512143"/>
                  <a:gd name="connsiteY11" fmla="*/ 192423 h 502360"/>
                  <a:gd name="connsiteX12" fmla="*/ 468032 w 512143"/>
                  <a:gd name="connsiteY12" fmla="*/ 115085 h 502360"/>
                  <a:gd name="connsiteX13" fmla="*/ 333560 w 512143"/>
                  <a:gd name="connsiteY13" fmla="*/ 12887 h 502360"/>
                  <a:gd name="connsiteX0" fmla="*/ 270618 w 449201"/>
                  <a:gd name="connsiteY0" fmla="*/ 12887 h 502360"/>
                  <a:gd name="connsiteX1" fmla="*/ 114633 w 449201"/>
                  <a:gd name="connsiteY1" fmla="*/ 39781 h 502360"/>
                  <a:gd name="connsiteX2" fmla="*/ 141526 w 449201"/>
                  <a:gd name="connsiteY2" fmla="*/ 125842 h 502360"/>
                  <a:gd name="connsiteX3" fmla="*/ 87738 w 449201"/>
                  <a:gd name="connsiteY3" fmla="*/ 233419 h 502360"/>
                  <a:gd name="connsiteX4" fmla="*/ 9776 w 449201"/>
                  <a:gd name="connsiteY4" fmla="*/ 309281 h 502360"/>
                  <a:gd name="connsiteX5" fmla="*/ 10487 w 449201"/>
                  <a:gd name="connsiteY5" fmla="*/ 371972 h 502360"/>
                  <a:gd name="connsiteX6" fmla="*/ 23193 w 449201"/>
                  <a:gd name="connsiteY6" fmla="*/ 443194 h 502360"/>
                  <a:gd name="connsiteX7" fmla="*/ 157663 w 449201"/>
                  <a:gd name="connsiteY7" fmla="*/ 502360 h 502360"/>
                  <a:gd name="connsiteX8" fmla="*/ 242272 w 449201"/>
                  <a:gd name="connsiteY8" fmla="*/ 421490 h 502360"/>
                  <a:gd name="connsiteX9" fmla="*/ 350064 w 449201"/>
                  <a:gd name="connsiteY9" fmla="*/ 410353 h 502360"/>
                  <a:gd name="connsiteX10" fmla="*/ 396587 w 449201"/>
                  <a:gd name="connsiteY10" fmla="*/ 291832 h 502360"/>
                  <a:gd name="connsiteX11" fmla="*/ 431581 w 449201"/>
                  <a:gd name="connsiteY11" fmla="*/ 192423 h 502360"/>
                  <a:gd name="connsiteX12" fmla="*/ 405090 w 449201"/>
                  <a:gd name="connsiteY12" fmla="*/ 115085 h 502360"/>
                  <a:gd name="connsiteX13" fmla="*/ 270618 w 449201"/>
                  <a:gd name="connsiteY13" fmla="*/ 12887 h 502360"/>
                  <a:gd name="connsiteX0" fmla="*/ 270618 w 449201"/>
                  <a:gd name="connsiteY0" fmla="*/ 12887 h 505304"/>
                  <a:gd name="connsiteX1" fmla="*/ 114633 w 449201"/>
                  <a:gd name="connsiteY1" fmla="*/ 39781 h 505304"/>
                  <a:gd name="connsiteX2" fmla="*/ 141526 w 449201"/>
                  <a:gd name="connsiteY2" fmla="*/ 125842 h 505304"/>
                  <a:gd name="connsiteX3" fmla="*/ 87738 w 449201"/>
                  <a:gd name="connsiteY3" fmla="*/ 233419 h 505304"/>
                  <a:gd name="connsiteX4" fmla="*/ 9776 w 449201"/>
                  <a:gd name="connsiteY4" fmla="*/ 309281 h 505304"/>
                  <a:gd name="connsiteX5" fmla="*/ 10487 w 449201"/>
                  <a:gd name="connsiteY5" fmla="*/ 371972 h 505304"/>
                  <a:gd name="connsiteX6" fmla="*/ 23193 w 449201"/>
                  <a:gd name="connsiteY6" fmla="*/ 443194 h 505304"/>
                  <a:gd name="connsiteX7" fmla="*/ 157663 w 449201"/>
                  <a:gd name="connsiteY7" fmla="*/ 502360 h 505304"/>
                  <a:gd name="connsiteX8" fmla="*/ 242272 w 449201"/>
                  <a:gd name="connsiteY8" fmla="*/ 421490 h 505304"/>
                  <a:gd name="connsiteX9" fmla="*/ 350064 w 449201"/>
                  <a:gd name="connsiteY9" fmla="*/ 410353 h 505304"/>
                  <a:gd name="connsiteX10" fmla="*/ 396587 w 449201"/>
                  <a:gd name="connsiteY10" fmla="*/ 291832 h 505304"/>
                  <a:gd name="connsiteX11" fmla="*/ 431581 w 449201"/>
                  <a:gd name="connsiteY11" fmla="*/ 192423 h 505304"/>
                  <a:gd name="connsiteX12" fmla="*/ 405090 w 449201"/>
                  <a:gd name="connsiteY12" fmla="*/ 115085 h 505304"/>
                  <a:gd name="connsiteX13" fmla="*/ 270618 w 449201"/>
                  <a:gd name="connsiteY13" fmla="*/ 12887 h 505304"/>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3844 h 495107"/>
                  <a:gd name="connsiteX1" fmla="*/ 114633 w 449201"/>
                  <a:gd name="connsiteY1" fmla="*/ 30738 h 495107"/>
                  <a:gd name="connsiteX2" fmla="*/ 141526 w 449201"/>
                  <a:gd name="connsiteY2" fmla="*/ 116799 h 495107"/>
                  <a:gd name="connsiteX3" fmla="*/ 87738 w 449201"/>
                  <a:gd name="connsiteY3" fmla="*/ 224376 h 495107"/>
                  <a:gd name="connsiteX4" fmla="*/ 9776 w 449201"/>
                  <a:gd name="connsiteY4" fmla="*/ 300238 h 495107"/>
                  <a:gd name="connsiteX5" fmla="*/ 10487 w 449201"/>
                  <a:gd name="connsiteY5" fmla="*/ 362929 h 495107"/>
                  <a:gd name="connsiteX6" fmla="*/ 23193 w 449201"/>
                  <a:gd name="connsiteY6" fmla="*/ 434151 h 495107"/>
                  <a:gd name="connsiteX7" fmla="*/ 157663 w 449201"/>
                  <a:gd name="connsiteY7" fmla="*/ 493317 h 495107"/>
                  <a:gd name="connsiteX8" fmla="*/ 242272 w 449201"/>
                  <a:gd name="connsiteY8" fmla="*/ 412447 h 495107"/>
                  <a:gd name="connsiteX9" fmla="*/ 350064 w 449201"/>
                  <a:gd name="connsiteY9" fmla="*/ 401310 h 495107"/>
                  <a:gd name="connsiteX10" fmla="*/ 396587 w 449201"/>
                  <a:gd name="connsiteY10" fmla="*/ 282789 h 495107"/>
                  <a:gd name="connsiteX11" fmla="*/ 431581 w 449201"/>
                  <a:gd name="connsiteY11" fmla="*/ 183380 h 495107"/>
                  <a:gd name="connsiteX12" fmla="*/ 405090 w 449201"/>
                  <a:gd name="connsiteY12" fmla="*/ 106042 h 495107"/>
                  <a:gd name="connsiteX13" fmla="*/ 270618 w 449201"/>
                  <a:gd name="connsiteY13" fmla="*/ 3844 h 495107"/>
                  <a:gd name="connsiteX0" fmla="*/ 270618 w 449201"/>
                  <a:gd name="connsiteY0" fmla="*/ 8488 h 499751"/>
                  <a:gd name="connsiteX1" fmla="*/ 114633 w 449201"/>
                  <a:gd name="connsiteY1" fmla="*/ 35382 h 499751"/>
                  <a:gd name="connsiteX2" fmla="*/ 141526 w 449201"/>
                  <a:gd name="connsiteY2" fmla="*/ 121443 h 499751"/>
                  <a:gd name="connsiteX3" fmla="*/ 87738 w 449201"/>
                  <a:gd name="connsiteY3" fmla="*/ 229020 h 499751"/>
                  <a:gd name="connsiteX4" fmla="*/ 9776 w 449201"/>
                  <a:gd name="connsiteY4" fmla="*/ 304882 h 499751"/>
                  <a:gd name="connsiteX5" fmla="*/ 10487 w 449201"/>
                  <a:gd name="connsiteY5" fmla="*/ 367573 h 499751"/>
                  <a:gd name="connsiteX6" fmla="*/ 23193 w 449201"/>
                  <a:gd name="connsiteY6" fmla="*/ 438795 h 499751"/>
                  <a:gd name="connsiteX7" fmla="*/ 157663 w 449201"/>
                  <a:gd name="connsiteY7" fmla="*/ 497961 h 499751"/>
                  <a:gd name="connsiteX8" fmla="*/ 242272 w 449201"/>
                  <a:gd name="connsiteY8" fmla="*/ 417091 h 499751"/>
                  <a:gd name="connsiteX9" fmla="*/ 350064 w 449201"/>
                  <a:gd name="connsiteY9" fmla="*/ 405954 h 499751"/>
                  <a:gd name="connsiteX10" fmla="*/ 396587 w 449201"/>
                  <a:gd name="connsiteY10" fmla="*/ 287433 h 499751"/>
                  <a:gd name="connsiteX11" fmla="*/ 431581 w 449201"/>
                  <a:gd name="connsiteY11" fmla="*/ 188024 h 499751"/>
                  <a:gd name="connsiteX12" fmla="*/ 405090 w 449201"/>
                  <a:gd name="connsiteY12" fmla="*/ 110686 h 499751"/>
                  <a:gd name="connsiteX13" fmla="*/ 270618 w 449201"/>
                  <a:gd name="connsiteY13" fmla="*/ 8488 h 499751"/>
                  <a:gd name="connsiteX0" fmla="*/ 270618 w 449201"/>
                  <a:gd name="connsiteY0" fmla="*/ 4650 h 495913"/>
                  <a:gd name="connsiteX1" fmla="*/ 114633 w 449201"/>
                  <a:gd name="connsiteY1" fmla="*/ 31544 h 495913"/>
                  <a:gd name="connsiteX2" fmla="*/ 124060 w 449201"/>
                  <a:gd name="connsiteY2" fmla="*/ 156367 h 495913"/>
                  <a:gd name="connsiteX3" fmla="*/ 87738 w 449201"/>
                  <a:gd name="connsiteY3" fmla="*/ 225182 h 495913"/>
                  <a:gd name="connsiteX4" fmla="*/ 9776 w 449201"/>
                  <a:gd name="connsiteY4" fmla="*/ 301044 h 495913"/>
                  <a:gd name="connsiteX5" fmla="*/ 10487 w 449201"/>
                  <a:gd name="connsiteY5" fmla="*/ 363735 h 495913"/>
                  <a:gd name="connsiteX6" fmla="*/ 23193 w 449201"/>
                  <a:gd name="connsiteY6" fmla="*/ 434957 h 495913"/>
                  <a:gd name="connsiteX7" fmla="*/ 157663 w 449201"/>
                  <a:gd name="connsiteY7" fmla="*/ 494123 h 495913"/>
                  <a:gd name="connsiteX8" fmla="*/ 242272 w 449201"/>
                  <a:gd name="connsiteY8" fmla="*/ 413253 h 495913"/>
                  <a:gd name="connsiteX9" fmla="*/ 350064 w 449201"/>
                  <a:gd name="connsiteY9" fmla="*/ 402116 h 495913"/>
                  <a:gd name="connsiteX10" fmla="*/ 396587 w 449201"/>
                  <a:gd name="connsiteY10" fmla="*/ 283595 h 495913"/>
                  <a:gd name="connsiteX11" fmla="*/ 431581 w 449201"/>
                  <a:gd name="connsiteY11" fmla="*/ 184186 h 495913"/>
                  <a:gd name="connsiteX12" fmla="*/ 405090 w 449201"/>
                  <a:gd name="connsiteY12" fmla="*/ 106848 h 495913"/>
                  <a:gd name="connsiteX13" fmla="*/ 270618 w 449201"/>
                  <a:gd name="connsiteY13" fmla="*/ 4650 h 495913"/>
                  <a:gd name="connsiteX0" fmla="*/ 270618 w 449201"/>
                  <a:gd name="connsiteY0" fmla="*/ 6776 h 498039"/>
                  <a:gd name="connsiteX1" fmla="*/ 114633 w 449201"/>
                  <a:gd name="connsiteY1" fmla="*/ 33670 h 498039"/>
                  <a:gd name="connsiteX2" fmla="*/ 87738 w 449201"/>
                  <a:gd name="connsiteY2" fmla="*/ 227308 h 498039"/>
                  <a:gd name="connsiteX3" fmla="*/ 9776 w 449201"/>
                  <a:gd name="connsiteY3" fmla="*/ 303170 h 498039"/>
                  <a:gd name="connsiteX4" fmla="*/ 10487 w 449201"/>
                  <a:gd name="connsiteY4" fmla="*/ 365861 h 498039"/>
                  <a:gd name="connsiteX5" fmla="*/ 23193 w 449201"/>
                  <a:gd name="connsiteY5" fmla="*/ 437083 h 498039"/>
                  <a:gd name="connsiteX6" fmla="*/ 157663 w 449201"/>
                  <a:gd name="connsiteY6" fmla="*/ 496249 h 498039"/>
                  <a:gd name="connsiteX7" fmla="*/ 242272 w 449201"/>
                  <a:gd name="connsiteY7" fmla="*/ 415379 h 498039"/>
                  <a:gd name="connsiteX8" fmla="*/ 350064 w 449201"/>
                  <a:gd name="connsiteY8" fmla="*/ 404242 h 498039"/>
                  <a:gd name="connsiteX9" fmla="*/ 396587 w 449201"/>
                  <a:gd name="connsiteY9" fmla="*/ 285721 h 498039"/>
                  <a:gd name="connsiteX10" fmla="*/ 431581 w 449201"/>
                  <a:gd name="connsiteY10" fmla="*/ 186312 h 498039"/>
                  <a:gd name="connsiteX11" fmla="*/ 405090 w 449201"/>
                  <a:gd name="connsiteY11" fmla="*/ 108974 h 498039"/>
                  <a:gd name="connsiteX12" fmla="*/ 270618 w 449201"/>
                  <a:gd name="connsiteY12" fmla="*/ 6776 h 498039"/>
                  <a:gd name="connsiteX0" fmla="*/ 267867 w 446450"/>
                  <a:gd name="connsiteY0" fmla="*/ 6776 h 498470"/>
                  <a:gd name="connsiteX1" fmla="*/ 111882 w 446450"/>
                  <a:gd name="connsiteY1" fmla="*/ 33670 h 498470"/>
                  <a:gd name="connsiteX2" fmla="*/ 84987 w 446450"/>
                  <a:gd name="connsiteY2" fmla="*/ 227308 h 498470"/>
                  <a:gd name="connsiteX3" fmla="*/ 7025 w 446450"/>
                  <a:gd name="connsiteY3" fmla="*/ 303170 h 498470"/>
                  <a:gd name="connsiteX4" fmla="*/ 20442 w 446450"/>
                  <a:gd name="connsiteY4" fmla="*/ 437083 h 498470"/>
                  <a:gd name="connsiteX5" fmla="*/ 154912 w 446450"/>
                  <a:gd name="connsiteY5" fmla="*/ 496249 h 498470"/>
                  <a:gd name="connsiteX6" fmla="*/ 239521 w 446450"/>
                  <a:gd name="connsiteY6" fmla="*/ 415379 h 498470"/>
                  <a:gd name="connsiteX7" fmla="*/ 347313 w 446450"/>
                  <a:gd name="connsiteY7" fmla="*/ 404242 h 498470"/>
                  <a:gd name="connsiteX8" fmla="*/ 393836 w 446450"/>
                  <a:gd name="connsiteY8" fmla="*/ 285721 h 498470"/>
                  <a:gd name="connsiteX9" fmla="*/ 428830 w 446450"/>
                  <a:gd name="connsiteY9" fmla="*/ 186312 h 498470"/>
                  <a:gd name="connsiteX10" fmla="*/ 402339 w 446450"/>
                  <a:gd name="connsiteY10" fmla="*/ 108974 h 498470"/>
                  <a:gd name="connsiteX11" fmla="*/ 267867 w 446450"/>
                  <a:gd name="connsiteY11" fmla="*/ 6776 h 498470"/>
                  <a:gd name="connsiteX0" fmla="*/ 267867 w 411519"/>
                  <a:gd name="connsiteY0" fmla="*/ 6776 h 498470"/>
                  <a:gd name="connsiteX1" fmla="*/ 111882 w 411519"/>
                  <a:gd name="connsiteY1" fmla="*/ 33670 h 498470"/>
                  <a:gd name="connsiteX2" fmla="*/ 84987 w 411519"/>
                  <a:gd name="connsiteY2" fmla="*/ 227308 h 498470"/>
                  <a:gd name="connsiteX3" fmla="*/ 7025 w 411519"/>
                  <a:gd name="connsiteY3" fmla="*/ 303170 h 498470"/>
                  <a:gd name="connsiteX4" fmla="*/ 20442 w 411519"/>
                  <a:gd name="connsiteY4" fmla="*/ 437083 h 498470"/>
                  <a:gd name="connsiteX5" fmla="*/ 154912 w 411519"/>
                  <a:gd name="connsiteY5" fmla="*/ 496249 h 498470"/>
                  <a:gd name="connsiteX6" fmla="*/ 239521 w 411519"/>
                  <a:gd name="connsiteY6" fmla="*/ 415379 h 498470"/>
                  <a:gd name="connsiteX7" fmla="*/ 347313 w 411519"/>
                  <a:gd name="connsiteY7" fmla="*/ 404242 h 498470"/>
                  <a:gd name="connsiteX8" fmla="*/ 393836 w 411519"/>
                  <a:gd name="connsiteY8" fmla="*/ 285721 h 498470"/>
                  <a:gd name="connsiteX9" fmla="*/ 402339 w 411519"/>
                  <a:gd name="connsiteY9" fmla="*/ 108974 h 498470"/>
                  <a:gd name="connsiteX10" fmla="*/ 267867 w 411519"/>
                  <a:gd name="connsiteY10" fmla="*/ 6776 h 49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519" h="498470">
                    <a:moveTo>
                      <a:pt x="267867" y="6776"/>
                    </a:moveTo>
                    <a:cubicBezTo>
                      <a:pt x="219458" y="-5775"/>
                      <a:pt x="142362" y="-3085"/>
                      <a:pt x="111882" y="33670"/>
                    </a:cubicBezTo>
                    <a:cubicBezTo>
                      <a:pt x="81402" y="70425"/>
                      <a:pt x="102463" y="182391"/>
                      <a:pt x="84987" y="227308"/>
                    </a:cubicBezTo>
                    <a:cubicBezTo>
                      <a:pt x="67511" y="272225"/>
                      <a:pt x="17783" y="268208"/>
                      <a:pt x="7025" y="303170"/>
                    </a:cubicBezTo>
                    <a:cubicBezTo>
                      <a:pt x="-3733" y="338133"/>
                      <a:pt x="-4206" y="404903"/>
                      <a:pt x="20442" y="437083"/>
                    </a:cubicBezTo>
                    <a:cubicBezTo>
                      <a:pt x="45090" y="469263"/>
                      <a:pt x="103103" y="508241"/>
                      <a:pt x="154912" y="496249"/>
                    </a:cubicBezTo>
                    <a:cubicBezTo>
                      <a:pt x="206721" y="484257"/>
                      <a:pt x="207454" y="430714"/>
                      <a:pt x="239521" y="415379"/>
                    </a:cubicBezTo>
                    <a:cubicBezTo>
                      <a:pt x="271588" y="400045"/>
                      <a:pt x="321594" y="425852"/>
                      <a:pt x="347313" y="404242"/>
                    </a:cubicBezTo>
                    <a:cubicBezTo>
                      <a:pt x="373032" y="382632"/>
                      <a:pt x="384665" y="334932"/>
                      <a:pt x="393836" y="285721"/>
                    </a:cubicBezTo>
                    <a:cubicBezTo>
                      <a:pt x="403007" y="236510"/>
                      <a:pt x="423334" y="155465"/>
                      <a:pt x="402339" y="108974"/>
                    </a:cubicBezTo>
                    <a:lnTo>
                      <a:pt x="267867" y="6776"/>
                    </a:lnTo>
                    <a:close/>
                  </a:path>
                </a:pathLst>
              </a:custGeom>
              <a:gradFill>
                <a:gsLst>
                  <a:gs pos="0">
                    <a:srgbClr val="FFC000"/>
                  </a:gs>
                  <a:gs pos="75000">
                    <a:schemeClr val="tx1"/>
                  </a:gs>
                </a:gsLst>
                <a:path path="circle">
                  <a:fillToRect l="100000" t="100000"/>
                </a:path>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300" dirty="0" err="1" smtClean="0"/>
                  <a:t>Ⅸ</a:t>
                </a:r>
                <a:r>
                  <a:rPr kumimoji="1" lang="en-US" altLang="ja-JP" sz="500" dirty="0" err="1" smtClean="0"/>
                  <a:t>a</a:t>
                </a:r>
                <a:endParaRPr kumimoji="1" lang="ja-JP" altLang="en-US" sz="500" dirty="0"/>
              </a:p>
            </p:txBody>
          </p:sp>
          <p:sp>
            <p:nvSpPr>
              <p:cNvPr id="667" name="フリーフォーム 666"/>
              <p:cNvSpPr/>
              <p:nvPr/>
            </p:nvSpPr>
            <p:spPr>
              <a:xfrm>
                <a:off x="-163727" y="5318386"/>
                <a:ext cx="1125591" cy="10791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289021 w 432453"/>
                  <a:gd name="connsiteY0" fmla="*/ 12887 h 502804"/>
                  <a:gd name="connsiteX1" fmla="*/ 133036 w 432453"/>
                  <a:gd name="connsiteY1" fmla="*/ 39781 h 502804"/>
                  <a:gd name="connsiteX2" fmla="*/ 159929 w 432453"/>
                  <a:gd name="connsiteY2" fmla="*/ 125842 h 502804"/>
                  <a:gd name="connsiteX3" fmla="*/ 106141 w 432453"/>
                  <a:gd name="connsiteY3" fmla="*/ 233419 h 502804"/>
                  <a:gd name="connsiteX4" fmla="*/ 63111 w 432453"/>
                  <a:gd name="connsiteY4" fmla="*/ 340995 h 502804"/>
                  <a:gd name="connsiteX5" fmla="*/ 1569 w 432453"/>
                  <a:gd name="connsiteY5" fmla="*/ 393571 h 502804"/>
                  <a:gd name="connsiteX6" fmla="*/ 41596 w 432453"/>
                  <a:gd name="connsiteY6" fmla="*/ 443194 h 502804"/>
                  <a:gd name="connsiteX7" fmla="*/ 176066 w 432453"/>
                  <a:gd name="connsiteY7" fmla="*/ 502360 h 502804"/>
                  <a:gd name="connsiteX8" fmla="*/ 138415 w 432453"/>
                  <a:gd name="connsiteY8" fmla="*/ 410919 h 502804"/>
                  <a:gd name="connsiteX9" fmla="*/ 186824 w 432453"/>
                  <a:gd name="connsiteY9" fmla="*/ 276449 h 502804"/>
                  <a:gd name="connsiteX10" fmla="*/ 229854 w 432453"/>
                  <a:gd name="connsiteY10" fmla="*/ 147357 h 502804"/>
                  <a:gd name="connsiteX11" fmla="*/ 299779 w 432453"/>
                  <a:gd name="connsiteY11" fmla="*/ 104328 h 502804"/>
                  <a:gd name="connsiteX12" fmla="*/ 423493 w 432453"/>
                  <a:gd name="connsiteY12" fmla="*/ 115085 h 502804"/>
                  <a:gd name="connsiteX13" fmla="*/ 289021 w 432453"/>
                  <a:gd name="connsiteY13" fmla="*/ 12887 h 502804"/>
                  <a:gd name="connsiteX0" fmla="*/ 310475 w 453907"/>
                  <a:gd name="connsiteY0" fmla="*/ 12887 h 502804"/>
                  <a:gd name="connsiteX1" fmla="*/ 154490 w 453907"/>
                  <a:gd name="connsiteY1" fmla="*/ 39781 h 502804"/>
                  <a:gd name="connsiteX2" fmla="*/ 181383 w 453907"/>
                  <a:gd name="connsiteY2" fmla="*/ 125842 h 502804"/>
                  <a:gd name="connsiteX3" fmla="*/ 127595 w 453907"/>
                  <a:gd name="connsiteY3" fmla="*/ 233419 h 502804"/>
                  <a:gd name="connsiteX4" fmla="*/ 6035 w 453907"/>
                  <a:gd name="connsiteY4" fmla="*/ 265204 h 502804"/>
                  <a:gd name="connsiteX5" fmla="*/ 23023 w 453907"/>
                  <a:gd name="connsiteY5" fmla="*/ 393571 h 502804"/>
                  <a:gd name="connsiteX6" fmla="*/ 63050 w 453907"/>
                  <a:gd name="connsiteY6" fmla="*/ 443194 h 502804"/>
                  <a:gd name="connsiteX7" fmla="*/ 197520 w 453907"/>
                  <a:gd name="connsiteY7" fmla="*/ 502360 h 502804"/>
                  <a:gd name="connsiteX8" fmla="*/ 159869 w 453907"/>
                  <a:gd name="connsiteY8" fmla="*/ 410919 h 502804"/>
                  <a:gd name="connsiteX9" fmla="*/ 208278 w 453907"/>
                  <a:gd name="connsiteY9" fmla="*/ 276449 h 502804"/>
                  <a:gd name="connsiteX10" fmla="*/ 251308 w 453907"/>
                  <a:gd name="connsiteY10" fmla="*/ 147357 h 502804"/>
                  <a:gd name="connsiteX11" fmla="*/ 321233 w 453907"/>
                  <a:gd name="connsiteY11" fmla="*/ 104328 h 502804"/>
                  <a:gd name="connsiteX12" fmla="*/ 444947 w 453907"/>
                  <a:gd name="connsiteY12" fmla="*/ 115085 h 502804"/>
                  <a:gd name="connsiteX13" fmla="*/ 310475 w 453907"/>
                  <a:gd name="connsiteY13" fmla="*/ 12887 h 502804"/>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51308 w 453907"/>
                  <a:gd name="connsiteY10" fmla="*/ 147357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67556 w 453907"/>
                  <a:gd name="connsiteY10" fmla="*/ 193491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6939"/>
                  <a:gd name="connsiteY0" fmla="*/ 12887 h 502653"/>
                  <a:gd name="connsiteX1" fmla="*/ 154490 w 456939"/>
                  <a:gd name="connsiteY1" fmla="*/ 39781 h 502653"/>
                  <a:gd name="connsiteX2" fmla="*/ 181383 w 456939"/>
                  <a:gd name="connsiteY2" fmla="*/ 125842 h 502653"/>
                  <a:gd name="connsiteX3" fmla="*/ 127595 w 456939"/>
                  <a:gd name="connsiteY3" fmla="*/ 233419 h 502653"/>
                  <a:gd name="connsiteX4" fmla="*/ 6035 w 456939"/>
                  <a:gd name="connsiteY4" fmla="*/ 265204 h 502653"/>
                  <a:gd name="connsiteX5" fmla="*/ 23023 w 456939"/>
                  <a:gd name="connsiteY5" fmla="*/ 393571 h 502653"/>
                  <a:gd name="connsiteX6" fmla="*/ 63050 w 456939"/>
                  <a:gd name="connsiteY6" fmla="*/ 443194 h 502653"/>
                  <a:gd name="connsiteX7" fmla="*/ 197520 w 456939"/>
                  <a:gd name="connsiteY7" fmla="*/ 502360 h 502653"/>
                  <a:gd name="connsiteX8" fmla="*/ 260064 w 456939"/>
                  <a:gd name="connsiteY8" fmla="*/ 417510 h 502653"/>
                  <a:gd name="connsiteX9" fmla="*/ 208278 w 456939"/>
                  <a:gd name="connsiteY9" fmla="*/ 276449 h 502653"/>
                  <a:gd name="connsiteX10" fmla="*/ 267556 w 456939"/>
                  <a:gd name="connsiteY10" fmla="*/ 193491 h 502653"/>
                  <a:gd name="connsiteX11" fmla="*/ 364560 w 456939"/>
                  <a:gd name="connsiteY11" fmla="*/ 216367 h 502653"/>
                  <a:gd name="connsiteX12" fmla="*/ 444947 w 456939"/>
                  <a:gd name="connsiteY12" fmla="*/ 115085 h 502653"/>
                  <a:gd name="connsiteX13" fmla="*/ 310475 w 456939"/>
                  <a:gd name="connsiteY13" fmla="*/ 12887 h 502653"/>
                  <a:gd name="connsiteX0" fmla="*/ 310475 w 456939"/>
                  <a:gd name="connsiteY0" fmla="*/ 13724 h 503490"/>
                  <a:gd name="connsiteX1" fmla="*/ 154490 w 456939"/>
                  <a:gd name="connsiteY1" fmla="*/ 40618 h 503490"/>
                  <a:gd name="connsiteX2" fmla="*/ 86605 w 456939"/>
                  <a:gd name="connsiteY2" fmla="*/ 156336 h 503490"/>
                  <a:gd name="connsiteX3" fmla="*/ 127595 w 456939"/>
                  <a:gd name="connsiteY3" fmla="*/ 234256 h 503490"/>
                  <a:gd name="connsiteX4" fmla="*/ 6035 w 456939"/>
                  <a:gd name="connsiteY4" fmla="*/ 266041 h 503490"/>
                  <a:gd name="connsiteX5" fmla="*/ 23023 w 456939"/>
                  <a:gd name="connsiteY5" fmla="*/ 394408 h 503490"/>
                  <a:gd name="connsiteX6" fmla="*/ 63050 w 456939"/>
                  <a:gd name="connsiteY6" fmla="*/ 444031 h 503490"/>
                  <a:gd name="connsiteX7" fmla="*/ 197520 w 456939"/>
                  <a:gd name="connsiteY7" fmla="*/ 503197 h 503490"/>
                  <a:gd name="connsiteX8" fmla="*/ 260064 w 456939"/>
                  <a:gd name="connsiteY8" fmla="*/ 418347 h 503490"/>
                  <a:gd name="connsiteX9" fmla="*/ 208278 w 456939"/>
                  <a:gd name="connsiteY9" fmla="*/ 277286 h 503490"/>
                  <a:gd name="connsiteX10" fmla="*/ 267556 w 456939"/>
                  <a:gd name="connsiteY10" fmla="*/ 194328 h 503490"/>
                  <a:gd name="connsiteX11" fmla="*/ 364560 w 456939"/>
                  <a:gd name="connsiteY11" fmla="*/ 217204 h 503490"/>
                  <a:gd name="connsiteX12" fmla="*/ 444947 w 456939"/>
                  <a:gd name="connsiteY12" fmla="*/ 115922 h 503490"/>
                  <a:gd name="connsiteX13" fmla="*/ 310475 w 456939"/>
                  <a:gd name="connsiteY13" fmla="*/ 13724 h 503490"/>
                  <a:gd name="connsiteX0" fmla="*/ 309720 w 456184"/>
                  <a:gd name="connsiteY0" fmla="*/ 13724 h 503490"/>
                  <a:gd name="connsiteX1" fmla="*/ 153735 w 456184"/>
                  <a:gd name="connsiteY1" fmla="*/ 40618 h 503490"/>
                  <a:gd name="connsiteX2" fmla="*/ 85850 w 456184"/>
                  <a:gd name="connsiteY2" fmla="*/ 156336 h 503490"/>
                  <a:gd name="connsiteX3" fmla="*/ 116008 w 456184"/>
                  <a:gd name="connsiteY3" fmla="*/ 247437 h 503490"/>
                  <a:gd name="connsiteX4" fmla="*/ 5280 w 456184"/>
                  <a:gd name="connsiteY4" fmla="*/ 266041 h 503490"/>
                  <a:gd name="connsiteX5" fmla="*/ 22268 w 456184"/>
                  <a:gd name="connsiteY5" fmla="*/ 394408 h 503490"/>
                  <a:gd name="connsiteX6" fmla="*/ 62295 w 456184"/>
                  <a:gd name="connsiteY6" fmla="*/ 444031 h 503490"/>
                  <a:gd name="connsiteX7" fmla="*/ 196765 w 456184"/>
                  <a:gd name="connsiteY7" fmla="*/ 503197 h 503490"/>
                  <a:gd name="connsiteX8" fmla="*/ 259309 w 456184"/>
                  <a:gd name="connsiteY8" fmla="*/ 418347 h 503490"/>
                  <a:gd name="connsiteX9" fmla="*/ 207523 w 456184"/>
                  <a:gd name="connsiteY9" fmla="*/ 277286 h 503490"/>
                  <a:gd name="connsiteX10" fmla="*/ 266801 w 456184"/>
                  <a:gd name="connsiteY10" fmla="*/ 194328 h 503490"/>
                  <a:gd name="connsiteX11" fmla="*/ 363805 w 456184"/>
                  <a:gd name="connsiteY11" fmla="*/ 217204 h 503490"/>
                  <a:gd name="connsiteX12" fmla="*/ 444192 w 456184"/>
                  <a:gd name="connsiteY12" fmla="*/ 115922 h 503490"/>
                  <a:gd name="connsiteX13" fmla="*/ 309720 w 456184"/>
                  <a:gd name="connsiteY13" fmla="*/ 13724 h 503490"/>
                  <a:gd name="connsiteX0" fmla="*/ 307669 w 454133"/>
                  <a:gd name="connsiteY0" fmla="*/ 13724 h 503490"/>
                  <a:gd name="connsiteX1" fmla="*/ 151684 w 454133"/>
                  <a:gd name="connsiteY1" fmla="*/ 40618 h 503490"/>
                  <a:gd name="connsiteX2" fmla="*/ 83799 w 454133"/>
                  <a:gd name="connsiteY2" fmla="*/ 156336 h 503490"/>
                  <a:gd name="connsiteX3" fmla="*/ 3229 w 454133"/>
                  <a:gd name="connsiteY3" fmla="*/ 266041 h 503490"/>
                  <a:gd name="connsiteX4" fmla="*/ 20217 w 454133"/>
                  <a:gd name="connsiteY4" fmla="*/ 394408 h 503490"/>
                  <a:gd name="connsiteX5" fmla="*/ 60244 w 454133"/>
                  <a:gd name="connsiteY5" fmla="*/ 444031 h 503490"/>
                  <a:gd name="connsiteX6" fmla="*/ 194714 w 454133"/>
                  <a:gd name="connsiteY6" fmla="*/ 503197 h 503490"/>
                  <a:gd name="connsiteX7" fmla="*/ 257258 w 454133"/>
                  <a:gd name="connsiteY7" fmla="*/ 418347 h 503490"/>
                  <a:gd name="connsiteX8" fmla="*/ 205472 w 454133"/>
                  <a:gd name="connsiteY8" fmla="*/ 277286 h 503490"/>
                  <a:gd name="connsiteX9" fmla="*/ 264750 w 454133"/>
                  <a:gd name="connsiteY9" fmla="*/ 194328 h 503490"/>
                  <a:gd name="connsiteX10" fmla="*/ 361754 w 454133"/>
                  <a:gd name="connsiteY10" fmla="*/ 217204 h 503490"/>
                  <a:gd name="connsiteX11" fmla="*/ 442141 w 454133"/>
                  <a:gd name="connsiteY11" fmla="*/ 115922 h 503490"/>
                  <a:gd name="connsiteX12" fmla="*/ 307669 w 454133"/>
                  <a:gd name="connsiteY12" fmla="*/ 13724 h 503490"/>
                  <a:gd name="connsiteX0" fmla="*/ 308044 w 454508"/>
                  <a:gd name="connsiteY0" fmla="*/ 13724 h 508442"/>
                  <a:gd name="connsiteX1" fmla="*/ 152059 w 454508"/>
                  <a:gd name="connsiteY1" fmla="*/ 40618 h 508442"/>
                  <a:gd name="connsiteX2" fmla="*/ 84174 w 454508"/>
                  <a:gd name="connsiteY2" fmla="*/ 156336 h 508442"/>
                  <a:gd name="connsiteX3" fmla="*/ 3604 w 454508"/>
                  <a:gd name="connsiteY3" fmla="*/ 266041 h 508442"/>
                  <a:gd name="connsiteX4" fmla="*/ 20592 w 454508"/>
                  <a:gd name="connsiteY4" fmla="*/ 394408 h 508442"/>
                  <a:gd name="connsiteX5" fmla="*/ 79575 w 454508"/>
                  <a:gd name="connsiteY5" fmla="*/ 486870 h 508442"/>
                  <a:gd name="connsiteX6" fmla="*/ 195089 w 454508"/>
                  <a:gd name="connsiteY6" fmla="*/ 503197 h 508442"/>
                  <a:gd name="connsiteX7" fmla="*/ 257633 w 454508"/>
                  <a:gd name="connsiteY7" fmla="*/ 418347 h 508442"/>
                  <a:gd name="connsiteX8" fmla="*/ 205847 w 454508"/>
                  <a:gd name="connsiteY8" fmla="*/ 277286 h 508442"/>
                  <a:gd name="connsiteX9" fmla="*/ 265125 w 454508"/>
                  <a:gd name="connsiteY9" fmla="*/ 194328 h 508442"/>
                  <a:gd name="connsiteX10" fmla="*/ 362129 w 454508"/>
                  <a:gd name="connsiteY10" fmla="*/ 217204 h 508442"/>
                  <a:gd name="connsiteX11" fmla="*/ 442516 w 454508"/>
                  <a:gd name="connsiteY11" fmla="*/ 115922 h 508442"/>
                  <a:gd name="connsiteX12" fmla="*/ 308044 w 454508"/>
                  <a:gd name="connsiteY12" fmla="*/ 13724 h 508442"/>
                  <a:gd name="connsiteX0" fmla="*/ 308044 w 454508"/>
                  <a:gd name="connsiteY0" fmla="*/ 13724 h 522327"/>
                  <a:gd name="connsiteX1" fmla="*/ 152059 w 454508"/>
                  <a:gd name="connsiteY1" fmla="*/ 40618 h 522327"/>
                  <a:gd name="connsiteX2" fmla="*/ 84174 w 454508"/>
                  <a:gd name="connsiteY2" fmla="*/ 156336 h 522327"/>
                  <a:gd name="connsiteX3" fmla="*/ 3604 w 454508"/>
                  <a:gd name="connsiteY3" fmla="*/ 266041 h 522327"/>
                  <a:gd name="connsiteX4" fmla="*/ 20592 w 454508"/>
                  <a:gd name="connsiteY4" fmla="*/ 394408 h 522327"/>
                  <a:gd name="connsiteX5" fmla="*/ 79575 w 454508"/>
                  <a:gd name="connsiteY5" fmla="*/ 486870 h 522327"/>
                  <a:gd name="connsiteX6" fmla="*/ 195089 w 454508"/>
                  <a:gd name="connsiteY6" fmla="*/ 519390 h 522327"/>
                  <a:gd name="connsiteX7" fmla="*/ 257633 w 454508"/>
                  <a:gd name="connsiteY7" fmla="*/ 418347 h 522327"/>
                  <a:gd name="connsiteX8" fmla="*/ 205847 w 454508"/>
                  <a:gd name="connsiteY8" fmla="*/ 277286 h 522327"/>
                  <a:gd name="connsiteX9" fmla="*/ 265125 w 454508"/>
                  <a:gd name="connsiteY9" fmla="*/ 194328 h 522327"/>
                  <a:gd name="connsiteX10" fmla="*/ 362129 w 454508"/>
                  <a:gd name="connsiteY10" fmla="*/ 217204 h 522327"/>
                  <a:gd name="connsiteX11" fmla="*/ 442516 w 454508"/>
                  <a:gd name="connsiteY11" fmla="*/ 115922 h 522327"/>
                  <a:gd name="connsiteX12" fmla="*/ 308044 w 454508"/>
                  <a:gd name="connsiteY12" fmla="*/ 13724 h 522327"/>
                  <a:gd name="connsiteX0" fmla="*/ 308044 w 454508"/>
                  <a:gd name="connsiteY0" fmla="*/ 13724 h 532171"/>
                  <a:gd name="connsiteX1" fmla="*/ 152059 w 454508"/>
                  <a:gd name="connsiteY1" fmla="*/ 40618 h 532171"/>
                  <a:gd name="connsiteX2" fmla="*/ 84174 w 454508"/>
                  <a:gd name="connsiteY2" fmla="*/ 156336 h 532171"/>
                  <a:gd name="connsiteX3" fmla="*/ 3604 w 454508"/>
                  <a:gd name="connsiteY3" fmla="*/ 266041 h 532171"/>
                  <a:gd name="connsiteX4" fmla="*/ 20592 w 454508"/>
                  <a:gd name="connsiteY4" fmla="*/ 394408 h 532171"/>
                  <a:gd name="connsiteX5" fmla="*/ 79575 w 454508"/>
                  <a:gd name="connsiteY5" fmla="*/ 486870 h 532171"/>
                  <a:gd name="connsiteX6" fmla="*/ 195089 w 454508"/>
                  <a:gd name="connsiteY6" fmla="*/ 519390 h 532171"/>
                  <a:gd name="connsiteX7" fmla="*/ 257633 w 454508"/>
                  <a:gd name="connsiteY7" fmla="*/ 418347 h 532171"/>
                  <a:gd name="connsiteX8" fmla="*/ 205847 w 454508"/>
                  <a:gd name="connsiteY8" fmla="*/ 277286 h 532171"/>
                  <a:gd name="connsiteX9" fmla="*/ 265125 w 454508"/>
                  <a:gd name="connsiteY9" fmla="*/ 194328 h 532171"/>
                  <a:gd name="connsiteX10" fmla="*/ 362129 w 454508"/>
                  <a:gd name="connsiteY10" fmla="*/ 217204 h 532171"/>
                  <a:gd name="connsiteX11" fmla="*/ 442516 w 454508"/>
                  <a:gd name="connsiteY11" fmla="*/ 115922 h 532171"/>
                  <a:gd name="connsiteX12" fmla="*/ 308044 w 454508"/>
                  <a:gd name="connsiteY12" fmla="*/ 13724 h 532171"/>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05847 w 454508"/>
                  <a:gd name="connsiteY8" fmla="*/ 277286 h 519470"/>
                  <a:gd name="connsiteX9" fmla="*/ 265125 w 454508"/>
                  <a:gd name="connsiteY9" fmla="*/ 194328 h 519470"/>
                  <a:gd name="connsiteX10" fmla="*/ 362129 w 454508"/>
                  <a:gd name="connsiteY10" fmla="*/ 217204 h 519470"/>
                  <a:gd name="connsiteX11" fmla="*/ 442516 w 454508"/>
                  <a:gd name="connsiteY11" fmla="*/ 115922 h 519470"/>
                  <a:gd name="connsiteX12" fmla="*/ 308044 w 454508"/>
                  <a:gd name="connsiteY12"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05847 w 454508"/>
                  <a:gd name="connsiteY9" fmla="*/ 277286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329427 w 454508"/>
                  <a:gd name="connsiteY10" fmla="*/ 218661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65028"/>
                  <a:gd name="connsiteY0" fmla="*/ 13724 h 519470"/>
                  <a:gd name="connsiteX1" fmla="*/ 152059 w 465028"/>
                  <a:gd name="connsiteY1" fmla="*/ 40618 h 519470"/>
                  <a:gd name="connsiteX2" fmla="*/ 84174 w 465028"/>
                  <a:gd name="connsiteY2" fmla="*/ 156336 h 519470"/>
                  <a:gd name="connsiteX3" fmla="*/ 3604 w 465028"/>
                  <a:gd name="connsiteY3" fmla="*/ 266041 h 519470"/>
                  <a:gd name="connsiteX4" fmla="*/ 20592 w 465028"/>
                  <a:gd name="connsiteY4" fmla="*/ 394408 h 519470"/>
                  <a:gd name="connsiteX5" fmla="*/ 79575 w 465028"/>
                  <a:gd name="connsiteY5" fmla="*/ 486870 h 519470"/>
                  <a:gd name="connsiteX6" fmla="*/ 195089 w 465028"/>
                  <a:gd name="connsiteY6" fmla="*/ 519390 h 519470"/>
                  <a:gd name="connsiteX7" fmla="*/ 241557 w 465028"/>
                  <a:gd name="connsiteY7" fmla="*/ 479179 h 519470"/>
                  <a:gd name="connsiteX8" fmla="*/ 245226 w 465028"/>
                  <a:gd name="connsiteY8" fmla="*/ 297479 h 519470"/>
                  <a:gd name="connsiteX9" fmla="*/ 276178 w 465028"/>
                  <a:gd name="connsiteY9" fmla="*/ 250519 h 519470"/>
                  <a:gd name="connsiteX10" fmla="*/ 329427 w 465028"/>
                  <a:gd name="connsiteY10" fmla="*/ 218661 h 519470"/>
                  <a:gd name="connsiteX11" fmla="*/ 424422 w 465028"/>
                  <a:gd name="connsiteY11" fmla="*/ 226937 h 519470"/>
                  <a:gd name="connsiteX12" fmla="*/ 442516 w 465028"/>
                  <a:gd name="connsiteY12" fmla="*/ 115922 h 519470"/>
                  <a:gd name="connsiteX13" fmla="*/ 308044 w 465028"/>
                  <a:gd name="connsiteY13" fmla="*/ 13724 h 519470"/>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5226 w 465028"/>
                  <a:gd name="connsiteY8" fmla="*/ 295478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9245 w 465028"/>
                  <a:gd name="connsiteY8" fmla="*/ 312511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9245 w 465028"/>
                  <a:gd name="connsiteY8" fmla="*/ 312511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3217 w 465028"/>
                  <a:gd name="connsiteY8" fmla="*/ 317378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29556"/>
                  <a:gd name="connsiteX1" fmla="*/ 152059 w 465028"/>
                  <a:gd name="connsiteY1" fmla="*/ 38617 h 529556"/>
                  <a:gd name="connsiteX2" fmla="*/ 84174 w 465028"/>
                  <a:gd name="connsiteY2" fmla="*/ 154335 h 529556"/>
                  <a:gd name="connsiteX3" fmla="*/ 3604 w 465028"/>
                  <a:gd name="connsiteY3" fmla="*/ 264040 h 529556"/>
                  <a:gd name="connsiteX4" fmla="*/ 20592 w 465028"/>
                  <a:gd name="connsiteY4" fmla="*/ 392407 h 529556"/>
                  <a:gd name="connsiteX5" fmla="*/ 79575 w 465028"/>
                  <a:gd name="connsiteY5" fmla="*/ 484869 h 529556"/>
                  <a:gd name="connsiteX6" fmla="*/ 193080 w 465028"/>
                  <a:gd name="connsiteY6" fmla="*/ 529556 h 529556"/>
                  <a:gd name="connsiteX7" fmla="*/ 235529 w 465028"/>
                  <a:gd name="connsiteY7" fmla="*/ 484478 h 529556"/>
                  <a:gd name="connsiteX8" fmla="*/ 243217 w 465028"/>
                  <a:gd name="connsiteY8" fmla="*/ 317378 h 529556"/>
                  <a:gd name="connsiteX9" fmla="*/ 276178 w 465028"/>
                  <a:gd name="connsiteY9" fmla="*/ 248518 h 529556"/>
                  <a:gd name="connsiteX10" fmla="*/ 329427 w 465028"/>
                  <a:gd name="connsiteY10" fmla="*/ 216660 h 529556"/>
                  <a:gd name="connsiteX11" fmla="*/ 424422 w 465028"/>
                  <a:gd name="connsiteY11" fmla="*/ 224936 h 529556"/>
                  <a:gd name="connsiteX12" fmla="*/ 442516 w 465028"/>
                  <a:gd name="connsiteY12" fmla="*/ 113921 h 529556"/>
                  <a:gd name="connsiteX13" fmla="*/ 362299 w 465028"/>
                  <a:gd name="connsiteY13" fmla="*/ 14156 h 529556"/>
                  <a:gd name="connsiteX0" fmla="*/ 362299 w 465028"/>
                  <a:gd name="connsiteY0" fmla="*/ 14156 h 534901"/>
                  <a:gd name="connsiteX1" fmla="*/ 152059 w 465028"/>
                  <a:gd name="connsiteY1" fmla="*/ 38617 h 534901"/>
                  <a:gd name="connsiteX2" fmla="*/ 84174 w 465028"/>
                  <a:gd name="connsiteY2" fmla="*/ 154335 h 534901"/>
                  <a:gd name="connsiteX3" fmla="*/ 3604 w 465028"/>
                  <a:gd name="connsiteY3" fmla="*/ 264040 h 534901"/>
                  <a:gd name="connsiteX4" fmla="*/ 20592 w 465028"/>
                  <a:gd name="connsiteY4" fmla="*/ 392407 h 534901"/>
                  <a:gd name="connsiteX5" fmla="*/ 79575 w 465028"/>
                  <a:gd name="connsiteY5" fmla="*/ 484869 h 534901"/>
                  <a:gd name="connsiteX6" fmla="*/ 134706 w 465028"/>
                  <a:gd name="connsiteY6" fmla="*/ 529076 h 534901"/>
                  <a:gd name="connsiteX7" fmla="*/ 193080 w 465028"/>
                  <a:gd name="connsiteY7" fmla="*/ 529556 h 534901"/>
                  <a:gd name="connsiteX8" fmla="*/ 235529 w 465028"/>
                  <a:gd name="connsiteY8" fmla="*/ 484478 h 534901"/>
                  <a:gd name="connsiteX9" fmla="*/ 243217 w 465028"/>
                  <a:gd name="connsiteY9" fmla="*/ 317378 h 534901"/>
                  <a:gd name="connsiteX10" fmla="*/ 276178 w 465028"/>
                  <a:gd name="connsiteY10" fmla="*/ 248518 h 534901"/>
                  <a:gd name="connsiteX11" fmla="*/ 329427 w 465028"/>
                  <a:gd name="connsiteY11" fmla="*/ 216660 h 534901"/>
                  <a:gd name="connsiteX12" fmla="*/ 424422 w 465028"/>
                  <a:gd name="connsiteY12" fmla="*/ 224936 h 534901"/>
                  <a:gd name="connsiteX13" fmla="*/ 442516 w 465028"/>
                  <a:gd name="connsiteY13" fmla="*/ 113921 h 534901"/>
                  <a:gd name="connsiteX14" fmla="*/ 362299 w 465028"/>
                  <a:gd name="connsiteY14" fmla="*/ 14156 h 534901"/>
                  <a:gd name="connsiteX0" fmla="*/ 362299 w 465028"/>
                  <a:gd name="connsiteY0" fmla="*/ 14156 h 539867"/>
                  <a:gd name="connsiteX1" fmla="*/ 152059 w 465028"/>
                  <a:gd name="connsiteY1" fmla="*/ 38617 h 539867"/>
                  <a:gd name="connsiteX2" fmla="*/ 84174 w 465028"/>
                  <a:gd name="connsiteY2" fmla="*/ 154335 h 539867"/>
                  <a:gd name="connsiteX3" fmla="*/ 3604 w 465028"/>
                  <a:gd name="connsiteY3" fmla="*/ 264040 h 539867"/>
                  <a:gd name="connsiteX4" fmla="*/ 20592 w 465028"/>
                  <a:gd name="connsiteY4" fmla="*/ 392407 h 539867"/>
                  <a:gd name="connsiteX5" fmla="*/ 79575 w 465028"/>
                  <a:gd name="connsiteY5" fmla="*/ 484869 h 539867"/>
                  <a:gd name="connsiteX6" fmla="*/ 134706 w 465028"/>
                  <a:gd name="connsiteY6" fmla="*/ 529076 h 539867"/>
                  <a:gd name="connsiteX7" fmla="*/ 193080 w 465028"/>
                  <a:gd name="connsiteY7" fmla="*/ 536856 h 539867"/>
                  <a:gd name="connsiteX8" fmla="*/ 235529 w 465028"/>
                  <a:gd name="connsiteY8" fmla="*/ 484478 h 539867"/>
                  <a:gd name="connsiteX9" fmla="*/ 243217 w 465028"/>
                  <a:gd name="connsiteY9" fmla="*/ 317378 h 539867"/>
                  <a:gd name="connsiteX10" fmla="*/ 276178 w 465028"/>
                  <a:gd name="connsiteY10" fmla="*/ 248518 h 539867"/>
                  <a:gd name="connsiteX11" fmla="*/ 329427 w 465028"/>
                  <a:gd name="connsiteY11" fmla="*/ 216660 h 539867"/>
                  <a:gd name="connsiteX12" fmla="*/ 424422 w 465028"/>
                  <a:gd name="connsiteY12" fmla="*/ 224936 h 539867"/>
                  <a:gd name="connsiteX13" fmla="*/ 442516 w 465028"/>
                  <a:gd name="connsiteY13" fmla="*/ 113921 h 539867"/>
                  <a:gd name="connsiteX14" fmla="*/ 362299 w 465028"/>
                  <a:gd name="connsiteY14" fmla="*/ 14156 h 53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5028" h="539867">
                    <a:moveTo>
                      <a:pt x="362299" y="14156"/>
                    </a:moveTo>
                    <a:cubicBezTo>
                      <a:pt x="317475" y="-19910"/>
                      <a:pt x="198413" y="15254"/>
                      <a:pt x="152059" y="38617"/>
                    </a:cubicBezTo>
                    <a:cubicBezTo>
                      <a:pt x="105705" y="61980"/>
                      <a:pt x="108916" y="116765"/>
                      <a:pt x="84174" y="154335"/>
                    </a:cubicBezTo>
                    <a:cubicBezTo>
                      <a:pt x="59432" y="191905"/>
                      <a:pt x="14201" y="224361"/>
                      <a:pt x="3604" y="264040"/>
                    </a:cubicBezTo>
                    <a:cubicBezTo>
                      <a:pt x="-6993" y="303719"/>
                      <a:pt x="7930" y="355602"/>
                      <a:pt x="20592" y="392407"/>
                    </a:cubicBezTo>
                    <a:cubicBezTo>
                      <a:pt x="33254" y="429212"/>
                      <a:pt x="59216" y="465335"/>
                      <a:pt x="79575" y="484869"/>
                    </a:cubicBezTo>
                    <a:cubicBezTo>
                      <a:pt x="99934" y="504403"/>
                      <a:pt x="115789" y="521628"/>
                      <a:pt x="134706" y="529076"/>
                    </a:cubicBezTo>
                    <a:cubicBezTo>
                      <a:pt x="153624" y="536524"/>
                      <a:pt x="176276" y="544289"/>
                      <a:pt x="193080" y="536856"/>
                    </a:cubicBezTo>
                    <a:cubicBezTo>
                      <a:pt x="209884" y="529423"/>
                      <a:pt x="227173" y="521058"/>
                      <a:pt x="235529" y="484478"/>
                    </a:cubicBezTo>
                    <a:cubicBezTo>
                      <a:pt x="243885" y="447898"/>
                      <a:pt x="249169" y="351027"/>
                      <a:pt x="243217" y="317378"/>
                    </a:cubicBezTo>
                    <a:cubicBezTo>
                      <a:pt x="237265" y="283729"/>
                      <a:pt x="261810" y="265304"/>
                      <a:pt x="276178" y="248518"/>
                    </a:cubicBezTo>
                    <a:cubicBezTo>
                      <a:pt x="290546" y="231732"/>
                      <a:pt x="304720" y="220590"/>
                      <a:pt x="329427" y="216660"/>
                    </a:cubicBezTo>
                    <a:cubicBezTo>
                      <a:pt x="354134" y="212730"/>
                      <a:pt x="392149" y="230315"/>
                      <a:pt x="424422" y="224936"/>
                    </a:cubicBezTo>
                    <a:cubicBezTo>
                      <a:pt x="456695" y="219557"/>
                      <a:pt x="487340" y="147987"/>
                      <a:pt x="442516" y="113921"/>
                    </a:cubicBezTo>
                    <a:lnTo>
                      <a:pt x="362299" y="14156"/>
                    </a:lnTo>
                    <a:close/>
                  </a:path>
                </a:pathLst>
              </a:custGeom>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100" dirty="0" err="1" smtClean="0"/>
                  <a:t>Ⅺ</a:t>
                </a:r>
                <a:endParaRPr kumimoji="1" lang="ja-JP" altLang="en-US" sz="100" dirty="0"/>
              </a:p>
            </p:txBody>
          </p:sp>
          <p:sp>
            <p:nvSpPr>
              <p:cNvPr id="668" name="円/楕円 667"/>
              <p:cNvSpPr/>
              <p:nvPr/>
            </p:nvSpPr>
            <p:spPr>
              <a:xfrm>
                <a:off x="629120" y="7096777"/>
                <a:ext cx="847137" cy="1288800"/>
              </a:xfrm>
              <a:prstGeom prst="ellipse">
                <a:avLst/>
              </a:prstGeom>
              <a:gradFill>
                <a:gsLst>
                  <a:gs pos="1000">
                    <a:schemeClr val="accent1">
                      <a:lumMod val="20000"/>
                      <a:lumOff val="80000"/>
                    </a:schemeClr>
                  </a:gs>
                  <a:gs pos="100000">
                    <a:schemeClr val="accent1">
                      <a:lumMod val="45000"/>
                      <a:lumOff val="55000"/>
                    </a:schemeClr>
                  </a:gs>
                  <a:gs pos="49000">
                    <a:srgbClr val="FF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200" dirty="0" err="1" smtClean="0"/>
                  <a:t>Ⅷ</a:t>
                </a:r>
                <a:r>
                  <a:rPr kumimoji="1" lang="en-US" altLang="ja-JP" sz="500" dirty="0" err="1" smtClean="0"/>
                  <a:t>a</a:t>
                </a:r>
                <a:endParaRPr kumimoji="1" lang="ja-JP" altLang="en-US" sz="500" dirty="0"/>
              </a:p>
            </p:txBody>
          </p:sp>
          <p:sp>
            <p:nvSpPr>
              <p:cNvPr id="669" name="フリーフォーム 668"/>
              <p:cNvSpPr/>
              <p:nvPr/>
            </p:nvSpPr>
            <p:spPr>
              <a:xfrm>
                <a:off x="1897569" y="6938099"/>
                <a:ext cx="2428403" cy="1691073"/>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p>
              <a:p>
                <a:pPr algn="ctr"/>
                <a:endParaRPr lang="en-US" altLang="ja-JP" sz="500" dirty="0"/>
              </a:p>
              <a:p>
                <a:pPr algn="ctr"/>
                <a:endParaRPr kumimoji="1" lang="en-US" altLang="ja-JP" sz="500" dirty="0" smtClean="0"/>
              </a:p>
              <a:p>
                <a:pPr algn="ctr"/>
                <a:endParaRPr lang="en-US" altLang="ja-JP" sz="500" dirty="0"/>
              </a:p>
              <a:p>
                <a:pPr algn="ctr"/>
                <a:r>
                  <a:rPr kumimoji="1" lang="en-US" altLang="ja-JP" sz="500" dirty="0" err="1" smtClean="0"/>
                  <a:t>F</a:t>
                </a:r>
                <a:r>
                  <a:rPr kumimoji="1" lang="en-US" altLang="ja-JP" sz="200" dirty="0" err="1" smtClean="0"/>
                  <a:t>Ⅴ</a:t>
                </a:r>
                <a:endParaRPr kumimoji="1" lang="ja-JP" altLang="en-US" sz="200" dirty="0"/>
              </a:p>
            </p:txBody>
          </p:sp>
          <p:sp>
            <p:nvSpPr>
              <p:cNvPr id="670" name="フリーフォーム 669"/>
              <p:cNvSpPr/>
              <p:nvPr/>
            </p:nvSpPr>
            <p:spPr>
              <a:xfrm>
                <a:off x="1346799" y="7090677"/>
                <a:ext cx="1976905" cy="1344226"/>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 dirty="0"/>
              </a:p>
              <a:p>
                <a:pPr algn="ctr"/>
                <a:r>
                  <a:rPr lang="en-US" altLang="ja-JP" sz="500" dirty="0" err="1" smtClean="0"/>
                  <a:t>F</a:t>
                </a:r>
                <a:r>
                  <a:rPr lang="en-US" altLang="ja-JP" sz="200" dirty="0" err="1" smtClean="0"/>
                  <a:t>Ⅹ</a:t>
                </a:r>
                <a:endParaRPr kumimoji="1" lang="ja-JP" altLang="en-US" sz="200" dirty="0"/>
              </a:p>
            </p:txBody>
          </p:sp>
          <p:sp>
            <p:nvSpPr>
              <p:cNvPr id="671" name="円/楕円 670"/>
              <p:cNvSpPr/>
              <p:nvPr/>
            </p:nvSpPr>
            <p:spPr>
              <a:xfrm rot="1313919">
                <a:off x="3102839" y="68752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err="1" smtClean="0"/>
                  <a:t>F</a:t>
                </a:r>
                <a:r>
                  <a:rPr kumimoji="1" lang="en-US" altLang="ja-JP" sz="200" dirty="0" err="1" smtClean="0"/>
                  <a:t>Ⅱ</a:t>
                </a:r>
                <a:endParaRPr kumimoji="1" lang="ja-JP" altLang="en-US" sz="200" dirty="0"/>
              </a:p>
            </p:txBody>
          </p:sp>
          <p:sp>
            <p:nvSpPr>
              <p:cNvPr id="672" name="円/楕円 671"/>
              <p:cNvSpPr/>
              <p:nvPr/>
            </p:nvSpPr>
            <p:spPr>
              <a:xfrm rot="1246948">
                <a:off x="3027304" y="76396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 dirty="0" smtClean="0"/>
                  <a:t>1</a:t>
                </a:r>
              </a:p>
              <a:p>
                <a:pPr algn="ctr"/>
                <a:endParaRPr kumimoji="1" lang="ja-JP" altLang="en-US" sz="100" dirty="0"/>
              </a:p>
            </p:txBody>
          </p:sp>
          <p:sp>
            <p:nvSpPr>
              <p:cNvPr id="673" name="円/楕円 672"/>
              <p:cNvSpPr/>
              <p:nvPr/>
            </p:nvSpPr>
            <p:spPr>
              <a:xfrm rot="1383995">
                <a:off x="2916156" y="78277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dirty="0" smtClean="0"/>
                  <a:t>2</a:t>
                </a:r>
              </a:p>
              <a:p>
                <a:pPr algn="ctr"/>
                <a:endParaRPr kumimoji="1" lang="en-US" altLang="ja-JP" sz="200" dirty="0" smtClean="0"/>
              </a:p>
            </p:txBody>
          </p:sp>
          <p:sp>
            <p:nvSpPr>
              <p:cNvPr id="674" name="正方形/長方形 673"/>
              <p:cNvSpPr/>
              <p:nvPr/>
            </p:nvSpPr>
            <p:spPr>
              <a:xfrm>
                <a:off x="840719" y="8370688"/>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75" name="正方形/長方形 674"/>
              <p:cNvSpPr/>
              <p:nvPr/>
            </p:nvSpPr>
            <p:spPr>
              <a:xfrm>
                <a:off x="1382153" y="8345591"/>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76" name="正方形/長方形 675"/>
              <p:cNvSpPr/>
              <p:nvPr/>
            </p:nvSpPr>
            <p:spPr>
              <a:xfrm>
                <a:off x="1834968" y="8333896"/>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677" name="正方形/長方形 676"/>
              <p:cNvSpPr/>
              <p:nvPr/>
            </p:nvSpPr>
            <p:spPr>
              <a:xfrm>
                <a:off x="2644715" y="8048249"/>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grpSp>
      </p:grpSp>
      <p:sp>
        <p:nvSpPr>
          <p:cNvPr id="1009" name="タイトル 1"/>
          <p:cNvSpPr txBox="1">
            <a:spLocks/>
          </p:cNvSpPr>
          <p:nvPr/>
        </p:nvSpPr>
        <p:spPr>
          <a:xfrm>
            <a:off x="805124" y="5838681"/>
            <a:ext cx="1736616" cy="452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smtClean="0">
                <a:latin typeface="ＭＳ Ｐ明朝" panose="02020600040205080304" pitchFamily="18" charset="-128"/>
                <a:ea typeface="ＭＳ Ｐ明朝" panose="02020600040205080304" pitchFamily="18" charset="-128"/>
              </a:rPr>
              <a:t>　　　</a:t>
            </a:r>
            <a:r>
              <a:rPr lang="en-US" altLang="ja-JP" sz="1200" dirty="0" err="1" smtClean="0">
                <a:latin typeface="ＭＳ Ｐ明朝" panose="02020600040205080304" pitchFamily="18" charset="-128"/>
                <a:ea typeface="ＭＳ Ｐ明朝" panose="02020600040205080304" pitchFamily="18" charset="-128"/>
              </a:rPr>
              <a:t>Mp</a:t>
            </a:r>
            <a:r>
              <a:rPr lang="ja-JP" altLang="en-US" sz="1200" dirty="0" smtClean="0">
                <a:latin typeface="ＭＳ Ｐ明朝" panose="02020600040205080304" pitchFamily="18" charset="-128"/>
                <a:ea typeface="ＭＳ Ｐ明朝" panose="02020600040205080304" pitchFamily="18" charset="-128"/>
              </a:rPr>
              <a:t>が少ない場合</a:t>
            </a:r>
            <a:endParaRPr lang="ja-JP" altLang="en-US" sz="1200" dirty="0">
              <a:latin typeface="ＭＳ Ｐ明朝" panose="02020600040205080304" pitchFamily="18" charset="-128"/>
              <a:ea typeface="ＭＳ Ｐ明朝" panose="02020600040205080304" pitchFamily="18" charset="-128"/>
            </a:endParaRPr>
          </a:p>
        </p:txBody>
      </p:sp>
      <p:sp>
        <p:nvSpPr>
          <p:cNvPr id="1020" name="フリーフォーム 1019"/>
          <p:cNvSpPr/>
          <p:nvPr/>
        </p:nvSpPr>
        <p:spPr>
          <a:xfrm rot="17014710">
            <a:off x="2220466" y="5268585"/>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021" name="フリーフォーム 1020"/>
          <p:cNvSpPr/>
          <p:nvPr/>
        </p:nvSpPr>
        <p:spPr>
          <a:xfrm rot="6133889">
            <a:off x="922090" y="5432856"/>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1023" name="円/楕円 1022"/>
          <p:cNvSpPr/>
          <p:nvPr/>
        </p:nvSpPr>
        <p:spPr>
          <a:xfrm rot="3221114">
            <a:off x="1313504" y="551027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024" name="フリーフォーム 1023"/>
          <p:cNvSpPr/>
          <p:nvPr/>
        </p:nvSpPr>
        <p:spPr>
          <a:xfrm rot="4207185">
            <a:off x="907152" y="379281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025" name="フリーフォーム 1024"/>
          <p:cNvSpPr/>
          <p:nvPr/>
        </p:nvSpPr>
        <p:spPr>
          <a:xfrm rot="8743840">
            <a:off x="1267392" y="3779024"/>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1027" name="円/楕円 1026"/>
          <p:cNvSpPr/>
          <p:nvPr/>
        </p:nvSpPr>
        <p:spPr>
          <a:xfrm rot="20707620">
            <a:off x="848947" y="496493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028" name="フリーフォーム 1027"/>
          <p:cNvSpPr/>
          <p:nvPr/>
        </p:nvSpPr>
        <p:spPr>
          <a:xfrm rot="13030220">
            <a:off x="1939920" y="3832532"/>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029" name="フリーフォーム 1028"/>
          <p:cNvSpPr/>
          <p:nvPr/>
        </p:nvSpPr>
        <p:spPr>
          <a:xfrm rot="3321184">
            <a:off x="2161257" y="522640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1076" name="正方形/長方形 1075"/>
          <p:cNvSpPr/>
          <p:nvPr/>
        </p:nvSpPr>
        <p:spPr>
          <a:xfrm>
            <a:off x="3241446" y="3628630"/>
            <a:ext cx="4027453" cy="2246512"/>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1" name="グループ化 1280"/>
          <p:cNvGrpSpPr/>
          <p:nvPr/>
        </p:nvGrpSpPr>
        <p:grpSpPr>
          <a:xfrm>
            <a:off x="4320775" y="4370434"/>
            <a:ext cx="878319" cy="578534"/>
            <a:chOff x="3862414" y="4360833"/>
            <a:chExt cx="878319" cy="578534"/>
          </a:xfrm>
        </p:grpSpPr>
        <p:sp>
          <p:nvSpPr>
            <p:cNvPr id="1077" name="フリーフォーム 1076"/>
            <p:cNvSpPr/>
            <p:nvPr/>
          </p:nvSpPr>
          <p:spPr>
            <a:xfrm rot="19288117">
              <a:off x="3862414" y="4555662"/>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円/楕円 1077"/>
            <p:cNvSpPr/>
            <p:nvPr/>
          </p:nvSpPr>
          <p:spPr>
            <a:xfrm rot="3221114">
              <a:off x="4067823" y="442035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079" name="フリーフォーム 1078"/>
            <p:cNvSpPr/>
            <p:nvPr/>
          </p:nvSpPr>
          <p:spPr>
            <a:xfrm>
              <a:off x="4253882" y="437100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080" name="フリーフォーム 1079"/>
            <p:cNvSpPr/>
            <p:nvPr/>
          </p:nvSpPr>
          <p:spPr>
            <a:xfrm>
              <a:off x="4229047" y="436083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1089" name="グループ化 1088"/>
            <p:cNvGrpSpPr/>
            <p:nvPr/>
          </p:nvGrpSpPr>
          <p:grpSpPr>
            <a:xfrm>
              <a:off x="3883657" y="4678031"/>
              <a:ext cx="851906" cy="261336"/>
              <a:chOff x="7718528" y="1487318"/>
              <a:chExt cx="851906" cy="261336"/>
            </a:xfrm>
          </p:grpSpPr>
          <p:sp>
            <p:nvSpPr>
              <p:cNvPr id="1090" name="円/楕円 1089"/>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円/楕円 1090"/>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円/楕円 1091"/>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円/楕円 1092"/>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円/楕円 1093"/>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円/楕円 1094"/>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円/楕円 1095"/>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円/楕円 1096"/>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円/楕円 1097"/>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円/楕円 1098"/>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円/楕円 1099"/>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円/楕円 1100"/>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円/楕円 1101"/>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円/楕円 1102"/>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円/楕円 1103"/>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円/楕円 1104"/>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円/楕円 1105"/>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円/楕円 1106"/>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円/楕円 1107"/>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円/楕円 1108"/>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円/楕円 1109"/>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円/楕円 1110"/>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2" name="円/楕円 1111"/>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3" name="円/楕円 1112"/>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4" name="円/楕円 1113"/>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5" name="円/楕円 1114"/>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円/楕円 1115"/>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7" name="円/楕円 1116"/>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8" name="円/楕円 1117"/>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円/楕円 1118"/>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円/楕円 1119"/>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円/楕円 1120"/>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円/楕円 1121"/>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円/楕円 1122"/>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円/楕円 1123"/>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円/楕円 1124"/>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円/楕円 1125"/>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円/楕円 1126"/>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円/楕円 1127"/>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円/楕円 1128"/>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円/楕円 1129"/>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円/楕円 1130"/>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円/楕円 1131"/>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円/楕円 1132"/>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34" name="グループ化 1333"/>
          <p:cNvGrpSpPr/>
          <p:nvPr/>
        </p:nvGrpSpPr>
        <p:grpSpPr>
          <a:xfrm>
            <a:off x="5735868" y="5156491"/>
            <a:ext cx="898482" cy="568361"/>
            <a:chOff x="5076504" y="5129974"/>
            <a:chExt cx="898482" cy="568361"/>
          </a:xfrm>
        </p:grpSpPr>
        <p:sp>
          <p:nvSpPr>
            <p:cNvPr id="1134" name="フリーフォーム 1133"/>
            <p:cNvSpPr/>
            <p:nvPr/>
          </p:nvSpPr>
          <p:spPr>
            <a:xfrm rot="18977592">
              <a:off x="5076504" y="5313350"/>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円/楕円 1134"/>
            <p:cNvSpPr/>
            <p:nvPr/>
          </p:nvSpPr>
          <p:spPr>
            <a:xfrm rot="3221114">
              <a:off x="5302076" y="517931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136" name="フリーフォーム 1135"/>
            <p:cNvSpPr/>
            <p:nvPr/>
          </p:nvSpPr>
          <p:spPr>
            <a:xfrm>
              <a:off x="5488135" y="5129974"/>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grpSp>
          <p:nvGrpSpPr>
            <p:cNvPr id="1138" name="グループ化 1137"/>
            <p:cNvGrpSpPr/>
            <p:nvPr/>
          </p:nvGrpSpPr>
          <p:grpSpPr>
            <a:xfrm>
              <a:off x="5117910" y="5436999"/>
              <a:ext cx="851906" cy="261336"/>
              <a:chOff x="7718528" y="1487318"/>
              <a:chExt cx="851906" cy="261336"/>
            </a:xfrm>
          </p:grpSpPr>
          <p:sp>
            <p:nvSpPr>
              <p:cNvPr id="1139" name="円/楕円 1138"/>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0" name="円/楕円 1139"/>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1" name="円/楕円 1140"/>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2" name="円/楕円 1141"/>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3" name="円/楕円 1142"/>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4" name="円/楕円 1143"/>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5" name="円/楕円 1144"/>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円/楕円 1145"/>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7" name="円/楕円 1146"/>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8" name="円/楕円 1147"/>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9" name="円/楕円 1148"/>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円/楕円 1149"/>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1" name="円/楕円 1150"/>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2" name="円/楕円 1151"/>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3" name="円/楕円 1152"/>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4" name="円/楕円 1153"/>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5" name="円/楕円 1154"/>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6" name="円/楕円 1155"/>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7" name="円/楕円 1156"/>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8" name="円/楕円 1157"/>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9" name="円/楕円 1158"/>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0" name="円/楕円 1159"/>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1" name="円/楕円 1160"/>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2" name="円/楕円 1161"/>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3" name="円/楕円 1162"/>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4" name="円/楕円 1163"/>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5" name="円/楕円 1164"/>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6" name="円/楕円 1165"/>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7" name="円/楕円 1166"/>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8" name="円/楕円 1167"/>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9" name="円/楕円 1168"/>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0" name="円/楕円 1169"/>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1" name="円/楕円 1170"/>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2" name="円/楕円 1171"/>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3" name="円/楕円 1172"/>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4" name="円/楕円 1173"/>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5" name="円/楕円 1174"/>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6" name="円/楕円 1175"/>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円/楕円 1176"/>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円/楕円 1177"/>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9" name="円/楕円 1178"/>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0" name="円/楕円 1179"/>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1" name="円/楕円 1180"/>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2" name="円/楕円 1181"/>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33" name="グループ化 1332"/>
          <p:cNvGrpSpPr/>
          <p:nvPr/>
        </p:nvGrpSpPr>
        <p:grpSpPr>
          <a:xfrm>
            <a:off x="6117407" y="3782884"/>
            <a:ext cx="903207" cy="414568"/>
            <a:chOff x="5588636" y="4414692"/>
            <a:chExt cx="903207" cy="414568"/>
          </a:xfrm>
        </p:grpSpPr>
        <p:sp>
          <p:nvSpPr>
            <p:cNvPr id="1183" name="フリーフォーム 1182"/>
            <p:cNvSpPr/>
            <p:nvPr/>
          </p:nvSpPr>
          <p:spPr>
            <a:xfrm rot="19307268">
              <a:off x="5588636" y="4454549"/>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円/楕円 1183"/>
            <p:cNvSpPr/>
            <p:nvPr/>
          </p:nvSpPr>
          <p:spPr>
            <a:xfrm rot="3221114">
              <a:off x="5795208" y="435964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grpSp>
          <p:nvGrpSpPr>
            <p:cNvPr id="1187" name="グループ化 1186"/>
            <p:cNvGrpSpPr/>
            <p:nvPr/>
          </p:nvGrpSpPr>
          <p:grpSpPr>
            <a:xfrm>
              <a:off x="5639937" y="4558679"/>
              <a:ext cx="851906" cy="261336"/>
              <a:chOff x="7718528" y="1487318"/>
              <a:chExt cx="851906" cy="261336"/>
            </a:xfrm>
          </p:grpSpPr>
          <p:sp>
            <p:nvSpPr>
              <p:cNvPr id="1188" name="円/楕円 1187"/>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9" name="円/楕円 1188"/>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0" name="円/楕円 1189"/>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1" name="円/楕円 1190"/>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2" name="円/楕円 1191"/>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3" name="円/楕円 1192"/>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4" name="円/楕円 1193"/>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5" name="円/楕円 1194"/>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6" name="円/楕円 1195"/>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7" name="円/楕円 1196"/>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8" name="円/楕円 1197"/>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9" name="円/楕円 1198"/>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0" name="円/楕円 1199"/>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1" name="円/楕円 1200"/>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2" name="円/楕円 1201"/>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3" name="円/楕円 1202"/>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4" name="円/楕円 1203"/>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5" name="円/楕円 1204"/>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6" name="円/楕円 1205"/>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7" name="円/楕円 1206"/>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8" name="円/楕円 1207"/>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9" name="円/楕円 1208"/>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0" name="円/楕円 1209"/>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1" name="円/楕円 1210"/>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2" name="円/楕円 1211"/>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3" name="円/楕円 1212"/>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4" name="円/楕円 1213"/>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円/楕円 1214"/>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円/楕円 1215"/>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円/楕円 1216"/>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円/楕円 1217"/>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円/楕円 1218"/>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円/楕円 1219"/>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1" name="円/楕円 1220"/>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円/楕円 1221"/>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円/楕円 1222"/>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4" name="円/楕円 1223"/>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5" name="円/楕円 1224"/>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6" name="円/楕円 1225"/>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円/楕円 1226"/>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8" name="円/楕円 1227"/>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 name="円/楕円 1228"/>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0" name="円/楕円 1229"/>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1" name="円/楕円 1230"/>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32" name="グループ化 1331"/>
          <p:cNvGrpSpPr/>
          <p:nvPr/>
        </p:nvGrpSpPr>
        <p:grpSpPr>
          <a:xfrm>
            <a:off x="5644316" y="4445511"/>
            <a:ext cx="896796" cy="596262"/>
            <a:chOff x="3868772" y="5215030"/>
            <a:chExt cx="896796" cy="596262"/>
          </a:xfrm>
        </p:grpSpPr>
        <p:sp>
          <p:nvSpPr>
            <p:cNvPr id="1186" name="フリーフォーム 1185"/>
            <p:cNvSpPr/>
            <p:nvPr/>
          </p:nvSpPr>
          <p:spPr>
            <a:xfrm>
              <a:off x="4253882" y="5215030"/>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1232" name="フリーフォーム 1231"/>
            <p:cNvSpPr/>
            <p:nvPr/>
          </p:nvSpPr>
          <p:spPr>
            <a:xfrm rot="19288117">
              <a:off x="3868772" y="5427587"/>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3" name="円/楕円 1232"/>
            <p:cNvSpPr/>
            <p:nvPr/>
          </p:nvSpPr>
          <p:spPr>
            <a:xfrm rot="3221114">
              <a:off x="4074181" y="5292275"/>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grpSp>
          <p:nvGrpSpPr>
            <p:cNvPr id="1236" name="グループ化 1235"/>
            <p:cNvGrpSpPr/>
            <p:nvPr/>
          </p:nvGrpSpPr>
          <p:grpSpPr>
            <a:xfrm>
              <a:off x="3890015" y="5549956"/>
              <a:ext cx="851906" cy="261336"/>
              <a:chOff x="7718528" y="1487318"/>
              <a:chExt cx="851906" cy="261336"/>
            </a:xfrm>
          </p:grpSpPr>
          <p:sp>
            <p:nvSpPr>
              <p:cNvPr id="1237" name="円/楕円 1236"/>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円/楕円 1237"/>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円/楕円 1238"/>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円/楕円 1239"/>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円/楕円 1240"/>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2" name="円/楕円 1241"/>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3" name="円/楕円 1242"/>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円/楕円 1243"/>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円/楕円 1244"/>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円/楕円 1245"/>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7" name="円/楕円 1246"/>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円/楕円 1247"/>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9" name="円/楕円 1248"/>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0" name="円/楕円 1249"/>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1" name="円/楕円 1250"/>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2" name="円/楕円 1251"/>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円/楕円 1252"/>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円/楕円 1253"/>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円/楕円 1254"/>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円/楕円 1255"/>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円/楕円 1256"/>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円/楕円 1257"/>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円/楕円 1258"/>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円/楕円 1259"/>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1" name="円/楕円 1260"/>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円/楕円 1261"/>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3" name="円/楕円 1262"/>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4" name="円/楕円 1263"/>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5" name="円/楕円 1264"/>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6" name="円/楕円 1265"/>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円/楕円 1266"/>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8" name="円/楕円 1267"/>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円/楕円 1268"/>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円/楕円 1269"/>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円/楕円 1270"/>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円/楕円 1271"/>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3" name="円/楕円 1272"/>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4" name="円/楕円 1273"/>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5" name="円/楕円 1274"/>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6" name="円/楕円 1275"/>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7" name="円/楕円 1276"/>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8" name="円/楕円 1277"/>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9" name="円/楕円 1278"/>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円/楕円 1279"/>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82" name="グループ化 1281"/>
          <p:cNvGrpSpPr/>
          <p:nvPr/>
        </p:nvGrpSpPr>
        <p:grpSpPr>
          <a:xfrm rot="8368287">
            <a:off x="3363123" y="3862619"/>
            <a:ext cx="878319" cy="578534"/>
            <a:chOff x="3862414" y="4360833"/>
            <a:chExt cx="878319" cy="578534"/>
          </a:xfrm>
        </p:grpSpPr>
        <p:sp>
          <p:nvSpPr>
            <p:cNvPr id="1283" name="フリーフォーム 1282"/>
            <p:cNvSpPr/>
            <p:nvPr/>
          </p:nvSpPr>
          <p:spPr>
            <a:xfrm rot="19288117">
              <a:off x="3862414" y="4555662"/>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円/楕円 1283"/>
            <p:cNvSpPr/>
            <p:nvPr/>
          </p:nvSpPr>
          <p:spPr>
            <a:xfrm rot="3221114">
              <a:off x="4067823" y="442035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285" name="フリーフォーム 1284"/>
            <p:cNvSpPr/>
            <p:nvPr/>
          </p:nvSpPr>
          <p:spPr>
            <a:xfrm>
              <a:off x="4253882" y="437100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286" name="フリーフォーム 1285"/>
            <p:cNvSpPr/>
            <p:nvPr/>
          </p:nvSpPr>
          <p:spPr>
            <a:xfrm>
              <a:off x="4229047" y="436083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1287" name="グループ化 1286"/>
            <p:cNvGrpSpPr/>
            <p:nvPr/>
          </p:nvGrpSpPr>
          <p:grpSpPr>
            <a:xfrm>
              <a:off x="3883657" y="4678031"/>
              <a:ext cx="851906" cy="261336"/>
              <a:chOff x="7718528" y="1487318"/>
              <a:chExt cx="851906" cy="261336"/>
            </a:xfrm>
          </p:grpSpPr>
          <p:sp>
            <p:nvSpPr>
              <p:cNvPr id="1288" name="円/楕円 1287"/>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9" name="円/楕円 1288"/>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0" name="円/楕円 1289"/>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1" name="円/楕円 1290"/>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2" name="円/楕円 1291"/>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3" name="円/楕円 1292"/>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4" name="円/楕円 1293"/>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5" name="円/楕円 1294"/>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6" name="円/楕円 1295"/>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7" name="円/楕円 1296"/>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8" name="円/楕円 1297"/>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9" name="円/楕円 1298"/>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0" name="円/楕円 1299"/>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1" name="円/楕円 1300"/>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2" name="円/楕円 1301"/>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3" name="円/楕円 1302"/>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4" name="円/楕円 1303"/>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5" name="円/楕円 1304"/>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6" name="円/楕円 1305"/>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7" name="円/楕円 1306"/>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8" name="円/楕円 1307"/>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9" name="円/楕円 1308"/>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0" name="円/楕円 1309"/>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1" name="円/楕円 1310"/>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2" name="円/楕円 1311"/>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3" name="円/楕円 1312"/>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4" name="円/楕円 1313"/>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5" name="円/楕円 1314"/>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6" name="円/楕円 1315"/>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7" name="円/楕円 1316"/>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8" name="円/楕円 1317"/>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9" name="円/楕円 1318"/>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 name="円/楕円 1319"/>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1" name="円/楕円 1320"/>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2" name="円/楕円 1321"/>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3" name="円/楕円 1322"/>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4" name="円/楕円 1323"/>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5" name="円/楕円 1324"/>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6" name="円/楕円 1325"/>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7" name="円/楕円 1326"/>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8" name="円/楕円 1327"/>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9" name="円/楕円 1328"/>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0" name="円/楕円 1329"/>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 name="円/楕円 1330"/>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36" name="フリーフォーム 1335"/>
          <p:cNvSpPr/>
          <p:nvPr/>
        </p:nvSpPr>
        <p:spPr>
          <a:xfrm rot="19288117">
            <a:off x="3908354" y="5350130"/>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0" name="グループ化 1339"/>
          <p:cNvGrpSpPr/>
          <p:nvPr/>
        </p:nvGrpSpPr>
        <p:grpSpPr>
          <a:xfrm>
            <a:off x="3929597" y="5472499"/>
            <a:ext cx="851906" cy="261336"/>
            <a:chOff x="7718528" y="1487318"/>
            <a:chExt cx="851906" cy="261336"/>
          </a:xfrm>
        </p:grpSpPr>
        <p:sp>
          <p:nvSpPr>
            <p:cNvPr id="1341" name="円/楕円 1340"/>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2" name="円/楕円 1341"/>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3" name="円/楕円 1342"/>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4" name="円/楕円 1343"/>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5" name="円/楕円 1344"/>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6" name="円/楕円 1345"/>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7" name="円/楕円 1346"/>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8" name="円/楕円 1347"/>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9" name="円/楕円 1348"/>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0" name="円/楕円 1349"/>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1" name="円/楕円 1350"/>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2" name="円/楕円 1351"/>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3" name="円/楕円 1352"/>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4" name="円/楕円 1353"/>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5" name="円/楕円 1354"/>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6" name="円/楕円 1355"/>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円/楕円 1356"/>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円/楕円 1357"/>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円/楕円 1358"/>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0" name="円/楕円 1359"/>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1" name="円/楕円 1360"/>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2" name="円/楕円 1361"/>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円/楕円 1362"/>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4" name="円/楕円 1363"/>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5" name="円/楕円 1364"/>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6" name="円/楕円 1365"/>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円/楕円 1366"/>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円/楕円 1367"/>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9" name="円/楕円 1368"/>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0" name="円/楕円 1369"/>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1" name="円/楕円 1370"/>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2" name="円/楕円 1371"/>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3" name="円/楕円 1372"/>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4" name="円/楕円 1373"/>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5" name="円/楕円 1374"/>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円/楕円 1375"/>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7" name="円/楕円 1376"/>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円/楕円 1377"/>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9" name="円/楕円 1378"/>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0" name="円/楕円 1379"/>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1" name="円/楕円 1380"/>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2" name="円/楕円 1381"/>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3" name="円/楕円 1382"/>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4" name="円/楕円 1383"/>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1" name="正方形/長方形 660"/>
          <p:cNvSpPr/>
          <p:nvPr/>
        </p:nvSpPr>
        <p:spPr>
          <a:xfrm>
            <a:off x="4124855" y="5007475"/>
            <a:ext cx="1347847" cy="327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HGS明朝B" panose="02020800000000000000" pitchFamily="18" charset="-128"/>
                <a:ea typeface="HGS明朝B" panose="02020800000000000000" pitchFamily="18" charset="-128"/>
              </a:rPr>
              <a:t>ＴＦ－</a:t>
            </a:r>
            <a:r>
              <a:rPr kumimoji="1" lang="en-US" altLang="ja-JP" sz="1200" dirty="0" smtClean="0">
                <a:solidFill>
                  <a:schemeClr val="bg1"/>
                </a:solidFill>
                <a:latin typeface="HGS明朝B" panose="02020800000000000000" pitchFamily="18" charset="-128"/>
                <a:ea typeface="HGS明朝B" panose="02020800000000000000" pitchFamily="18" charset="-128"/>
              </a:rPr>
              <a:t>MP</a:t>
            </a:r>
            <a:r>
              <a:rPr kumimoji="1" lang="ja-JP" altLang="en-US" sz="1200" dirty="0" smtClean="0">
                <a:solidFill>
                  <a:schemeClr val="bg1"/>
                </a:solidFill>
                <a:latin typeface="HGS明朝B" panose="02020800000000000000" pitchFamily="18" charset="-128"/>
                <a:ea typeface="HGS明朝B" panose="02020800000000000000" pitchFamily="18" charset="-128"/>
              </a:rPr>
              <a:t>　</a:t>
            </a:r>
            <a:r>
              <a:rPr kumimoji="1" lang="en-US" altLang="ja-JP" sz="1200" dirty="0" smtClean="0">
                <a:solidFill>
                  <a:schemeClr val="bg1"/>
                </a:solidFill>
                <a:latin typeface="HGS明朝B" panose="02020800000000000000" pitchFamily="18" charset="-128"/>
                <a:ea typeface="HGS明朝B" panose="02020800000000000000" pitchFamily="18" charset="-128"/>
              </a:rPr>
              <a:t>Complex</a:t>
            </a:r>
            <a:endParaRPr kumimoji="1" lang="ja-JP" altLang="en-US" sz="1200" dirty="0">
              <a:solidFill>
                <a:schemeClr val="bg1"/>
              </a:solidFill>
              <a:latin typeface="HGS明朝B" panose="02020800000000000000" pitchFamily="18" charset="-128"/>
              <a:ea typeface="HGS明朝B" panose="02020800000000000000" pitchFamily="18" charset="-128"/>
            </a:endParaRPr>
          </a:p>
        </p:txBody>
      </p:sp>
      <p:grpSp>
        <p:nvGrpSpPr>
          <p:cNvPr id="1386" name="グループ化 1385"/>
          <p:cNvGrpSpPr/>
          <p:nvPr/>
        </p:nvGrpSpPr>
        <p:grpSpPr>
          <a:xfrm>
            <a:off x="1079328" y="4364952"/>
            <a:ext cx="1347847" cy="995680"/>
            <a:chOff x="1038405" y="4365345"/>
            <a:chExt cx="1347847" cy="995680"/>
          </a:xfrm>
        </p:grpSpPr>
        <p:sp>
          <p:nvSpPr>
            <p:cNvPr id="1014" name="フリーフォーム 1013"/>
            <p:cNvSpPr/>
            <p:nvPr/>
          </p:nvSpPr>
          <p:spPr>
            <a:xfrm rot="19107735">
              <a:off x="1238406" y="4558646"/>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5" name="円/楕円 1014"/>
            <p:cNvSpPr/>
            <p:nvPr/>
          </p:nvSpPr>
          <p:spPr>
            <a:xfrm rot="3221114">
              <a:off x="1435895" y="4424862"/>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1016" name="フリーフォーム 1015"/>
            <p:cNvSpPr/>
            <p:nvPr/>
          </p:nvSpPr>
          <p:spPr>
            <a:xfrm>
              <a:off x="1621954" y="4375518"/>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1017" name="フリーフォーム 1016"/>
            <p:cNvSpPr/>
            <p:nvPr/>
          </p:nvSpPr>
          <p:spPr>
            <a:xfrm>
              <a:off x="1597119" y="4365345"/>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1031" name="グループ化 1030"/>
            <p:cNvGrpSpPr/>
            <p:nvPr/>
          </p:nvGrpSpPr>
          <p:grpSpPr>
            <a:xfrm>
              <a:off x="1251729" y="4682543"/>
              <a:ext cx="851906" cy="261336"/>
              <a:chOff x="7718528" y="1487318"/>
              <a:chExt cx="851906" cy="261336"/>
            </a:xfrm>
          </p:grpSpPr>
          <p:sp>
            <p:nvSpPr>
              <p:cNvPr id="1032" name="円/楕円 1031"/>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円/楕円 1032"/>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円/楕円 1033"/>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円/楕円 1034"/>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円/楕円 1035"/>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円/楕円 1036"/>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8" name="円/楕円 1037"/>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円/楕円 1038"/>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円/楕円 1039"/>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円/楕円 1040"/>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円/楕円 1041"/>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円/楕円 1042"/>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円/楕円 1043"/>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円/楕円 1044"/>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円/楕円 1045"/>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円/楕円 1046"/>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円/楕円 1047"/>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円/楕円 1048"/>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円/楕円 1049"/>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円/楕円 1050"/>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円/楕円 1051"/>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円/楕円 1052"/>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円/楕円 1053"/>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円/楕円 1054"/>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円/楕円 1055"/>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円/楕円 1056"/>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円/楕円 1057"/>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円/楕円 1058"/>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円/楕円 1059"/>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円/楕円 1060"/>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円/楕円 1061"/>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円/楕円 1062"/>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円/楕円 1063"/>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円/楕円 1064"/>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円/楕円 1065"/>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円/楕円 1066"/>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円/楕円 1067"/>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円/楕円 1068"/>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円/楕円 1069"/>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円/楕円 1070"/>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円/楕円 1071"/>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円/楕円 1072"/>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円/楕円 1073"/>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円/楕円 1074"/>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85" name="正方形/長方形 1384"/>
            <p:cNvSpPr/>
            <p:nvPr/>
          </p:nvSpPr>
          <p:spPr>
            <a:xfrm>
              <a:off x="1038405" y="5033668"/>
              <a:ext cx="1347847" cy="327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HGS明朝B" panose="02020800000000000000" pitchFamily="18" charset="-128"/>
                  <a:ea typeface="HGS明朝B" panose="02020800000000000000" pitchFamily="18" charset="-128"/>
                </a:rPr>
                <a:t>ＴＦ－</a:t>
              </a:r>
              <a:r>
                <a:rPr kumimoji="1" lang="en-US" altLang="ja-JP" sz="1200" dirty="0" smtClean="0">
                  <a:solidFill>
                    <a:schemeClr val="bg1"/>
                  </a:solidFill>
                  <a:latin typeface="HGS明朝B" panose="02020800000000000000" pitchFamily="18" charset="-128"/>
                  <a:ea typeface="HGS明朝B" panose="02020800000000000000" pitchFamily="18" charset="-128"/>
                </a:rPr>
                <a:t>MP</a:t>
              </a:r>
              <a:r>
                <a:rPr kumimoji="1" lang="ja-JP" altLang="en-US" sz="1200" dirty="0" smtClean="0">
                  <a:solidFill>
                    <a:schemeClr val="bg1"/>
                  </a:solidFill>
                  <a:latin typeface="HGS明朝B" panose="02020800000000000000" pitchFamily="18" charset="-128"/>
                  <a:ea typeface="HGS明朝B" panose="02020800000000000000" pitchFamily="18" charset="-128"/>
                </a:rPr>
                <a:t>　</a:t>
              </a:r>
              <a:r>
                <a:rPr kumimoji="1" lang="en-US" altLang="ja-JP" sz="1200" dirty="0" smtClean="0">
                  <a:solidFill>
                    <a:schemeClr val="bg1"/>
                  </a:solidFill>
                  <a:latin typeface="HGS明朝B" panose="02020800000000000000" pitchFamily="18" charset="-128"/>
                  <a:ea typeface="HGS明朝B" panose="02020800000000000000" pitchFamily="18" charset="-128"/>
                </a:rPr>
                <a:t>Complex</a:t>
              </a:r>
              <a:endParaRPr kumimoji="1" lang="ja-JP" altLang="en-US" sz="1200" dirty="0">
                <a:solidFill>
                  <a:schemeClr val="bg1"/>
                </a:solidFill>
                <a:latin typeface="HGS明朝B" panose="02020800000000000000" pitchFamily="18" charset="-128"/>
                <a:ea typeface="HGS明朝B" panose="02020800000000000000" pitchFamily="18" charset="-128"/>
              </a:endParaRPr>
            </a:p>
          </p:txBody>
        </p:sp>
      </p:grpSp>
      <p:sp>
        <p:nvSpPr>
          <p:cNvPr id="1387" name="タイトル 1"/>
          <p:cNvSpPr txBox="1">
            <a:spLocks/>
          </p:cNvSpPr>
          <p:nvPr/>
        </p:nvSpPr>
        <p:spPr>
          <a:xfrm>
            <a:off x="4838889" y="6074246"/>
            <a:ext cx="3221662" cy="452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smtClean="0">
                <a:latin typeface="ＭＳ Ｐ明朝" panose="02020600040205080304" pitchFamily="18" charset="-128"/>
                <a:ea typeface="ＭＳ Ｐ明朝" panose="02020600040205080304" pitchFamily="18" charset="-128"/>
              </a:rPr>
              <a:t>　　　</a:t>
            </a:r>
            <a:r>
              <a:rPr lang="en-US" altLang="ja-JP" sz="1200" dirty="0" err="1" smtClean="0">
                <a:latin typeface="ＭＳ Ｐ明朝" panose="02020600040205080304" pitchFamily="18" charset="-128"/>
                <a:ea typeface="ＭＳ Ｐ明朝" panose="02020600040205080304" pitchFamily="18" charset="-128"/>
              </a:rPr>
              <a:t>Mp</a:t>
            </a:r>
            <a:r>
              <a:rPr lang="ja-JP" altLang="en-US" sz="1200" dirty="0" smtClean="0">
                <a:latin typeface="ＭＳ Ｐ明朝" panose="02020600040205080304" pitchFamily="18" charset="-128"/>
                <a:ea typeface="ＭＳ Ｐ明朝" panose="02020600040205080304" pitchFamily="18" charset="-128"/>
              </a:rPr>
              <a:t>が多い場合　＝　</a:t>
            </a:r>
            <a:r>
              <a:rPr lang="en-US" altLang="ja-JP" sz="1200" dirty="0" smtClean="0">
                <a:latin typeface="ＭＳ Ｐ明朝" panose="02020600040205080304" pitchFamily="18" charset="-128"/>
                <a:ea typeface="ＭＳ Ｐ明朝" panose="02020600040205080304" pitchFamily="18" charset="-128"/>
              </a:rPr>
              <a:t>ISI</a:t>
            </a:r>
            <a:r>
              <a:rPr lang="ja-JP" altLang="en-US" sz="1200" dirty="0" smtClean="0">
                <a:latin typeface="ＭＳ Ｐ明朝" panose="02020600040205080304" pitchFamily="18" charset="-128"/>
                <a:ea typeface="ＭＳ Ｐ明朝" panose="02020600040205080304" pitchFamily="18" charset="-128"/>
              </a:rPr>
              <a:t>値は</a:t>
            </a:r>
            <a:r>
              <a:rPr lang="en-US" altLang="ja-JP" sz="1200" dirty="0" smtClean="0">
                <a:latin typeface="ＭＳ Ｐ明朝" panose="02020600040205080304" pitchFamily="18" charset="-128"/>
                <a:ea typeface="ＭＳ Ｐ明朝" panose="02020600040205080304" pitchFamily="18" charset="-128"/>
              </a:rPr>
              <a:t>1.0</a:t>
            </a:r>
            <a:r>
              <a:rPr lang="ja-JP" altLang="en-US" sz="1200" dirty="0" smtClean="0">
                <a:latin typeface="ＭＳ Ｐ明朝" panose="02020600040205080304" pitchFamily="18" charset="-128"/>
                <a:ea typeface="ＭＳ Ｐ明朝" panose="02020600040205080304" pitchFamily="18" charset="-128"/>
              </a:rPr>
              <a:t>に近くなる</a:t>
            </a:r>
            <a:endParaRPr lang="ja-JP" altLang="en-US" sz="1200" dirty="0">
              <a:latin typeface="ＭＳ Ｐ明朝" panose="02020600040205080304" pitchFamily="18" charset="-128"/>
              <a:ea typeface="ＭＳ Ｐ明朝" panose="02020600040205080304" pitchFamily="18" charset="-128"/>
            </a:endParaRPr>
          </a:p>
        </p:txBody>
      </p:sp>
      <p:sp>
        <p:nvSpPr>
          <p:cNvPr id="1388" name="タイトル 1"/>
          <p:cNvSpPr txBox="1">
            <a:spLocks/>
          </p:cNvSpPr>
          <p:nvPr/>
        </p:nvSpPr>
        <p:spPr>
          <a:xfrm>
            <a:off x="1055522" y="6083325"/>
            <a:ext cx="3221662" cy="452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smtClean="0">
                <a:latin typeface="ＭＳ Ｐ明朝" panose="02020600040205080304" pitchFamily="18" charset="-128"/>
                <a:ea typeface="ＭＳ Ｐ明朝" panose="02020600040205080304" pitchFamily="18" charset="-128"/>
              </a:rPr>
              <a:t>　　　</a:t>
            </a:r>
            <a:r>
              <a:rPr lang="en-US" altLang="ja-JP" sz="1200" dirty="0" err="1" smtClean="0">
                <a:latin typeface="ＭＳ Ｐ明朝" panose="02020600040205080304" pitchFamily="18" charset="-128"/>
                <a:ea typeface="ＭＳ Ｐ明朝" panose="02020600040205080304" pitchFamily="18" charset="-128"/>
              </a:rPr>
              <a:t>Mp</a:t>
            </a:r>
            <a:r>
              <a:rPr lang="ja-JP" altLang="en-US" sz="1200" dirty="0" smtClean="0">
                <a:latin typeface="ＭＳ Ｐ明朝" panose="02020600040205080304" pitchFamily="18" charset="-128"/>
                <a:ea typeface="ＭＳ Ｐ明朝" panose="02020600040205080304" pitchFamily="18" charset="-128"/>
              </a:rPr>
              <a:t>が少ない場合　＝　</a:t>
            </a:r>
            <a:r>
              <a:rPr lang="en-US" altLang="ja-JP" sz="1200" dirty="0" smtClean="0">
                <a:latin typeface="ＭＳ Ｐ明朝" panose="02020600040205080304" pitchFamily="18" charset="-128"/>
                <a:ea typeface="ＭＳ Ｐ明朝" panose="02020600040205080304" pitchFamily="18" charset="-128"/>
              </a:rPr>
              <a:t>ISI</a:t>
            </a:r>
            <a:r>
              <a:rPr lang="ja-JP" altLang="en-US" sz="1200" dirty="0" smtClean="0">
                <a:latin typeface="ＭＳ Ｐ明朝" panose="02020600040205080304" pitchFamily="18" charset="-128"/>
                <a:ea typeface="ＭＳ Ｐ明朝" panose="02020600040205080304" pitchFamily="18" charset="-128"/>
              </a:rPr>
              <a:t>値は高値になる</a:t>
            </a:r>
            <a:endParaRPr lang="ja-JP" altLang="en-US" sz="1200" dirty="0">
              <a:latin typeface="ＭＳ Ｐ明朝" panose="02020600040205080304" pitchFamily="18" charset="-128"/>
              <a:ea typeface="ＭＳ Ｐ明朝" panose="02020600040205080304" pitchFamily="18" charset="-128"/>
            </a:endParaRPr>
          </a:p>
        </p:txBody>
      </p:sp>
      <p:sp>
        <p:nvSpPr>
          <p:cNvPr id="1389" name="タイトル 1"/>
          <p:cNvSpPr txBox="1">
            <a:spLocks/>
          </p:cNvSpPr>
          <p:nvPr/>
        </p:nvSpPr>
        <p:spPr>
          <a:xfrm>
            <a:off x="6890661" y="318044"/>
            <a:ext cx="2879408" cy="1034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latin typeface="ＭＳ Ｐ明朝" panose="02020600040205080304" pitchFamily="18" charset="-128"/>
                <a:ea typeface="ＭＳ Ｐ明朝" panose="02020600040205080304" pitchFamily="18" charset="-128"/>
              </a:rPr>
              <a:t>２つの方法</a:t>
            </a:r>
            <a:endParaRPr lang="en-US" altLang="ja-JP" sz="2000" b="1" dirty="0" smtClean="0">
              <a:latin typeface="ＭＳ Ｐ明朝" panose="02020600040205080304" pitchFamily="18" charset="-128"/>
              <a:ea typeface="ＭＳ Ｐ明朝" panose="02020600040205080304" pitchFamily="18" charset="-128"/>
            </a:endParaRPr>
          </a:p>
          <a:p>
            <a:r>
              <a:rPr lang="ja-JP" altLang="en-US" sz="1600" dirty="0" smtClean="0">
                <a:latin typeface="ＭＳ Ｐ明朝" panose="02020600040205080304" pitchFamily="18" charset="-128"/>
                <a:ea typeface="ＭＳ Ｐ明朝" panose="02020600040205080304" pitchFamily="18" charset="-128"/>
              </a:rPr>
              <a:t>①凝固時間を短くする方法</a:t>
            </a:r>
            <a:endParaRPr lang="en-US" altLang="ja-JP" sz="1600" dirty="0" smtClean="0">
              <a:latin typeface="ＭＳ Ｐ明朝" panose="02020600040205080304" pitchFamily="18" charset="-128"/>
              <a:ea typeface="ＭＳ Ｐ明朝" panose="02020600040205080304" pitchFamily="18" charset="-128"/>
            </a:endParaRPr>
          </a:p>
          <a:p>
            <a:r>
              <a:rPr lang="ja-JP" altLang="en-US" sz="1600" dirty="0" smtClean="0">
                <a:latin typeface="ＭＳ Ｐ明朝" panose="02020600040205080304" pitchFamily="18" charset="-128"/>
                <a:ea typeface="ＭＳ Ｐ明朝" panose="02020600040205080304" pitchFamily="18" charset="-128"/>
              </a:rPr>
              <a:t>②凝固時間を延長させる方法</a:t>
            </a:r>
            <a:endParaRPr lang="ja-JP" altLang="en-US" sz="1600" dirty="0">
              <a:latin typeface="ＭＳ Ｐ明朝" panose="02020600040205080304" pitchFamily="18" charset="-128"/>
              <a:ea typeface="ＭＳ Ｐ明朝" panose="02020600040205080304" pitchFamily="18" charset="-128"/>
            </a:endParaRPr>
          </a:p>
        </p:txBody>
      </p:sp>
      <p:sp>
        <p:nvSpPr>
          <p:cNvPr id="1390" name="右矢印 1389"/>
          <p:cNvSpPr/>
          <p:nvPr/>
        </p:nvSpPr>
        <p:spPr>
          <a:xfrm>
            <a:off x="6239768" y="442045"/>
            <a:ext cx="518918" cy="37046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grpSp>
        <p:nvGrpSpPr>
          <p:cNvPr id="1006" name="Group 570"/>
          <p:cNvGrpSpPr>
            <a:grpSpLocks/>
          </p:cNvGrpSpPr>
          <p:nvPr/>
        </p:nvGrpSpPr>
        <p:grpSpPr bwMode="auto">
          <a:xfrm>
            <a:off x="9133121" y="5360632"/>
            <a:ext cx="664163" cy="1311038"/>
            <a:chOff x="295" y="272"/>
            <a:chExt cx="868" cy="1372"/>
          </a:xfrm>
        </p:grpSpPr>
        <p:sp>
          <p:nvSpPr>
            <p:cNvPr id="1008" name="Freeform 275"/>
            <p:cNvSpPr>
              <a:spLocks/>
            </p:cNvSpPr>
            <p:nvPr/>
          </p:nvSpPr>
          <p:spPr bwMode="auto">
            <a:xfrm>
              <a:off x="582" y="358"/>
              <a:ext cx="508" cy="573"/>
            </a:xfrm>
            <a:custGeom>
              <a:avLst/>
              <a:gdLst>
                <a:gd name="T0" fmla="*/ 335 w 1504"/>
                <a:gd name="T1" fmla="*/ 6 h 1555"/>
                <a:gd name="T2" fmla="*/ 256 w 1504"/>
                <a:gd name="T3" fmla="*/ 0 h 1555"/>
                <a:gd name="T4" fmla="*/ 172 w 1504"/>
                <a:gd name="T5" fmla="*/ 2 h 1555"/>
                <a:gd name="T6" fmla="*/ 97 w 1504"/>
                <a:gd name="T7" fmla="*/ 31 h 1555"/>
                <a:gd name="T8" fmla="*/ 34 w 1504"/>
                <a:gd name="T9" fmla="*/ 84 h 1555"/>
                <a:gd name="T10" fmla="*/ 0 w 1504"/>
                <a:gd name="T11" fmla="*/ 175 h 1555"/>
                <a:gd name="T12" fmla="*/ 0 w 1504"/>
                <a:gd name="T13" fmla="*/ 326 h 1555"/>
                <a:gd name="T14" fmla="*/ 13 w 1504"/>
                <a:gd name="T15" fmla="*/ 410 h 1555"/>
                <a:gd name="T16" fmla="*/ 39 w 1504"/>
                <a:gd name="T17" fmla="*/ 465 h 1555"/>
                <a:gd name="T18" fmla="*/ 61 w 1504"/>
                <a:gd name="T19" fmla="*/ 495 h 1555"/>
                <a:gd name="T20" fmla="*/ 100 w 1504"/>
                <a:gd name="T21" fmla="*/ 519 h 1555"/>
                <a:gd name="T22" fmla="*/ 208 w 1504"/>
                <a:gd name="T23" fmla="*/ 561 h 1555"/>
                <a:gd name="T24" fmla="*/ 248 w 1504"/>
                <a:gd name="T25" fmla="*/ 573 h 1555"/>
                <a:gd name="T26" fmla="*/ 304 w 1504"/>
                <a:gd name="T27" fmla="*/ 561 h 1555"/>
                <a:gd name="T28" fmla="*/ 408 w 1504"/>
                <a:gd name="T29" fmla="*/ 519 h 1555"/>
                <a:gd name="T30" fmla="*/ 434 w 1504"/>
                <a:gd name="T31" fmla="*/ 495 h 1555"/>
                <a:gd name="T32" fmla="*/ 469 w 1504"/>
                <a:gd name="T33" fmla="*/ 458 h 1555"/>
                <a:gd name="T34" fmla="*/ 490 w 1504"/>
                <a:gd name="T35" fmla="*/ 404 h 1555"/>
                <a:gd name="T36" fmla="*/ 504 w 1504"/>
                <a:gd name="T37" fmla="*/ 338 h 1555"/>
                <a:gd name="T38" fmla="*/ 508 w 1504"/>
                <a:gd name="T39" fmla="*/ 247 h 1555"/>
                <a:gd name="T40" fmla="*/ 504 w 1504"/>
                <a:gd name="T41" fmla="*/ 169 h 1555"/>
                <a:gd name="T42" fmla="*/ 489 w 1504"/>
                <a:gd name="T43" fmla="*/ 102 h 1555"/>
                <a:gd name="T44" fmla="*/ 449 w 1504"/>
                <a:gd name="T45" fmla="*/ 49 h 1555"/>
                <a:gd name="T46" fmla="*/ 401 w 1504"/>
                <a:gd name="T47" fmla="*/ 18 h 1555"/>
                <a:gd name="T48" fmla="*/ 335 w 1504"/>
                <a:gd name="T49" fmla="*/ 6 h 15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4" h="1555">
                  <a:moveTo>
                    <a:pt x="991" y="15"/>
                  </a:moveTo>
                  <a:lnTo>
                    <a:pt x="758" y="0"/>
                  </a:lnTo>
                  <a:lnTo>
                    <a:pt x="508" y="6"/>
                  </a:lnTo>
                  <a:lnTo>
                    <a:pt x="288" y="83"/>
                  </a:lnTo>
                  <a:lnTo>
                    <a:pt x="101" y="227"/>
                  </a:lnTo>
                  <a:lnTo>
                    <a:pt x="0" y="475"/>
                  </a:lnTo>
                  <a:lnTo>
                    <a:pt x="0" y="884"/>
                  </a:lnTo>
                  <a:lnTo>
                    <a:pt x="39" y="1113"/>
                  </a:lnTo>
                  <a:lnTo>
                    <a:pt x="116" y="1261"/>
                  </a:lnTo>
                  <a:lnTo>
                    <a:pt x="180" y="1343"/>
                  </a:lnTo>
                  <a:lnTo>
                    <a:pt x="296" y="1408"/>
                  </a:lnTo>
                  <a:lnTo>
                    <a:pt x="617" y="1523"/>
                  </a:lnTo>
                  <a:lnTo>
                    <a:pt x="733" y="1555"/>
                  </a:lnTo>
                  <a:lnTo>
                    <a:pt x="900" y="1523"/>
                  </a:lnTo>
                  <a:lnTo>
                    <a:pt x="1208" y="1408"/>
                  </a:lnTo>
                  <a:lnTo>
                    <a:pt x="1285" y="1343"/>
                  </a:lnTo>
                  <a:lnTo>
                    <a:pt x="1388" y="1244"/>
                  </a:lnTo>
                  <a:lnTo>
                    <a:pt x="1452" y="1097"/>
                  </a:lnTo>
                  <a:lnTo>
                    <a:pt x="1491" y="917"/>
                  </a:lnTo>
                  <a:lnTo>
                    <a:pt x="1504" y="671"/>
                  </a:lnTo>
                  <a:lnTo>
                    <a:pt x="1491" y="459"/>
                  </a:lnTo>
                  <a:lnTo>
                    <a:pt x="1448" y="278"/>
                  </a:lnTo>
                  <a:lnTo>
                    <a:pt x="1330" y="134"/>
                  </a:lnTo>
                  <a:lnTo>
                    <a:pt x="1186" y="49"/>
                  </a:lnTo>
                  <a:lnTo>
                    <a:pt x="991" y="15"/>
                  </a:lnTo>
                  <a:close/>
                </a:path>
              </a:pathLst>
            </a:custGeom>
            <a:solidFill>
              <a:srgbClr val="FFFFC0"/>
            </a:solidFill>
            <a:ln w="0">
              <a:solidFill>
                <a:srgbClr val="000000"/>
              </a:solidFill>
              <a:prstDash val="solid"/>
              <a:round/>
              <a:headEnd/>
              <a:tailEnd/>
            </a:ln>
          </p:spPr>
          <p:txBody>
            <a:bodyPr/>
            <a:lstStyle/>
            <a:p>
              <a:endParaRPr lang="ja-JP" altLang="en-US"/>
            </a:p>
          </p:txBody>
        </p:sp>
        <p:sp>
          <p:nvSpPr>
            <p:cNvPr id="1010" name="Oval 276"/>
            <p:cNvSpPr>
              <a:spLocks noChangeArrowheads="1"/>
            </p:cNvSpPr>
            <p:nvPr/>
          </p:nvSpPr>
          <p:spPr bwMode="auto">
            <a:xfrm>
              <a:off x="595" y="497"/>
              <a:ext cx="247" cy="283"/>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11" name="Oval 277"/>
            <p:cNvSpPr>
              <a:spLocks noChangeArrowheads="1"/>
            </p:cNvSpPr>
            <p:nvPr/>
          </p:nvSpPr>
          <p:spPr bwMode="auto">
            <a:xfrm>
              <a:off x="625" y="539"/>
              <a:ext cx="178" cy="199"/>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12" name="Oval 278"/>
            <p:cNvSpPr>
              <a:spLocks noChangeArrowheads="1"/>
            </p:cNvSpPr>
            <p:nvPr/>
          </p:nvSpPr>
          <p:spPr bwMode="auto">
            <a:xfrm>
              <a:off x="682" y="611"/>
              <a:ext cx="56" cy="61"/>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13" name="Freeform 279"/>
            <p:cNvSpPr>
              <a:spLocks/>
            </p:cNvSpPr>
            <p:nvPr/>
          </p:nvSpPr>
          <p:spPr bwMode="auto">
            <a:xfrm>
              <a:off x="563" y="272"/>
              <a:ext cx="547" cy="393"/>
            </a:xfrm>
            <a:custGeom>
              <a:avLst/>
              <a:gdLst>
                <a:gd name="T0" fmla="*/ 4 w 126"/>
                <a:gd name="T1" fmla="*/ 320 h 65"/>
                <a:gd name="T2" fmla="*/ 0 w 126"/>
                <a:gd name="T3" fmla="*/ 248 h 65"/>
                <a:gd name="T4" fmla="*/ 22 w 126"/>
                <a:gd name="T5" fmla="*/ 163 h 65"/>
                <a:gd name="T6" fmla="*/ 78 w 126"/>
                <a:gd name="T7" fmla="*/ 97 h 65"/>
                <a:gd name="T8" fmla="*/ 169 w 126"/>
                <a:gd name="T9" fmla="*/ 60 h 65"/>
                <a:gd name="T10" fmla="*/ 239 w 126"/>
                <a:gd name="T11" fmla="*/ 60 h 65"/>
                <a:gd name="T12" fmla="*/ 152 w 126"/>
                <a:gd name="T13" fmla="*/ 30 h 65"/>
                <a:gd name="T14" fmla="*/ 260 w 126"/>
                <a:gd name="T15" fmla="*/ 60 h 65"/>
                <a:gd name="T16" fmla="*/ 243 w 126"/>
                <a:gd name="T17" fmla="*/ 30 h 65"/>
                <a:gd name="T18" fmla="*/ 274 w 126"/>
                <a:gd name="T19" fmla="*/ 79 h 65"/>
                <a:gd name="T20" fmla="*/ 313 w 126"/>
                <a:gd name="T21" fmla="*/ 0 h 65"/>
                <a:gd name="T22" fmla="*/ 291 w 126"/>
                <a:gd name="T23" fmla="*/ 73 h 65"/>
                <a:gd name="T24" fmla="*/ 408 w 126"/>
                <a:gd name="T25" fmla="*/ 24 h 65"/>
                <a:gd name="T26" fmla="*/ 339 w 126"/>
                <a:gd name="T27" fmla="*/ 73 h 65"/>
                <a:gd name="T28" fmla="*/ 451 w 126"/>
                <a:gd name="T29" fmla="*/ 54 h 65"/>
                <a:gd name="T30" fmla="*/ 386 w 126"/>
                <a:gd name="T31" fmla="*/ 85 h 65"/>
                <a:gd name="T32" fmla="*/ 495 w 126"/>
                <a:gd name="T33" fmla="*/ 97 h 65"/>
                <a:gd name="T34" fmla="*/ 438 w 126"/>
                <a:gd name="T35" fmla="*/ 115 h 65"/>
                <a:gd name="T36" fmla="*/ 504 w 126"/>
                <a:gd name="T37" fmla="*/ 139 h 65"/>
                <a:gd name="T38" fmla="*/ 525 w 126"/>
                <a:gd name="T39" fmla="*/ 163 h 65"/>
                <a:gd name="T40" fmla="*/ 547 w 126"/>
                <a:gd name="T41" fmla="*/ 254 h 65"/>
                <a:gd name="T42" fmla="*/ 525 w 126"/>
                <a:gd name="T43" fmla="*/ 218 h 65"/>
                <a:gd name="T44" fmla="*/ 538 w 126"/>
                <a:gd name="T45" fmla="*/ 296 h 65"/>
                <a:gd name="T46" fmla="*/ 517 w 126"/>
                <a:gd name="T47" fmla="*/ 393 h 65"/>
                <a:gd name="T48" fmla="*/ 512 w 126"/>
                <a:gd name="T49" fmla="*/ 284 h 65"/>
                <a:gd name="T50" fmla="*/ 495 w 126"/>
                <a:gd name="T51" fmla="*/ 224 h 65"/>
                <a:gd name="T52" fmla="*/ 469 w 126"/>
                <a:gd name="T53" fmla="*/ 218 h 65"/>
                <a:gd name="T54" fmla="*/ 456 w 126"/>
                <a:gd name="T55" fmla="*/ 157 h 65"/>
                <a:gd name="T56" fmla="*/ 438 w 126"/>
                <a:gd name="T57" fmla="*/ 175 h 65"/>
                <a:gd name="T58" fmla="*/ 425 w 126"/>
                <a:gd name="T59" fmla="*/ 139 h 65"/>
                <a:gd name="T60" fmla="*/ 404 w 126"/>
                <a:gd name="T61" fmla="*/ 163 h 65"/>
                <a:gd name="T62" fmla="*/ 352 w 126"/>
                <a:gd name="T63" fmla="*/ 139 h 65"/>
                <a:gd name="T64" fmla="*/ 347 w 126"/>
                <a:gd name="T65" fmla="*/ 169 h 65"/>
                <a:gd name="T66" fmla="*/ 304 w 126"/>
                <a:gd name="T67" fmla="*/ 139 h 65"/>
                <a:gd name="T68" fmla="*/ 256 w 126"/>
                <a:gd name="T69" fmla="*/ 187 h 65"/>
                <a:gd name="T70" fmla="*/ 269 w 126"/>
                <a:gd name="T71" fmla="*/ 145 h 65"/>
                <a:gd name="T72" fmla="*/ 213 w 126"/>
                <a:gd name="T73" fmla="*/ 163 h 65"/>
                <a:gd name="T74" fmla="*/ 208 w 126"/>
                <a:gd name="T75" fmla="*/ 139 h 65"/>
                <a:gd name="T76" fmla="*/ 161 w 126"/>
                <a:gd name="T77" fmla="*/ 151 h 65"/>
                <a:gd name="T78" fmla="*/ 143 w 126"/>
                <a:gd name="T79" fmla="*/ 139 h 65"/>
                <a:gd name="T80" fmla="*/ 100 w 126"/>
                <a:gd name="T81" fmla="*/ 163 h 65"/>
                <a:gd name="T82" fmla="*/ 87 w 126"/>
                <a:gd name="T83" fmla="*/ 151 h 65"/>
                <a:gd name="T84" fmla="*/ 61 w 126"/>
                <a:gd name="T85" fmla="*/ 175 h 65"/>
                <a:gd name="T86" fmla="*/ 52 w 126"/>
                <a:gd name="T87" fmla="*/ 163 h 65"/>
                <a:gd name="T88" fmla="*/ 43 w 126"/>
                <a:gd name="T89" fmla="*/ 224 h 65"/>
                <a:gd name="T90" fmla="*/ 35 w 126"/>
                <a:gd name="T91" fmla="*/ 200 h 65"/>
                <a:gd name="T92" fmla="*/ 22 w 126"/>
                <a:gd name="T93" fmla="*/ 254 h 65"/>
                <a:gd name="T94" fmla="*/ 17 w 126"/>
                <a:gd name="T95" fmla="*/ 393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 h="65">
                  <a:moveTo>
                    <a:pt x="1" y="53"/>
                  </a:moveTo>
                  <a:lnTo>
                    <a:pt x="0" y="41"/>
                  </a:lnTo>
                  <a:lnTo>
                    <a:pt x="5" y="27"/>
                  </a:lnTo>
                  <a:lnTo>
                    <a:pt x="18" y="16"/>
                  </a:lnTo>
                  <a:lnTo>
                    <a:pt x="39" y="10"/>
                  </a:lnTo>
                  <a:lnTo>
                    <a:pt x="55" y="10"/>
                  </a:lnTo>
                  <a:lnTo>
                    <a:pt x="35" y="5"/>
                  </a:lnTo>
                  <a:lnTo>
                    <a:pt x="60" y="10"/>
                  </a:lnTo>
                  <a:lnTo>
                    <a:pt x="56" y="5"/>
                  </a:lnTo>
                  <a:lnTo>
                    <a:pt x="63" y="13"/>
                  </a:lnTo>
                  <a:lnTo>
                    <a:pt x="72" y="0"/>
                  </a:lnTo>
                  <a:lnTo>
                    <a:pt x="67" y="12"/>
                  </a:lnTo>
                  <a:lnTo>
                    <a:pt x="94" y="4"/>
                  </a:lnTo>
                  <a:lnTo>
                    <a:pt x="78" y="12"/>
                  </a:lnTo>
                  <a:lnTo>
                    <a:pt x="104" y="9"/>
                  </a:lnTo>
                  <a:lnTo>
                    <a:pt x="89" y="14"/>
                  </a:lnTo>
                  <a:lnTo>
                    <a:pt x="114" y="16"/>
                  </a:lnTo>
                  <a:lnTo>
                    <a:pt x="101" y="19"/>
                  </a:lnTo>
                  <a:lnTo>
                    <a:pt x="116" y="23"/>
                  </a:lnTo>
                  <a:lnTo>
                    <a:pt x="121" y="27"/>
                  </a:lnTo>
                  <a:lnTo>
                    <a:pt x="126" y="42"/>
                  </a:lnTo>
                  <a:lnTo>
                    <a:pt x="121" y="36"/>
                  </a:lnTo>
                  <a:lnTo>
                    <a:pt x="124" y="49"/>
                  </a:lnTo>
                  <a:lnTo>
                    <a:pt x="119" y="65"/>
                  </a:lnTo>
                  <a:lnTo>
                    <a:pt x="118" y="47"/>
                  </a:lnTo>
                  <a:lnTo>
                    <a:pt x="114" y="37"/>
                  </a:lnTo>
                  <a:lnTo>
                    <a:pt x="108" y="36"/>
                  </a:lnTo>
                  <a:lnTo>
                    <a:pt x="105" y="26"/>
                  </a:lnTo>
                  <a:lnTo>
                    <a:pt x="101" y="29"/>
                  </a:lnTo>
                  <a:lnTo>
                    <a:pt x="98" y="23"/>
                  </a:lnTo>
                  <a:lnTo>
                    <a:pt x="93" y="27"/>
                  </a:lnTo>
                  <a:lnTo>
                    <a:pt x="81" y="23"/>
                  </a:lnTo>
                  <a:lnTo>
                    <a:pt x="80" y="28"/>
                  </a:lnTo>
                  <a:lnTo>
                    <a:pt x="70" y="23"/>
                  </a:lnTo>
                  <a:lnTo>
                    <a:pt x="59" y="31"/>
                  </a:lnTo>
                  <a:lnTo>
                    <a:pt x="62" y="24"/>
                  </a:lnTo>
                  <a:lnTo>
                    <a:pt x="49" y="27"/>
                  </a:lnTo>
                  <a:lnTo>
                    <a:pt x="48" y="23"/>
                  </a:lnTo>
                  <a:lnTo>
                    <a:pt x="37" y="25"/>
                  </a:lnTo>
                  <a:lnTo>
                    <a:pt x="33" y="23"/>
                  </a:lnTo>
                  <a:lnTo>
                    <a:pt x="23" y="27"/>
                  </a:lnTo>
                  <a:lnTo>
                    <a:pt x="20" y="25"/>
                  </a:lnTo>
                  <a:lnTo>
                    <a:pt x="14" y="29"/>
                  </a:lnTo>
                  <a:lnTo>
                    <a:pt x="12" y="27"/>
                  </a:lnTo>
                  <a:lnTo>
                    <a:pt x="10" y="37"/>
                  </a:lnTo>
                  <a:lnTo>
                    <a:pt x="8" y="33"/>
                  </a:lnTo>
                  <a:lnTo>
                    <a:pt x="5" y="42"/>
                  </a:lnTo>
                  <a:lnTo>
                    <a:pt x="4" y="65"/>
                  </a:lnTo>
                </a:path>
              </a:pathLst>
            </a:custGeom>
            <a:solidFill>
              <a:schemeClr val="tx1"/>
            </a:solidFill>
            <a:ln w="0">
              <a:solidFill>
                <a:srgbClr val="000000"/>
              </a:solidFill>
              <a:prstDash val="solid"/>
              <a:round/>
              <a:headEnd/>
              <a:tailEnd/>
            </a:ln>
          </p:spPr>
          <p:txBody>
            <a:bodyPr/>
            <a:lstStyle/>
            <a:p>
              <a:endParaRPr lang="ja-JP" altLang="en-US"/>
            </a:p>
          </p:txBody>
        </p:sp>
        <p:sp>
          <p:nvSpPr>
            <p:cNvPr id="1018" name="Oval 280"/>
            <p:cNvSpPr>
              <a:spLocks noChangeArrowheads="1"/>
            </p:cNvSpPr>
            <p:nvPr/>
          </p:nvSpPr>
          <p:spPr bwMode="auto">
            <a:xfrm>
              <a:off x="838" y="503"/>
              <a:ext cx="247" cy="277"/>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19" name="Freeform 281"/>
            <p:cNvSpPr>
              <a:spLocks/>
            </p:cNvSpPr>
            <p:nvPr/>
          </p:nvSpPr>
          <p:spPr bwMode="auto">
            <a:xfrm>
              <a:off x="799" y="720"/>
              <a:ext cx="78" cy="67"/>
            </a:xfrm>
            <a:custGeom>
              <a:avLst/>
              <a:gdLst>
                <a:gd name="T0" fmla="*/ 0 w 231"/>
                <a:gd name="T1" fmla="*/ 67 h 181"/>
                <a:gd name="T2" fmla="*/ 39 w 231"/>
                <a:gd name="T3" fmla="*/ 0 h 181"/>
                <a:gd name="T4" fmla="*/ 78 w 231"/>
                <a:gd name="T5" fmla="*/ 67 h 181"/>
                <a:gd name="T6" fmla="*/ 0 w 231"/>
                <a:gd name="T7" fmla="*/ 67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181">
                  <a:moveTo>
                    <a:pt x="0" y="181"/>
                  </a:moveTo>
                  <a:lnTo>
                    <a:pt x="115" y="0"/>
                  </a:lnTo>
                  <a:lnTo>
                    <a:pt x="231" y="181"/>
                  </a:lnTo>
                  <a:lnTo>
                    <a:pt x="0" y="181"/>
                  </a:lnTo>
                  <a:close/>
                </a:path>
              </a:pathLst>
            </a:custGeom>
            <a:solidFill>
              <a:srgbClr val="CC99CC"/>
            </a:solidFill>
            <a:ln w="0">
              <a:solidFill>
                <a:srgbClr val="000000"/>
              </a:solidFill>
              <a:prstDash val="solid"/>
              <a:round/>
              <a:headEnd/>
              <a:tailEnd/>
            </a:ln>
          </p:spPr>
          <p:txBody>
            <a:bodyPr/>
            <a:lstStyle/>
            <a:p>
              <a:endParaRPr lang="ja-JP" altLang="en-US"/>
            </a:p>
          </p:txBody>
        </p:sp>
        <p:sp>
          <p:nvSpPr>
            <p:cNvPr id="1022" name="Oval 282"/>
            <p:cNvSpPr>
              <a:spLocks noChangeArrowheads="1"/>
            </p:cNvSpPr>
            <p:nvPr/>
          </p:nvSpPr>
          <p:spPr bwMode="auto">
            <a:xfrm>
              <a:off x="877" y="551"/>
              <a:ext cx="182" cy="199"/>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 name="Oval 283"/>
            <p:cNvSpPr>
              <a:spLocks noChangeArrowheads="1"/>
            </p:cNvSpPr>
            <p:nvPr/>
          </p:nvSpPr>
          <p:spPr bwMode="auto">
            <a:xfrm>
              <a:off x="942" y="617"/>
              <a:ext cx="52" cy="61"/>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 name="Oval 284"/>
            <p:cNvSpPr>
              <a:spLocks noChangeArrowheads="1"/>
            </p:cNvSpPr>
            <p:nvPr/>
          </p:nvSpPr>
          <p:spPr bwMode="auto">
            <a:xfrm>
              <a:off x="781" y="829"/>
              <a:ext cx="122" cy="54"/>
            </a:xfrm>
            <a:prstGeom prst="ellipse">
              <a:avLst/>
            </a:prstGeom>
            <a:solidFill>
              <a:srgbClr val="FFFFC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81" name="Freeform 285"/>
            <p:cNvSpPr>
              <a:spLocks/>
            </p:cNvSpPr>
            <p:nvPr/>
          </p:nvSpPr>
          <p:spPr bwMode="auto">
            <a:xfrm>
              <a:off x="873" y="1366"/>
              <a:ext cx="199" cy="169"/>
            </a:xfrm>
            <a:custGeom>
              <a:avLst/>
              <a:gdLst>
                <a:gd name="T0" fmla="*/ 25 w 588"/>
                <a:gd name="T1" fmla="*/ 169 h 458"/>
                <a:gd name="T2" fmla="*/ 0 w 588"/>
                <a:gd name="T3" fmla="*/ 50 h 458"/>
                <a:gd name="T4" fmla="*/ 94 w 588"/>
                <a:gd name="T5" fmla="*/ 56 h 458"/>
                <a:gd name="T6" fmla="*/ 199 w 588"/>
                <a:gd name="T7" fmla="*/ 0 h 458"/>
                <a:gd name="T8" fmla="*/ 173 w 588"/>
                <a:gd name="T9" fmla="*/ 103 h 458"/>
                <a:gd name="T10" fmla="*/ 156 w 588"/>
                <a:gd name="T11" fmla="*/ 157 h 458"/>
                <a:gd name="T12" fmla="*/ 99 w 588"/>
                <a:gd name="T13" fmla="*/ 145 h 458"/>
                <a:gd name="T14" fmla="*/ 25 w 588"/>
                <a:gd name="T15" fmla="*/ 169 h 4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458">
                  <a:moveTo>
                    <a:pt x="74" y="458"/>
                  </a:moveTo>
                  <a:lnTo>
                    <a:pt x="0" y="136"/>
                  </a:lnTo>
                  <a:lnTo>
                    <a:pt x="279" y="152"/>
                  </a:lnTo>
                  <a:lnTo>
                    <a:pt x="588" y="0"/>
                  </a:lnTo>
                  <a:lnTo>
                    <a:pt x="511" y="278"/>
                  </a:lnTo>
                  <a:lnTo>
                    <a:pt x="460" y="426"/>
                  </a:lnTo>
                  <a:lnTo>
                    <a:pt x="293" y="393"/>
                  </a:lnTo>
                  <a:lnTo>
                    <a:pt x="74" y="458"/>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1082" name="Freeform 286"/>
            <p:cNvSpPr>
              <a:spLocks/>
            </p:cNvSpPr>
            <p:nvPr/>
          </p:nvSpPr>
          <p:spPr bwMode="auto">
            <a:xfrm>
              <a:off x="612" y="1413"/>
              <a:ext cx="236" cy="134"/>
            </a:xfrm>
            <a:custGeom>
              <a:avLst/>
              <a:gdLst>
                <a:gd name="T0" fmla="*/ 61 w 698"/>
                <a:gd name="T1" fmla="*/ 122 h 364"/>
                <a:gd name="T2" fmla="*/ 0 w 698"/>
                <a:gd name="T3" fmla="*/ 7 h 364"/>
                <a:gd name="T4" fmla="*/ 126 w 698"/>
                <a:gd name="T5" fmla="*/ 20 h 364"/>
                <a:gd name="T6" fmla="*/ 144 w 698"/>
                <a:gd name="T7" fmla="*/ 0 h 364"/>
                <a:gd name="T8" fmla="*/ 236 w 698"/>
                <a:gd name="T9" fmla="*/ 6 h 364"/>
                <a:gd name="T10" fmla="*/ 187 w 698"/>
                <a:gd name="T11" fmla="*/ 134 h 364"/>
                <a:gd name="T12" fmla="*/ 61 w 698"/>
                <a:gd name="T13" fmla="*/ 122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8" h="364">
                  <a:moveTo>
                    <a:pt x="180" y="331"/>
                  </a:moveTo>
                  <a:lnTo>
                    <a:pt x="0" y="20"/>
                  </a:lnTo>
                  <a:lnTo>
                    <a:pt x="373" y="53"/>
                  </a:lnTo>
                  <a:lnTo>
                    <a:pt x="426" y="0"/>
                  </a:lnTo>
                  <a:lnTo>
                    <a:pt x="698" y="17"/>
                  </a:lnTo>
                  <a:lnTo>
                    <a:pt x="553" y="364"/>
                  </a:lnTo>
                  <a:lnTo>
                    <a:pt x="180" y="331"/>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1083" name="Freeform 287"/>
            <p:cNvSpPr>
              <a:spLocks/>
            </p:cNvSpPr>
            <p:nvPr/>
          </p:nvSpPr>
          <p:spPr bwMode="auto">
            <a:xfrm>
              <a:off x="556" y="919"/>
              <a:ext cx="290" cy="520"/>
            </a:xfrm>
            <a:custGeom>
              <a:avLst/>
              <a:gdLst>
                <a:gd name="T0" fmla="*/ 82 w 861"/>
                <a:gd name="T1" fmla="*/ 0 h 1407"/>
                <a:gd name="T2" fmla="*/ 0 w 861"/>
                <a:gd name="T3" fmla="*/ 320 h 1407"/>
                <a:gd name="T4" fmla="*/ 9 w 861"/>
                <a:gd name="T5" fmla="*/ 496 h 1407"/>
                <a:gd name="T6" fmla="*/ 178 w 861"/>
                <a:gd name="T7" fmla="*/ 520 h 1407"/>
                <a:gd name="T8" fmla="*/ 221 w 861"/>
                <a:gd name="T9" fmla="*/ 490 h 1407"/>
                <a:gd name="T10" fmla="*/ 290 w 861"/>
                <a:gd name="T11" fmla="*/ 187 h 1407"/>
                <a:gd name="T12" fmla="*/ 82 w 861"/>
                <a:gd name="T13" fmla="*/ 0 h 14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1" h="1407">
                  <a:moveTo>
                    <a:pt x="244" y="0"/>
                  </a:moveTo>
                  <a:lnTo>
                    <a:pt x="0" y="867"/>
                  </a:lnTo>
                  <a:lnTo>
                    <a:pt x="26" y="1342"/>
                  </a:lnTo>
                  <a:lnTo>
                    <a:pt x="527" y="1407"/>
                  </a:lnTo>
                  <a:lnTo>
                    <a:pt x="655" y="1326"/>
                  </a:lnTo>
                  <a:lnTo>
                    <a:pt x="861" y="507"/>
                  </a:lnTo>
                  <a:lnTo>
                    <a:pt x="244"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084" name="Freeform 288"/>
            <p:cNvSpPr>
              <a:spLocks/>
            </p:cNvSpPr>
            <p:nvPr/>
          </p:nvSpPr>
          <p:spPr bwMode="auto">
            <a:xfrm>
              <a:off x="742" y="907"/>
              <a:ext cx="352" cy="520"/>
            </a:xfrm>
            <a:custGeom>
              <a:avLst/>
              <a:gdLst>
                <a:gd name="T0" fmla="*/ 43 w 1040"/>
                <a:gd name="T1" fmla="*/ 218 h 1408"/>
                <a:gd name="T2" fmla="*/ 0 w 1040"/>
                <a:gd name="T3" fmla="*/ 508 h 1408"/>
                <a:gd name="T4" fmla="*/ 226 w 1040"/>
                <a:gd name="T5" fmla="*/ 520 h 1408"/>
                <a:gd name="T6" fmla="*/ 352 w 1040"/>
                <a:gd name="T7" fmla="*/ 441 h 1408"/>
                <a:gd name="T8" fmla="*/ 265 w 1040"/>
                <a:gd name="T9" fmla="*/ 0 h 1408"/>
                <a:gd name="T10" fmla="*/ 43 w 1040"/>
                <a:gd name="T11" fmla="*/ 218 h 1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1408">
                  <a:moveTo>
                    <a:pt x="128" y="589"/>
                  </a:moveTo>
                  <a:lnTo>
                    <a:pt x="0" y="1375"/>
                  </a:lnTo>
                  <a:lnTo>
                    <a:pt x="668" y="1408"/>
                  </a:lnTo>
                  <a:lnTo>
                    <a:pt x="1040" y="1195"/>
                  </a:lnTo>
                  <a:lnTo>
                    <a:pt x="783" y="0"/>
                  </a:lnTo>
                  <a:lnTo>
                    <a:pt x="128" y="58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085" name="Freeform 289"/>
            <p:cNvSpPr>
              <a:spLocks/>
            </p:cNvSpPr>
            <p:nvPr/>
          </p:nvSpPr>
          <p:spPr bwMode="auto">
            <a:xfrm>
              <a:off x="642" y="883"/>
              <a:ext cx="187" cy="211"/>
            </a:xfrm>
            <a:custGeom>
              <a:avLst/>
              <a:gdLst>
                <a:gd name="T0" fmla="*/ 187 w 555"/>
                <a:gd name="T1" fmla="*/ 145 h 573"/>
                <a:gd name="T2" fmla="*/ 40 w 555"/>
                <a:gd name="T3" fmla="*/ 0 h 573"/>
                <a:gd name="T4" fmla="*/ 0 w 555"/>
                <a:gd name="T5" fmla="*/ 39 h 573"/>
                <a:gd name="T6" fmla="*/ 74 w 555"/>
                <a:gd name="T7" fmla="*/ 103 h 573"/>
                <a:gd name="T8" fmla="*/ 27 w 555"/>
                <a:gd name="T9" fmla="*/ 115 h 573"/>
                <a:gd name="T10" fmla="*/ 161 w 555"/>
                <a:gd name="T11" fmla="*/ 211 h 573"/>
                <a:gd name="T12" fmla="*/ 187 w 555"/>
                <a:gd name="T13" fmla="*/ 145 h 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573">
                  <a:moveTo>
                    <a:pt x="555" y="393"/>
                  </a:moveTo>
                  <a:lnTo>
                    <a:pt x="118" y="0"/>
                  </a:lnTo>
                  <a:lnTo>
                    <a:pt x="0" y="107"/>
                  </a:lnTo>
                  <a:lnTo>
                    <a:pt x="220" y="279"/>
                  </a:lnTo>
                  <a:lnTo>
                    <a:pt x="79" y="311"/>
                  </a:lnTo>
                  <a:lnTo>
                    <a:pt x="477" y="573"/>
                  </a:lnTo>
                  <a:lnTo>
                    <a:pt x="555" y="393"/>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086" name="Oval 290"/>
            <p:cNvSpPr>
              <a:spLocks noChangeArrowheads="1"/>
            </p:cNvSpPr>
            <p:nvPr/>
          </p:nvSpPr>
          <p:spPr bwMode="auto">
            <a:xfrm>
              <a:off x="664" y="1505"/>
              <a:ext cx="148" cy="139"/>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87" name="Oval 291"/>
            <p:cNvSpPr>
              <a:spLocks noChangeArrowheads="1"/>
            </p:cNvSpPr>
            <p:nvPr/>
          </p:nvSpPr>
          <p:spPr bwMode="auto">
            <a:xfrm>
              <a:off x="886" y="1505"/>
              <a:ext cx="160" cy="115"/>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88" name="Freeform 292"/>
            <p:cNvSpPr>
              <a:spLocks/>
            </p:cNvSpPr>
            <p:nvPr/>
          </p:nvSpPr>
          <p:spPr bwMode="auto">
            <a:xfrm>
              <a:off x="351" y="841"/>
              <a:ext cx="57" cy="97"/>
            </a:xfrm>
            <a:custGeom>
              <a:avLst/>
              <a:gdLst>
                <a:gd name="T0" fmla="*/ 44 w 167"/>
                <a:gd name="T1" fmla="*/ 0 h 262"/>
                <a:gd name="T2" fmla="*/ 57 w 167"/>
                <a:gd name="T3" fmla="*/ 24 h 262"/>
                <a:gd name="T4" fmla="*/ 9 w 167"/>
                <a:gd name="T5" fmla="*/ 97 h 262"/>
                <a:gd name="T6" fmla="*/ 0 w 167"/>
                <a:gd name="T7" fmla="*/ 61 h 262"/>
                <a:gd name="T8" fmla="*/ 44 w 167"/>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262">
                  <a:moveTo>
                    <a:pt x="129" y="0"/>
                  </a:moveTo>
                  <a:lnTo>
                    <a:pt x="167" y="65"/>
                  </a:lnTo>
                  <a:lnTo>
                    <a:pt x="26" y="262"/>
                  </a:lnTo>
                  <a:lnTo>
                    <a:pt x="0" y="164"/>
                  </a:lnTo>
                  <a:lnTo>
                    <a:pt x="129" y="0"/>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1137" name="Oval 293"/>
            <p:cNvSpPr>
              <a:spLocks noChangeArrowheads="1"/>
            </p:cNvSpPr>
            <p:nvPr/>
          </p:nvSpPr>
          <p:spPr bwMode="auto">
            <a:xfrm>
              <a:off x="799" y="1300"/>
              <a:ext cx="43" cy="48"/>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185" name="Freeform 294"/>
            <p:cNvSpPr>
              <a:spLocks/>
            </p:cNvSpPr>
            <p:nvPr/>
          </p:nvSpPr>
          <p:spPr bwMode="auto">
            <a:xfrm>
              <a:off x="829" y="877"/>
              <a:ext cx="165" cy="84"/>
            </a:xfrm>
            <a:custGeom>
              <a:avLst/>
              <a:gdLst>
                <a:gd name="T0" fmla="*/ 0 w 488"/>
                <a:gd name="T1" fmla="*/ 48 h 229"/>
                <a:gd name="T2" fmla="*/ 43 w 488"/>
                <a:gd name="T3" fmla="*/ 84 h 229"/>
                <a:gd name="T4" fmla="*/ 165 w 488"/>
                <a:gd name="T5" fmla="*/ 0 h 229"/>
                <a:gd name="T6" fmla="*/ 0 w 488"/>
                <a:gd name="T7" fmla="*/ 4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229">
                  <a:moveTo>
                    <a:pt x="0" y="131"/>
                  </a:moveTo>
                  <a:lnTo>
                    <a:pt x="128" y="229"/>
                  </a:lnTo>
                  <a:lnTo>
                    <a:pt x="488" y="0"/>
                  </a:lnTo>
                  <a:lnTo>
                    <a:pt x="0" y="131"/>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1234" name="Freeform 295"/>
            <p:cNvSpPr>
              <a:spLocks/>
            </p:cNvSpPr>
            <p:nvPr/>
          </p:nvSpPr>
          <p:spPr bwMode="auto">
            <a:xfrm>
              <a:off x="781" y="877"/>
              <a:ext cx="222" cy="260"/>
            </a:xfrm>
            <a:custGeom>
              <a:avLst/>
              <a:gdLst>
                <a:gd name="T0" fmla="*/ 35 w 656"/>
                <a:gd name="T1" fmla="*/ 175 h 704"/>
                <a:gd name="T2" fmla="*/ 83 w 656"/>
                <a:gd name="T3" fmla="*/ 79 h 704"/>
                <a:gd name="T4" fmla="*/ 209 w 656"/>
                <a:gd name="T5" fmla="*/ 0 h 704"/>
                <a:gd name="T6" fmla="*/ 222 w 656"/>
                <a:gd name="T7" fmla="*/ 36 h 704"/>
                <a:gd name="T8" fmla="*/ 152 w 656"/>
                <a:gd name="T9" fmla="*/ 103 h 704"/>
                <a:gd name="T10" fmla="*/ 192 w 656"/>
                <a:gd name="T11" fmla="*/ 121 h 704"/>
                <a:gd name="T12" fmla="*/ 0 w 656"/>
                <a:gd name="T13" fmla="*/ 260 h 704"/>
                <a:gd name="T14" fmla="*/ 35 w 656"/>
                <a:gd name="T15" fmla="*/ 175 h 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6" h="704">
                  <a:moveTo>
                    <a:pt x="103" y="475"/>
                  </a:moveTo>
                  <a:lnTo>
                    <a:pt x="244" y="213"/>
                  </a:lnTo>
                  <a:lnTo>
                    <a:pt x="617" y="0"/>
                  </a:lnTo>
                  <a:lnTo>
                    <a:pt x="656" y="98"/>
                  </a:lnTo>
                  <a:lnTo>
                    <a:pt x="450" y="278"/>
                  </a:lnTo>
                  <a:lnTo>
                    <a:pt x="566" y="327"/>
                  </a:lnTo>
                  <a:lnTo>
                    <a:pt x="0" y="704"/>
                  </a:lnTo>
                  <a:lnTo>
                    <a:pt x="103" y="475"/>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235" name="Freeform 296"/>
            <p:cNvSpPr>
              <a:spLocks/>
            </p:cNvSpPr>
            <p:nvPr/>
          </p:nvSpPr>
          <p:spPr bwMode="auto">
            <a:xfrm>
              <a:off x="790" y="931"/>
              <a:ext cx="78" cy="97"/>
            </a:xfrm>
            <a:custGeom>
              <a:avLst/>
              <a:gdLst>
                <a:gd name="T0" fmla="*/ 26 w 231"/>
                <a:gd name="T1" fmla="*/ 0 h 262"/>
                <a:gd name="T2" fmla="*/ 48 w 231"/>
                <a:gd name="T3" fmla="*/ 0 h 262"/>
                <a:gd name="T4" fmla="*/ 78 w 231"/>
                <a:gd name="T5" fmla="*/ 24 h 262"/>
                <a:gd name="T6" fmla="*/ 39 w 231"/>
                <a:gd name="T7" fmla="*/ 97 h 262"/>
                <a:gd name="T8" fmla="*/ 0 w 231"/>
                <a:gd name="T9" fmla="*/ 61 h 262"/>
                <a:gd name="T10" fmla="*/ 26 w 231"/>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262">
                  <a:moveTo>
                    <a:pt x="77" y="0"/>
                  </a:moveTo>
                  <a:lnTo>
                    <a:pt x="141" y="0"/>
                  </a:lnTo>
                  <a:lnTo>
                    <a:pt x="231" y="66"/>
                  </a:lnTo>
                  <a:lnTo>
                    <a:pt x="116" y="262"/>
                  </a:lnTo>
                  <a:lnTo>
                    <a:pt x="0" y="164"/>
                  </a:lnTo>
                  <a:lnTo>
                    <a:pt x="77" y="0"/>
                  </a:lnTo>
                  <a:close/>
                </a:path>
              </a:pathLst>
            </a:custGeom>
            <a:solidFill>
              <a:srgbClr val="00FF00"/>
            </a:solidFill>
            <a:ln w="0">
              <a:solidFill>
                <a:srgbClr val="000000"/>
              </a:solidFill>
              <a:prstDash val="solid"/>
              <a:round/>
              <a:headEnd/>
              <a:tailEnd/>
            </a:ln>
          </p:spPr>
          <p:txBody>
            <a:bodyPr/>
            <a:lstStyle/>
            <a:p>
              <a:endParaRPr lang="ja-JP" altLang="en-US"/>
            </a:p>
          </p:txBody>
        </p:sp>
        <p:sp>
          <p:nvSpPr>
            <p:cNvPr id="1335" name="Freeform 297"/>
            <p:cNvSpPr>
              <a:spLocks/>
            </p:cNvSpPr>
            <p:nvPr/>
          </p:nvSpPr>
          <p:spPr bwMode="auto">
            <a:xfrm>
              <a:off x="673" y="877"/>
              <a:ext cx="139" cy="115"/>
            </a:xfrm>
            <a:custGeom>
              <a:avLst/>
              <a:gdLst>
                <a:gd name="T0" fmla="*/ 139 w 411"/>
                <a:gd name="T1" fmla="*/ 54 h 311"/>
                <a:gd name="T2" fmla="*/ 122 w 411"/>
                <a:gd name="T3" fmla="*/ 115 h 311"/>
                <a:gd name="T4" fmla="*/ 0 w 411"/>
                <a:gd name="T5" fmla="*/ 0 h 311"/>
                <a:gd name="T6" fmla="*/ 139 w 411"/>
                <a:gd name="T7" fmla="*/ 54 h 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311">
                  <a:moveTo>
                    <a:pt x="411" y="147"/>
                  </a:moveTo>
                  <a:lnTo>
                    <a:pt x="360" y="311"/>
                  </a:lnTo>
                  <a:lnTo>
                    <a:pt x="0" y="0"/>
                  </a:lnTo>
                  <a:lnTo>
                    <a:pt x="411" y="147"/>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1337" name="Freeform 298"/>
            <p:cNvSpPr>
              <a:spLocks/>
            </p:cNvSpPr>
            <p:nvPr/>
          </p:nvSpPr>
          <p:spPr bwMode="auto">
            <a:xfrm>
              <a:off x="295" y="702"/>
              <a:ext cx="108" cy="199"/>
            </a:xfrm>
            <a:custGeom>
              <a:avLst/>
              <a:gdLst>
                <a:gd name="T0" fmla="*/ 0 w 321"/>
                <a:gd name="T1" fmla="*/ 127 h 541"/>
                <a:gd name="T2" fmla="*/ 39 w 321"/>
                <a:gd name="T3" fmla="*/ 66 h 541"/>
                <a:gd name="T4" fmla="*/ 0 w 321"/>
                <a:gd name="T5" fmla="*/ 12 h 541"/>
                <a:gd name="T6" fmla="*/ 13 w 321"/>
                <a:gd name="T7" fmla="*/ 0 h 541"/>
                <a:gd name="T8" fmla="*/ 86 w 321"/>
                <a:gd name="T9" fmla="*/ 66 h 541"/>
                <a:gd name="T10" fmla="*/ 108 w 321"/>
                <a:gd name="T11" fmla="*/ 103 h 541"/>
                <a:gd name="T12" fmla="*/ 100 w 321"/>
                <a:gd name="T13" fmla="*/ 151 h 541"/>
                <a:gd name="T14" fmla="*/ 61 w 321"/>
                <a:gd name="T15" fmla="*/ 199 h 541"/>
                <a:gd name="T16" fmla="*/ 9 w 321"/>
                <a:gd name="T17" fmla="*/ 175 h 541"/>
                <a:gd name="T18" fmla="*/ 0 w 321"/>
                <a:gd name="T19" fmla="*/ 127 h 5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1" h="541">
                  <a:moveTo>
                    <a:pt x="0" y="344"/>
                  </a:moveTo>
                  <a:lnTo>
                    <a:pt x="116" y="180"/>
                  </a:lnTo>
                  <a:lnTo>
                    <a:pt x="0" y="33"/>
                  </a:lnTo>
                  <a:lnTo>
                    <a:pt x="39" y="0"/>
                  </a:lnTo>
                  <a:lnTo>
                    <a:pt x="257" y="180"/>
                  </a:lnTo>
                  <a:lnTo>
                    <a:pt x="321" y="279"/>
                  </a:lnTo>
                  <a:lnTo>
                    <a:pt x="296" y="410"/>
                  </a:lnTo>
                  <a:lnTo>
                    <a:pt x="180" y="541"/>
                  </a:lnTo>
                  <a:lnTo>
                    <a:pt x="26" y="475"/>
                  </a:lnTo>
                  <a:lnTo>
                    <a:pt x="0" y="344"/>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1338" name="Freeform 299"/>
            <p:cNvSpPr>
              <a:spLocks/>
            </p:cNvSpPr>
            <p:nvPr/>
          </p:nvSpPr>
          <p:spPr bwMode="auto">
            <a:xfrm>
              <a:off x="351" y="865"/>
              <a:ext cx="291" cy="368"/>
            </a:xfrm>
            <a:custGeom>
              <a:avLst/>
              <a:gdLst>
                <a:gd name="T0" fmla="*/ 291 w 861"/>
                <a:gd name="T1" fmla="*/ 55 h 999"/>
                <a:gd name="T2" fmla="*/ 204 w 861"/>
                <a:gd name="T3" fmla="*/ 368 h 999"/>
                <a:gd name="T4" fmla="*/ 161 w 861"/>
                <a:gd name="T5" fmla="*/ 277 h 999"/>
                <a:gd name="T6" fmla="*/ 91 w 861"/>
                <a:gd name="T7" fmla="*/ 253 h 999"/>
                <a:gd name="T8" fmla="*/ 0 w 861"/>
                <a:gd name="T9" fmla="*/ 91 h 999"/>
                <a:gd name="T10" fmla="*/ 56 w 861"/>
                <a:gd name="T11" fmla="*/ 0 h 999"/>
                <a:gd name="T12" fmla="*/ 152 w 861"/>
                <a:gd name="T13" fmla="*/ 91 h 999"/>
                <a:gd name="T14" fmla="*/ 291 w 861"/>
                <a:gd name="T15" fmla="*/ 55 h 9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1" h="999">
                  <a:moveTo>
                    <a:pt x="861" y="148"/>
                  </a:moveTo>
                  <a:lnTo>
                    <a:pt x="604" y="999"/>
                  </a:lnTo>
                  <a:lnTo>
                    <a:pt x="476" y="753"/>
                  </a:lnTo>
                  <a:lnTo>
                    <a:pt x="270" y="688"/>
                  </a:lnTo>
                  <a:lnTo>
                    <a:pt x="0" y="246"/>
                  </a:lnTo>
                  <a:lnTo>
                    <a:pt x="167" y="0"/>
                  </a:lnTo>
                  <a:lnTo>
                    <a:pt x="450" y="246"/>
                  </a:lnTo>
                  <a:lnTo>
                    <a:pt x="861" y="148"/>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39" name="Oval 300"/>
            <p:cNvSpPr>
              <a:spLocks noChangeArrowheads="1"/>
            </p:cNvSpPr>
            <p:nvPr/>
          </p:nvSpPr>
          <p:spPr bwMode="auto">
            <a:xfrm>
              <a:off x="807" y="1197"/>
              <a:ext cx="44" cy="49"/>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91" name="Freeform 301"/>
            <p:cNvSpPr>
              <a:spLocks/>
            </p:cNvSpPr>
            <p:nvPr/>
          </p:nvSpPr>
          <p:spPr bwMode="auto">
            <a:xfrm>
              <a:off x="634" y="1106"/>
              <a:ext cx="91" cy="103"/>
            </a:xfrm>
            <a:custGeom>
              <a:avLst/>
              <a:gdLst>
                <a:gd name="T0" fmla="*/ 13 w 270"/>
                <a:gd name="T1" fmla="*/ 6 h 278"/>
                <a:gd name="T2" fmla="*/ 39 w 270"/>
                <a:gd name="T3" fmla="*/ 12 h 278"/>
                <a:gd name="T4" fmla="*/ 69 w 270"/>
                <a:gd name="T5" fmla="*/ 12 h 278"/>
                <a:gd name="T6" fmla="*/ 91 w 270"/>
                <a:gd name="T7" fmla="*/ 12 h 278"/>
                <a:gd name="T8" fmla="*/ 82 w 270"/>
                <a:gd name="T9" fmla="*/ 91 h 278"/>
                <a:gd name="T10" fmla="*/ 52 w 270"/>
                <a:gd name="T11" fmla="*/ 103 h 278"/>
                <a:gd name="T12" fmla="*/ 22 w 270"/>
                <a:gd name="T13" fmla="*/ 97 h 278"/>
                <a:gd name="T14" fmla="*/ 0 w 270"/>
                <a:gd name="T15" fmla="*/ 79 h 278"/>
                <a:gd name="T16" fmla="*/ 4 w 270"/>
                <a:gd name="T17" fmla="*/ 0 h 278"/>
                <a:gd name="T18" fmla="*/ 13 w 270"/>
                <a:gd name="T19" fmla="*/ 6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278">
                  <a:moveTo>
                    <a:pt x="39" y="16"/>
                  </a:moveTo>
                  <a:lnTo>
                    <a:pt x="116" y="33"/>
                  </a:lnTo>
                  <a:lnTo>
                    <a:pt x="206" y="33"/>
                  </a:lnTo>
                  <a:lnTo>
                    <a:pt x="270" y="33"/>
                  </a:lnTo>
                  <a:lnTo>
                    <a:pt x="244" y="246"/>
                  </a:lnTo>
                  <a:lnTo>
                    <a:pt x="155" y="278"/>
                  </a:lnTo>
                  <a:lnTo>
                    <a:pt x="65" y="262"/>
                  </a:lnTo>
                  <a:lnTo>
                    <a:pt x="0" y="213"/>
                  </a:lnTo>
                  <a:lnTo>
                    <a:pt x="13" y="0"/>
                  </a:lnTo>
                  <a:lnTo>
                    <a:pt x="39" y="16"/>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92" name="Freeform 302"/>
            <p:cNvSpPr>
              <a:spLocks/>
            </p:cNvSpPr>
            <p:nvPr/>
          </p:nvSpPr>
          <p:spPr bwMode="auto">
            <a:xfrm>
              <a:off x="886" y="1155"/>
              <a:ext cx="208" cy="169"/>
            </a:xfrm>
            <a:custGeom>
              <a:avLst/>
              <a:gdLst>
                <a:gd name="T0" fmla="*/ 0 w 616"/>
                <a:gd name="T1" fmla="*/ 157 h 458"/>
                <a:gd name="T2" fmla="*/ 0 w 616"/>
                <a:gd name="T3" fmla="*/ 0 h 458"/>
                <a:gd name="T4" fmla="*/ 143 w 616"/>
                <a:gd name="T5" fmla="*/ 12 h 458"/>
                <a:gd name="T6" fmla="*/ 208 w 616"/>
                <a:gd name="T7" fmla="*/ 18 h 458"/>
                <a:gd name="T8" fmla="*/ 195 w 616"/>
                <a:gd name="T9" fmla="*/ 169 h 458"/>
                <a:gd name="T10" fmla="*/ 0 w 616"/>
                <a:gd name="T11" fmla="*/ 157 h 4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458">
                  <a:moveTo>
                    <a:pt x="0" y="426"/>
                  </a:moveTo>
                  <a:lnTo>
                    <a:pt x="0" y="0"/>
                  </a:lnTo>
                  <a:lnTo>
                    <a:pt x="424" y="33"/>
                  </a:lnTo>
                  <a:lnTo>
                    <a:pt x="616" y="49"/>
                  </a:lnTo>
                  <a:lnTo>
                    <a:pt x="578" y="458"/>
                  </a:lnTo>
                  <a:lnTo>
                    <a:pt x="0" y="426"/>
                  </a:lnTo>
                  <a:close/>
                </a:path>
              </a:pathLst>
            </a:custGeom>
            <a:solidFill>
              <a:srgbClr val="0000FF"/>
            </a:solidFill>
            <a:ln w="0">
              <a:solidFill>
                <a:srgbClr val="000000"/>
              </a:solidFill>
              <a:prstDash val="solid"/>
              <a:round/>
              <a:headEnd/>
              <a:tailEnd/>
            </a:ln>
          </p:spPr>
          <p:txBody>
            <a:bodyPr/>
            <a:lstStyle/>
            <a:p>
              <a:endParaRPr lang="ja-JP" altLang="en-US"/>
            </a:p>
          </p:txBody>
        </p:sp>
        <p:sp>
          <p:nvSpPr>
            <p:cNvPr id="1393" name="Freeform 303"/>
            <p:cNvSpPr>
              <a:spLocks/>
            </p:cNvSpPr>
            <p:nvPr/>
          </p:nvSpPr>
          <p:spPr bwMode="auto">
            <a:xfrm>
              <a:off x="890" y="1233"/>
              <a:ext cx="134" cy="139"/>
            </a:xfrm>
            <a:custGeom>
              <a:avLst/>
              <a:gdLst>
                <a:gd name="T0" fmla="*/ 22 w 399"/>
                <a:gd name="T1" fmla="*/ 24 h 376"/>
                <a:gd name="T2" fmla="*/ 56 w 399"/>
                <a:gd name="T3" fmla="*/ 0 h 376"/>
                <a:gd name="T4" fmla="*/ 134 w 399"/>
                <a:gd name="T5" fmla="*/ 30 h 376"/>
                <a:gd name="T6" fmla="*/ 121 w 399"/>
                <a:gd name="T7" fmla="*/ 103 h 376"/>
                <a:gd name="T8" fmla="*/ 48 w 399"/>
                <a:gd name="T9" fmla="*/ 139 h 376"/>
                <a:gd name="T10" fmla="*/ 0 w 399"/>
                <a:gd name="T11" fmla="*/ 103 h 376"/>
                <a:gd name="T12" fmla="*/ 22 w 399"/>
                <a:gd name="T13" fmla="*/ 24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376">
                  <a:moveTo>
                    <a:pt x="65" y="65"/>
                  </a:moveTo>
                  <a:lnTo>
                    <a:pt x="168" y="0"/>
                  </a:lnTo>
                  <a:lnTo>
                    <a:pt x="399" y="82"/>
                  </a:lnTo>
                  <a:lnTo>
                    <a:pt x="360" y="278"/>
                  </a:lnTo>
                  <a:lnTo>
                    <a:pt x="142" y="376"/>
                  </a:lnTo>
                  <a:lnTo>
                    <a:pt x="0" y="278"/>
                  </a:lnTo>
                  <a:lnTo>
                    <a:pt x="65" y="65"/>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1394" name="Freeform 304"/>
            <p:cNvSpPr>
              <a:spLocks/>
            </p:cNvSpPr>
            <p:nvPr/>
          </p:nvSpPr>
          <p:spPr bwMode="auto">
            <a:xfrm>
              <a:off x="946" y="1209"/>
              <a:ext cx="100" cy="55"/>
            </a:xfrm>
            <a:custGeom>
              <a:avLst/>
              <a:gdLst>
                <a:gd name="T0" fmla="*/ 0 w 295"/>
                <a:gd name="T1" fmla="*/ 30 h 148"/>
                <a:gd name="T2" fmla="*/ 8 w 295"/>
                <a:gd name="T3" fmla="*/ 0 h 148"/>
                <a:gd name="T4" fmla="*/ 100 w 295"/>
                <a:gd name="T5" fmla="*/ 37 h 148"/>
                <a:gd name="T6" fmla="*/ 83 w 295"/>
                <a:gd name="T7" fmla="*/ 55 h 148"/>
                <a:gd name="T8" fmla="*/ 0 w 295"/>
                <a:gd name="T9" fmla="*/ 3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48">
                  <a:moveTo>
                    <a:pt x="0" y="82"/>
                  </a:moveTo>
                  <a:lnTo>
                    <a:pt x="25" y="0"/>
                  </a:lnTo>
                  <a:lnTo>
                    <a:pt x="295" y="99"/>
                  </a:lnTo>
                  <a:lnTo>
                    <a:pt x="244" y="148"/>
                  </a:lnTo>
                  <a:lnTo>
                    <a:pt x="0" y="82"/>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1395" name="Freeform 305"/>
            <p:cNvSpPr>
              <a:spLocks/>
            </p:cNvSpPr>
            <p:nvPr/>
          </p:nvSpPr>
          <p:spPr bwMode="auto">
            <a:xfrm>
              <a:off x="955" y="913"/>
              <a:ext cx="208" cy="333"/>
            </a:xfrm>
            <a:custGeom>
              <a:avLst/>
              <a:gdLst>
                <a:gd name="T0" fmla="*/ 52 w 617"/>
                <a:gd name="T1" fmla="*/ 0 h 901"/>
                <a:gd name="T2" fmla="*/ 143 w 617"/>
                <a:gd name="T3" fmla="*/ 37 h 901"/>
                <a:gd name="T4" fmla="*/ 208 w 617"/>
                <a:gd name="T5" fmla="*/ 188 h 901"/>
                <a:gd name="T6" fmla="*/ 156 w 617"/>
                <a:gd name="T7" fmla="*/ 272 h 901"/>
                <a:gd name="T8" fmla="*/ 100 w 617"/>
                <a:gd name="T9" fmla="*/ 333 h 901"/>
                <a:gd name="T10" fmla="*/ 0 w 617"/>
                <a:gd name="T11" fmla="*/ 296 h 901"/>
                <a:gd name="T12" fmla="*/ 26 w 617"/>
                <a:gd name="T13" fmla="*/ 236 h 901"/>
                <a:gd name="T14" fmla="*/ 52 w 617"/>
                <a:gd name="T15" fmla="*/ 194 h 901"/>
                <a:gd name="T16" fmla="*/ 65 w 617"/>
                <a:gd name="T17" fmla="*/ 163 h 901"/>
                <a:gd name="T18" fmla="*/ 48 w 617"/>
                <a:gd name="T19" fmla="*/ 133 h 901"/>
                <a:gd name="T20" fmla="*/ 43 w 617"/>
                <a:gd name="T21" fmla="*/ 79 h 901"/>
                <a:gd name="T22" fmla="*/ 52 w 617"/>
                <a:gd name="T23" fmla="*/ 0 h 9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7" h="901">
                  <a:moveTo>
                    <a:pt x="154" y="0"/>
                  </a:moveTo>
                  <a:lnTo>
                    <a:pt x="424" y="99"/>
                  </a:lnTo>
                  <a:lnTo>
                    <a:pt x="617" y="508"/>
                  </a:lnTo>
                  <a:lnTo>
                    <a:pt x="463" y="737"/>
                  </a:lnTo>
                  <a:lnTo>
                    <a:pt x="296" y="901"/>
                  </a:lnTo>
                  <a:lnTo>
                    <a:pt x="0" y="802"/>
                  </a:lnTo>
                  <a:lnTo>
                    <a:pt x="77" y="639"/>
                  </a:lnTo>
                  <a:lnTo>
                    <a:pt x="154" y="524"/>
                  </a:lnTo>
                  <a:lnTo>
                    <a:pt x="193" y="442"/>
                  </a:lnTo>
                  <a:lnTo>
                    <a:pt x="142" y="360"/>
                  </a:lnTo>
                  <a:lnTo>
                    <a:pt x="129" y="213"/>
                  </a:lnTo>
                  <a:lnTo>
                    <a:pt x="154" y="0"/>
                  </a:lnTo>
                  <a:close/>
                </a:path>
              </a:pathLst>
            </a:custGeom>
            <a:solidFill>
              <a:srgbClr val="FFFFFF"/>
            </a:solidFill>
            <a:ln w="0">
              <a:solidFill>
                <a:srgbClr val="000000"/>
              </a:solidFill>
              <a:prstDash val="solid"/>
              <a:round/>
              <a:headEnd/>
              <a:tailEnd/>
            </a:ln>
          </p:spPr>
          <p:txBody>
            <a:bodyPr/>
            <a:lstStyle/>
            <a:p>
              <a:endParaRPr lang="ja-JP" altLang="en-US"/>
            </a:p>
          </p:txBody>
        </p:sp>
      </p:grpSp>
    </p:spTree>
    <p:extLst>
      <p:ext uri="{BB962C8B-B14F-4D97-AF65-F5344CB8AC3E}">
        <p14:creationId xmlns:p14="http://schemas.microsoft.com/office/powerpoint/2010/main" val="31720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9"/>
                                        </p:tgtEl>
                                        <p:attrNameLst>
                                          <p:attrName>style.visibility</p:attrName>
                                        </p:attrNameLst>
                                      </p:cBhvr>
                                      <p:to>
                                        <p:strVal val="visible"/>
                                      </p:to>
                                    </p:set>
                                    <p:animEffect transition="in" filter="fade">
                                      <p:cBhvr>
                                        <p:cTn id="7" dur="1000"/>
                                        <p:tgtEl>
                                          <p:spTgt spid="1389"/>
                                        </p:tgtEl>
                                      </p:cBhvr>
                                    </p:animEffect>
                                    <p:anim calcmode="lin" valueType="num">
                                      <p:cBhvr>
                                        <p:cTn id="8" dur="1000" fill="hold"/>
                                        <p:tgtEl>
                                          <p:spTgt spid="1389"/>
                                        </p:tgtEl>
                                        <p:attrNameLst>
                                          <p:attrName>ppt_x</p:attrName>
                                        </p:attrNameLst>
                                      </p:cBhvr>
                                      <p:tavLst>
                                        <p:tav tm="0">
                                          <p:val>
                                            <p:strVal val="#ppt_x"/>
                                          </p:val>
                                        </p:tav>
                                        <p:tav tm="100000">
                                          <p:val>
                                            <p:strVal val="#ppt_x"/>
                                          </p:val>
                                        </p:tav>
                                      </p:tavLst>
                                    </p:anim>
                                    <p:anim calcmode="lin" valueType="num">
                                      <p:cBhvr>
                                        <p:cTn id="9" dur="1000" fill="hold"/>
                                        <p:tgtEl>
                                          <p:spTgt spid="138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anim calcmode="lin" valueType="num">
                                      <p:cBhvr>
                                        <p:cTn id="13" dur="1000" fill="hold"/>
                                        <p:tgtEl>
                                          <p:spTgt spid="1390"/>
                                        </p:tgtEl>
                                        <p:attrNameLst>
                                          <p:attrName>ppt_x</p:attrName>
                                        </p:attrNameLst>
                                      </p:cBhvr>
                                      <p:tavLst>
                                        <p:tav tm="0">
                                          <p:val>
                                            <p:strVal val="#ppt_x"/>
                                          </p:val>
                                        </p:tav>
                                        <p:tav tm="100000">
                                          <p:val>
                                            <p:strVal val="#ppt_x"/>
                                          </p:val>
                                        </p:tav>
                                      </p:tavLst>
                                    </p:anim>
                                    <p:anim calcmode="lin" valueType="num">
                                      <p:cBhvr>
                                        <p:cTn id="14" dur="1000" fill="hold"/>
                                        <p:tgtEl>
                                          <p:spTgt spid="13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3"/>
                                        </p:tgtEl>
                                        <p:attrNameLst>
                                          <p:attrName>style.visibility</p:attrName>
                                        </p:attrNameLst>
                                      </p:cBhvr>
                                      <p:to>
                                        <p:strVal val="visible"/>
                                      </p:to>
                                    </p:set>
                                    <p:animEffect transition="in" filter="fade">
                                      <p:cBhvr>
                                        <p:cTn id="19" dur="1000"/>
                                        <p:tgtEl>
                                          <p:spTgt spid="333"/>
                                        </p:tgtEl>
                                      </p:cBhvr>
                                    </p:animEffect>
                                    <p:anim calcmode="lin" valueType="num">
                                      <p:cBhvr>
                                        <p:cTn id="20" dur="1000" fill="hold"/>
                                        <p:tgtEl>
                                          <p:spTgt spid="333"/>
                                        </p:tgtEl>
                                        <p:attrNameLst>
                                          <p:attrName>ppt_x</p:attrName>
                                        </p:attrNameLst>
                                      </p:cBhvr>
                                      <p:tavLst>
                                        <p:tav tm="0">
                                          <p:val>
                                            <p:strVal val="#ppt_x"/>
                                          </p:val>
                                        </p:tav>
                                        <p:tav tm="100000">
                                          <p:val>
                                            <p:strVal val="#ppt_x"/>
                                          </p:val>
                                        </p:tav>
                                      </p:tavLst>
                                    </p:anim>
                                    <p:anim calcmode="lin" valueType="num">
                                      <p:cBhvr>
                                        <p:cTn id="21" dur="1000" fill="hold"/>
                                        <p:tgtEl>
                                          <p:spTgt spid="3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wipe(down)">
                                      <p:cBhvr>
                                        <p:cTn id="31" dur="500"/>
                                        <p:tgtEl>
                                          <p:spTgt spid="1007"/>
                                        </p:tgtEl>
                                      </p:cBhvr>
                                    </p:animEffect>
                                  </p:childTnLst>
                                </p:cTn>
                              </p:par>
                              <p:par>
                                <p:cTn id="32" presetID="22" presetClass="entr" presetSubtype="4" fill="hold" nodeType="withEffect">
                                  <p:stCondLst>
                                    <p:cond delay="0"/>
                                  </p:stCondLst>
                                  <p:childTnLst>
                                    <p:set>
                                      <p:cBhvr>
                                        <p:cTn id="33" dur="1" fill="hold">
                                          <p:stCondLst>
                                            <p:cond delay="0"/>
                                          </p:stCondLst>
                                        </p:cTn>
                                        <p:tgtEl>
                                          <p:spTgt spid="660"/>
                                        </p:tgtEl>
                                        <p:attrNameLst>
                                          <p:attrName>style.visibility</p:attrName>
                                        </p:attrNameLst>
                                      </p:cBhvr>
                                      <p:to>
                                        <p:strVal val="visible"/>
                                      </p:to>
                                    </p:set>
                                    <p:animEffect transition="in" filter="wipe(down)">
                                      <p:cBhvr>
                                        <p:cTn id="34" dur="500"/>
                                        <p:tgtEl>
                                          <p:spTgt spid="66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09"/>
                                        </p:tgtEl>
                                        <p:attrNameLst>
                                          <p:attrName>style.visibility</p:attrName>
                                        </p:attrNameLst>
                                      </p:cBhvr>
                                      <p:to>
                                        <p:strVal val="visible"/>
                                      </p:to>
                                    </p:set>
                                    <p:animEffect transition="in" filter="wipe(down)">
                                      <p:cBhvr>
                                        <p:cTn id="46" dur="500"/>
                                        <p:tgtEl>
                                          <p:spTgt spid="100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20"/>
                                        </p:tgtEl>
                                        <p:attrNameLst>
                                          <p:attrName>style.visibility</p:attrName>
                                        </p:attrNameLst>
                                      </p:cBhvr>
                                      <p:to>
                                        <p:strVal val="visible"/>
                                      </p:to>
                                    </p:set>
                                    <p:animEffect transition="in" filter="wipe(down)">
                                      <p:cBhvr>
                                        <p:cTn id="54" dur="500"/>
                                        <p:tgtEl>
                                          <p:spTgt spid="10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021"/>
                                        </p:tgtEl>
                                        <p:attrNameLst>
                                          <p:attrName>style.visibility</p:attrName>
                                        </p:attrNameLst>
                                      </p:cBhvr>
                                      <p:to>
                                        <p:strVal val="visible"/>
                                      </p:to>
                                    </p:set>
                                    <p:animEffect transition="in" filter="wipe(down)">
                                      <p:cBhvr>
                                        <p:cTn id="57" dur="500"/>
                                        <p:tgtEl>
                                          <p:spTgt spid="10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023"/>
                                        </p:tgtEl>
                                        <p:attrNameLst>
                                          <p:attrName>style.visibility</p:attrName>
                                        </p:attrNameLst>
                                      </p:cBhvr>
                                      <p:to>
                                        <p:strVal val="visible"/>
                                      </p:to>
                                    </p:set>
                                    <p:animEffect transition="in" filter="wipe(down)">
                                      <p:cBhvr>
                                        <p:cTn id="60" dur="500"/>
                                        <p:tgtEl>
                                          <p:spTgt spid="10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24"/>
                                        </p:tgtEl>
                                        <p:attrNameLst>
                                          <p:attrName>style.visibility</p:attrName>
                                        </p:attrNameLst>
                                      </p:cBhvr>
                                      <p:to>
                                        <p:strVal val="visible"/>
                                      </p:to>
                                    </p:set>
                                    <p:animEffect transition="in" filter="wipe(down)">
                                      <p:cBhvr>
                                        <p:cTn id="63" dur="500"/>
                                        <p:tgtEl>
                                          <p:spTgt spid="102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25"/>
                                        </p:tgtEl>
                                        <p:attrNameLst>
                                          <p:attrName>style.visibility</p:attrName>
                                        </p:attrNameLst>
                                      </p:cBhvr>
                                      <p:to>
                                        <p:strVal val="visible"/>
                                      </p:to>
                                    </p:set>
                                    <p:animEffect transition="in" filter="wipe(down)">
                                      <p:cBhvr>
                                        <p:cTn id="66" dur="500"/>
                                        <p:tgtEl>
                                          <p:spTgt spid="102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animEffect transition="in" filter="wipe(down)">
                                      <p:cBhvr>
                                        <p:cTn id="69" dur="500"/>
                                        <p:tgtEl>
                                          <p:spTgt spid="102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wipe(down)">
                                      <p:cBhvr>
                                        <p:cTn id="72" dur="500"/>
                                        <p:tgtEl>
                                          <p:spTgt spid="102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029"/>
                                        </p:tgtEl>
                                        <p:attrNameLst>
                                          <p:attrName>style.visibility</p:attrName>
                                        </p:attrNameLst>
                                      </p:cBhvr>
                                      <p:to>
                                        <p:strVal val="visible"/>
                                      </p:to>
                                    </p:set>
                                    <p:animEffect transition="in" filter="wipe(down)">
                                      <p:cBhvr>
                                        <p:cTn id="75" dur="500"/>
                                        <p:tgtEl>
                                          <p:spTgt spid="102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386"/>
                                        </p:tgtEl>
                                        <p:attrNameLst>
                                          <p:attrName>style.visibility</p:attrName>
                                        </p:attrNameLst>
                                      </p:cBhvr>
                                      <p:to>
                                        <p:strVal val="visible"/>
                                      </p:to>
                                    </p:set>
                                    <p:animEffect transition="in" filter="circle(in)">
                                      <p:cBhvr>
                                        <p:cTn id="80" dur="2000"/>
                                        <p:tgtEl>
                                          <p:spTgt spid="138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076"/>
                                        </p:tgtEl>
                                        <p:attrNameLst>
                                          <p:attrName>style.visibility</p:attrName>
                                        </p:attrNameLst>
                                      </p:cBhvr>
                                      <p:to>
                                        <p:strVal val="visible"/>
                                      </p:to>
                                    </p:set>
                                    <p:animEffect transition="in" filter="wipe(down)">
                                      <p:cBhvr>
                                        <p:cTn id="85" dur="500"/>
                                        <p:tgtEl>
                                          <p:spTgt spid="107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wipe(down)">
                                      <p:cBhvr>
                                        <p:cTn id="88" dur="1400"/>
                                        <p:tgtEl>
                                          <p:spTgt spid="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281"/>
                                        </p:tgtEl>
                                        <p:attrNameLst>
                                          <p:attrName>style.visibility</p:attrName>
                                        </p:attrNameLst>
                                      </p:cBhvr>
                                      <p:to>
                                        <p:strVal val="visible"/>
                                      </p:to>
                                    </p:set>
                                    <p:animEffect transition="in" filter="wipe(down)">
                                      <p:cBhvr>
                                        <p:cTn id="93" dur="500"/>
                                        <p:tgtEl>
                                          <p:spTgt spid="128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61"/>
                                        </p:tgtEl>
                                        <p:attrNameLst>
                                          <p:attrName>style.visibility</p:attrName>
                                        </p:attrNameLst>
                                      </p:cBhvr>
                                      <p:to>
                                        <p:strVal val="visible"/>
                                      </p:to>
                                    </p:set>
                                    <p:animEffect transition="in" filter="wipe(down)">
                                      <p:cBhvr>
                                        <p:cTn id="96" dur="500"/>
                                        <p:tgtEl>
                                          <p:spTgt spid="66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282"/>
                                        </p:tgtEl>
                                        <p:attrNameLst>
                                          <p:attrName>style.visibility</p:attrName>
                                        </p:attrNameLst>
                                      </p:cBhvr>
                                      <p:to>
                                        <p:strVal val="visible"/>
                                      </p:to>
                                    </p:set>
                                    <p:animEffect transition="in" filter="wipe(down)">
                                      <p:cBhvr>
                                        <p:cTn id="101" dur="500"/>
                                        <p:tgtEl>
                                          <p:spTgt spid="128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34"/>
                                        </p:tgtEl>
                                        <p:attrNameLst>
                                          <p:attrName>style.visibility</p:attrName>
                                        </p:attrNameLst>
                                      </p:cBhvr>
                                      <p:to>
                                        <p:strVal val="visible"/>
                                      </p:to>
                                    </p:set>
                                    <p:animEffect transition="in" filter="wipe(down)">
                                      <p:cBhvr>
                                        <p:cTn id="106" dur="500"/>
                                        <p:tgtEl>
                                          <p:spTgt spid="133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332"/>
                                        </p:tgtEl>
                                        <p:attrNameLst>
                                          <p:attrName>style.visibility</p:attrName>
                                        </p:attrNameLst>
                                      </p:cBhvr>
                                      <p:to>
                                        <p:strVal val="visible"/>
                                      </p:to>
                                    </p:set>
                                    <p:animEffect transition="in" filter="wipe(down)">
                                      <p:cBhvr>
                                        <p:cTn id="111" dur="500"/>
                                        <p:tgtEl>
                                          <p:spTgt spid="133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1333"/>
                                        </p:tgtEl>
                                        <p:attrNameLst>
                                          <p:attrName>style.visibility</p:attrName>
                                        </p:attrNameLst>
                                      </p:cBhvr>
                                      <p:to>
                                        <p:strVal val="visible"/>
                                      </p:to>
                                    </p:set>
                                    <p:animEffect transition="in" filter="wipe(down)">
                                      <p:cBhvr>
                                        <p:cTn id="116" dur="500"/>
                                        <p:tgtEl>
                                          <p:spTgt spid="133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336"/>
                                        </p:tgtEl>
                                        <p:attrNameLst>
                                          <p:attrName>style.visibility</p:attrName>
                                        </p:attrNameLst>
                                      </p:cBhvr>
                                      <p:to>
                                        <p:strVal val="visible"/>
                                      </p:to>
                                    </p:set>
                                    <p:animEffect transition="in" filter="wipe(down)">
                                      <p:cBhvr>
                                        <p:cTn id="121" dur="500"/>
                                        <p:tgtEl>
                                          <p:spTgt spid="1336"/>
                                        </p:tgtEl>
                                      </p:cBhvr>
                                    </p:animEffect>
                                  </p:childTnLst>
                                </p:cTn>
                              </p:par>
                              <p:par>
                                <p:cTn id="122" presetID="22" presetClass="entr" presetSubtype="4" fill="hold" nodeType="withEffect">
                                  <p:stCondLst>
                                    <p:cond delay="0"/>
                                  </p:stCondLst>
                                  <p:childTnLst>
                                    <p:set>
                                      <p:cBhvr>
                                        <p:cTn id="123" dur="1" fill="hold">
                                          <p:stCondLst>
                                            <p:cond delay="0"/>
                                          </p:stCondLst>
                                        </p:cTn>
                                        <p:tgtEl>
                                          <p:spTgt spid="1340"/>
                                        </p:tgtEl>
                                        <p:attrNameLst>
                                          <p:attrName>style.visibility</p:attrName>
                                        </p:attrNameLst>
                                      </p:cBhvr>
                                      <p:to>
                                        <p:strVal val="visible"/>
                                      </p:to>
                                    </p:set>
                                    <p:animEffect transition="in" filter="wipe(down)">
                                      <p:cBhvr>
                                        <p:cTn id="124" dur="500"/>
                                        <p:tgtEl>
                                          <p:spTgt spid="1340"/>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387"/>
                                        </p:tgtEl>
                                        <p:attrNameLst>
                                          <p:attrName>style.visibility</p:attrName>
                                        </p:attrNameLst>
                                      </p:cBhvr>
                                      <p:to>
                                        <p:strVal val="visible"/>
                                      </p:to>
                                    </p:set>
                                    <p:animEffect transition="in" filter="fade">
                                      <p:cBhvr>
                                        <p:cTn id="129" dur="1000"/>
                                        <p:tgtEl>
                                          <p:spTgt spid="1387"/>
                                        </p:tgtEl>
                                      </p:cBhvr>
                                    </p:animEffect>
                                    <p:anim calcmode="lin" valueType="num">
                                      <p:cBhvr>
                                        <p:cTn id="130" dur="1000" fill="hold"/>
                                        <p:tgtEl>
                                          <p:spTgt spid="1387"/>
                                        </p:tgtEl>
                                        <p:attrNameLst>
                                          <p:attrName>ppt_x</p:attrName>
                                        </p:attrNameLst>
                                      </p:cBhvr>
                                      <p:tavLst>
                                        <p:tav tm="0">
                                          <p:val>
                                            <p:strVal val="#ppt_x"/>
                                          </p:val>
                                        </p:tav>
                                        <p:tav tm="100000">
                                          <p:val>
                                            <p:strVal val="#ppt_x"/>
                                          </p:val>
                                        </p:tav>
                                      </p:tavLst>
                                    </p:anim>
                                    <p:anim calcmode="lin" valueType="num">
                                      <p:cBhvr>
                                        <p:cTn id="131" dur="1000" fill="hold"/>
                                        <p:tgtEl>
                                          <p:spTgt spid="1387"/>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388"/>
                                        </p:tgtEl>
                                        <p:attrNameLst>
                                          <p:attrName>style.visibility</p:attrName>
                                        </p:attrNameLst>
                                      </p:cBhvr>
                                      <p:to>
                                        <p:strVal val="visible"/>
                                      </p:to>
                                    </p:set>
                                    <p:animEffect transition="in" filter="fade">
                                      <p:cBhvr>
                                        <p:cTn id="134" dur="1000"/>
                                        <p:tgtEl>
                                          <p:spTgt spid="1388"/>
                                        </p:tgtEl>
                                      </p:cBhvr>
                                    </p:animEffect>
                                    <p:anim calcmode="lin" valueType="num">
                                      <p:cBhvr>
                                        <p:cTn id="135" dur="1000" fill="hold"/>
                                        <p:tgtEl>
                                          <p:spTgt spid="1388"/>
                                        </p:tgtEl>
                                        <p:attrNameLst>
                                          <p:attrName>ppt_x</p:attrName>
                                        </p:attrNameLst>
                                      </p:cBhvr>
                                      <p:tavLst>
                                        <p:tav tm="0">
                                          <p:val>
                                            <p:strVal val="#ppt_x"/>
                                          </p:val>
                                        </p:tav>
                                        <p:tav tm="100000">
                                          <p:val>
                                            <p:strVal val="#ppt_x"/>
                                          </p:val>
                                        </p:tav>
                                      </p:tavLst>
                                    </p:anim>
                                    <p:anim calcmode="lin" valueType="num">
                                      <p:cBhvr>
                                        <p:cTn id="136" dur="1000" fill="hold"/>
                                        <p:tgtEl>
                                          <p:spTgt spid="1388"/>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1006"/>
                                        </p:tgtEl>
                                        <p:attrNameLst>
                                          <p:attrName>style.visibility</p:attrName>
                                        </p:attrNameLst>
                                      </p:cBhvr>
                                      <p:to>
                                        <p:strVal val="visible"/>
                                      </p:to>
                                    </p:set>
                                    <p:animEffect transition="in" filter="circle(in)">
                                      <p:cBhvr>
                                        <p:cTn id="141" dur="2000"/>
                                        <p:tgtEl>
                                          <p:spTgt spid="1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07" grpId="0" animBg="1"/>
      <p:bldP spid="2" grpId="0"/>
      <p:bldP spid="7" grpId="0"/>
      <p:bldP spid="333" grpId="0"/>
      <p:bldP spid="1009" grpId="0"/>
      <p:bldP spid="1020" grpId="0" animBg="1"/>
      <p:bldP spid="1021" grpId="0" animBg="1"/>
      <p:bldP spid="1023" grpId="0" animBg="1"/>
      <p:bldP spid="1024" grpId="0" animBg="1"/>
      <p:bldP spid="1025" grpId="0" animBg="1"/>
      <p:bldP spid="1027" grpId="0" animBg="1"/>
      <p:bldP spid="1028" grpId="0" animBg="1"/>
      <p:bldP spid="1029" grpId="0" animBg="1"/>
      <p:bldP spid="1076" grpId="0" animBg="1"/>
      <p:bldP spid="1336" grpId="0" animBg="1"/>
      <p:bldP spid="661" grpId="0"/>
      <p:bldP spid="1387" grpId="0"/>
      <p:bldP spid="1388" grpId="0"/>
      <p:bldP spid="1389" grpId="0"/>
      <p:bldP spid="13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5019790" y="931302"/>
            <a:ext cx="4308184" cy="1661173"/>
            <a:chOff x="729143" y="820770"/>
            <a:chExt cx="4308184" cy="1661173"/>
          </a:xfrm>
        </p:grpSpPr>
        <p:sp>
          <p:nvSpPr>
            <p:cNvPr id="13" name="正方形/長方形 12"/>
            <p:cNvSpPr/>
            <p:nvPr/>
          </p:nvSpPr>
          <p:spPr>
            <a:xfrm>
              <a:off x="729143" y="820773"/>
              <a:ext cx="845844" cy="1661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添加量</a:t>
              </a:r>
              <a:endParaRPr lang="en-US" altLang="ja-JP" sz="1600" dirty="0" smtClean="0">
                <a:solidFill>
                  <a:schemeClr val="tx1"/>
                </a:solidFill>
              </a:endParaRPr>
            </a:p>
            <a:p>
              <a:pPr algn="ctr"/>
              <a:endParaRPr lang="en-US" altLang="ja-JP" sz="1600" dirty="0">
                <a:solidFill>
                  <a:schemeClr val="tx1"/>
                </a:solidFill>
              </a:endParaRPr>
            </a:p>
            <a:p>
              <a:pPr algn="ctr"/>
              <a:r>
                <a:rPr lang="it-IT" altLang="ja-JP" sz="1600" dirty="0" smtClean="0">
                  <a:solidFill>
                    <a:schemeClr val="tx1"/>
                  </a:solidFill>
                </a:rPr>
                <a:t>0</a:t>
              </a:r>
            </a:p>
            <a:p>
              <a:pPr algn="ctr"/>
              <a:r>
                <a:rPr lang="it-IT" altLang="ja-JP" sz="1600" dirty="0" smtClean="0">
                  <a:solidFill>
                    <a:schemeClr val="tx1"/>
                  </a:solidFill>
                </a:rPr>
                <a:t>3</a:t>
              </a:r>
            </a:p>
            <a:p>
              <a:pPr algn="ctr"/>
              <a:r>
                <a:rPr lang="it-IT" altLang="ja-JP" sz="1600" dirty="0" smtClean="0">
                  <a:solidFill>
                    <a:schemeClr val="tx1"/>
                  </a:solidFill>
                </a:rPr>
                <a:t>4</a:t>
              </a:r>
            </a:p>
            <a:p>
              <a:pPr algn="ctr"/>
              <a:r>
                <a:rPr lang="it-IT" altLang="ja-JP" sz="1600" dirty="0">
                  <a:solidFill>
                    <a:schemeClr val="tx1"/>
                  </a:solidFill>
                </a:rPr>
                <a:t>9</a:t>
              </a:r>
              <a:endParaRPr lang="it-IT" altLang="ja-JP" sz="1600" dirty="0" smtClean="0">
                <a:solidFill>
                  <a:schemeClr val="tx1"/>
                </a:solidFill>
              </a:endParaRPr>
            </a:p>
          </p:txBody>
        </p:sp>
        <p:sp>
          <p:nvSpPr>
            <p:cNvPr id="14" name="正方形/長方形 13"/>
            <p:cNvSpPr/>
            <p:nvPr/>
          </p:nvSpPr>
          <p:spPr>
            <a:xfrm>
              <a:off x="1585298" y="820770"/>
              <a:ext cx="844508" cy="1661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600" dirty="0" smtClean="0">
                  <a:solidFill>
                    <a:schemeClr val="tx1"/>
                  </a:solidFill>
                </a:rPr>
                <a:t>CiTrol </a:t>
              </a:r>
              <a:r>
                <a:rPr lang="it-IT" altLang="ja-JP" sz="1600" dirty="0">
                  <a:solidFill>
                    <a:schemeClr val="tx1"/>
                  </a:solidFill>
                </a:rPr>
                <a:t>1	11.40</a:t>
              </a:r>
            </a:p>
            <a:p>
              <a:pPr algn="ctr"/>
              <a:r>
                <a:rPr lang="it-IT" altLang="ja-JP" sz="1600" dirty="0">
                  <a:solidFill>
                    <a:schemeClr val="tx1"/>
                  </a:solidFill>
                </a:rPr>
                <a:t>12.75</a:t>
              </a:r>
            </a:p>
            <a:p>
              <a:pPr algn="ctr"/>
              <a:r>
                <a:rPr lang="it-IT" altLang="ja-JP" sz="1600" dirty="0">
                  <a:solidFill>
                    <a:schemeClr val="tx1"/>
                  </a:solidFill>
                </a:rPr>
                <a:t>13.05</a:t>
              </a:r>
            </a:p>
            <a:p>
              <a:pPr algn="ctr"/>
              <a:r>
                <a:rPr lang="it-IT" altLang="ja-JP" sz="1600" dirty="0" smtClean="0">
                  <a:solidFill>
                    <a:schemeClr val="tx1"/>
                  </a:solidFill>
                </a:rPr>
                <a:t>14.70</a:t>
              </a:r>
              <a:endParaRPr lang="it-IT" altLang="ja-JP" sz="1600" dirty="0">
                <a:solidFill>
                  <a:schemeClr val="tx1"/>
                </a:solidFill>
              </a:endParaRPr>
            </a:p>
          </p:txBody>
        </p:sp>
        <p:sp>
          <p:nvSpPr>
            <p:cNvPr id="15" name="正方形/長方形 14"/>
            <p:cNvSpPr/>
            <p:nvPr/>
          </p:nvSpPr>
          <p:spPr>
            <a:xfrm>
              <a:off x="2440117" y="820770"/>
              <a:ext cx="864587" cy="1661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600" dirty="0" smtClean="0">
                  <a:solidFill>
                    <a:schemeClr val="tx1"/>
                  </a:solidFill>
                </a:rPr>
                <a:t>CiTrol 2</a:t>
              </a:r>
            </a:p>
            <a:p>
              <a:pPr algn="ctr"/>
              <a:endParaRPr lang="it-IT" altLang="ja-JP" sz="1600" dirty="0" smtClean="0">
                <a:solidFill>
                  <a:schemeClr val="tx1"/>
                </a:solidFill>
              </a:endParaRPr>
            </a:p>
            <a:p>
              <a:pPr algn="ctr"/>
              <a:r>
                <a:rPr lang="it-IT" altLang="ja-JP" sz="1600" dirty="0">
                  <a:solidFill>
                    <a:schemeClr val="tx1"/>
                  </a:solidFill>
                </a:rPr>
                <a:t>31.30</a:t>
              </a:r>
            </a:p>
            <a:p>
              <a:pPr algn="ctr"/>
              <a:r>
                <a:rPr lang="it-IT" altLang="ja-JP" sz="1600" dirty="0">
                  <a:solidFill>
                    <a:schemeClr val="tx1"/>
                  </a:solidFill>
                </a:rPr>
                <a:t>38.55</a:t>
              </a:r>
            </a:p>
            <a:p>
              <a:pPr algn="ctr"/>
              <a:r>
                <a:rPr lang="it-IT" altLang="ja-JP" sz="1600" dirty="0">
                  <a:solidFill>
                    <a:schemeClr val="tx1"/>
                  </a:solidFill>
                </a:rPr>
                <a:t>41.35</a:t>
              </a:r>
            </a:p>
            <a:p>
              <a:pPr algn="ctr"/>
              <a:r>
                <a:rPr lang="it-IT" altLang="ja-JP" sz="1600" dirty="0" smtClean="0">
                  <a:solidFill>
                    <a:schemeClr val="tx1"/>
                  </a:solidFill>
                </a:rPr>
                <a:t>52.65</a:t>
              </a:r>
              <a:endParaRPr lang="it-IT" altLang="ja-JP" sz="1600" dirty="0">
                <a:solidFill>
                  <a:schemeClr val="tx1"/>
                </a:solidFill>
              </a:endParaRPr>
            </a:p>
          </p:txBody>
        </p:sp>
        <p:sp>
          <p:nvSpPr>
            <p:cNvPr id="16" name="正方形/長方形 15"/>
            <p:cNvSpPr/>
            <p:nvPr/>
          </p:nvSpPr>
          <p:spPr>
            <a:xfrm>
              <a:off x="3308153" y="820770"/>
              <a:ext cx="864587" cy="1661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600" dirty="0" smtClean="0">
                  <a:solidFill>
                    <a:schemeClr val="tx1"/>
                  </a:solidFill>
                </a:rPr>
                <a:t>CiTrol 3</a:t>
              </a:r>
            </a:p>
            <a:p>
              <a:pPr algn="ctr"/>
              <a:endParaRPr lang="it-IT" altLang="ja-JP" sz="1600" dirty="0" smtClean="0">
                <a:solidFill>
                  <a:schemeClr val="tx1"/>
                </a:solidFill>
              </a:endParaRPr>
            </a:p>
            <a:p>
              <a:pPr algn="ctr"/>
              <a:r>
                <a:rPr lang="it-IT" altLang="ja-JP" sz="1600" dirty="0">
                  <a:solidFill>
                    <a:schemeClr val="tx1"/>
                  </a:solidFill>
                </a:rPr>
                <a:t>55.05</a:t>
              </a:r>
            </a:p>
            <a:p>
              <a:pPr algn="ctr"/>
              <a:r>
                <a:rPr lang="it-IT" altLang="ja-JP" sz="1600" dirty="0">
                  <a:solidFill>
                    <a:schemeClr val="tx1"/>
                  </a:solidFill>
                </a:rPr>
                <a:t>69.65</a:t>
              </a:r>
            </a:p>
            <a:p>
              <a:pPr algn="ctr"/>
              <a:r>
                <a:rPr lang="it-IT" altLang="ja-JP" sz="1600" dirty="0">
                  <a:solidFill>
                    <a:schemeClr val="tx1"/>
                  </a:solidFill>
                </a:rPr>
                <a:t>73.85</a:t>
              </a:r>
            </a:p>
            <a:p>
              <a:pPr algn="ctr"/>
              <a:r>
                <a:rPr lang="it-IT" altLang="ja-JP" sz="1600" dirty="0" smtClean="0">
                  <a:solidFill>
                    <a:schemeClr val="tx1"/>
                  </a:solidFill>
                </a:rPr>
                <a:t>104.80</a:t>
              </a:r>
              <a:endParaRPr lang="it-IT" altLang="ja-JP" sz="1600" dirty="0">
                <a:solidFill>
                  <a:schemeClr val="tx1"/>
                </a:solidFill>
              </a:endParaRPr>
            </a:p>
          </p:txBody>
        </p:sp>
        <p:sp>
          <p:nvSpPr>
            <p:cNvPr id="19" name="正方形/長方形 18"/>
            <p:cNvSpPr/>
            <p:nvPr/>
          </p:nvSpPr>
          <p:spPr>
            <a:xfrm>
              <a:off x="4172740" y="820770"/>
              <a:ext cx="864587" cy="1661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ltLang="ja-JP" sz="1600" dirty="0" smtClean="0">
                  <a:solidFill>
                    <a:schemeClr val="tx1"/>
                  </a:solidFill>
                </a:rPr>
                <a:t>ISI</a:t>
              </a:r>
            </a:p>
            <a:p>
              <a:pPr algn="ctr"/>
              <a:endParaRPr lang="fi-FI" altLang="ja-JP" sz="1600" dirty="0">
                <a:solidFill>
                  <a:schemeClr val="tx1"/>
                </a:solidFill>
              </a:endParaRPr>
            </a:p>
            <a:p>
              <a:pPr algn="ctr"/>
              <a:r>
                <a:rPr lang="fi-FI" altLang="ja-JP" sz="1600" dirty="0">
                  <a:solidFill>
                    <a:srgbClr val="FF0000"/>
                  </a:solidFill>
                </a:rPr>
                <a:t>1.000</a:t>
              </a:r>
            </a:p>
            <a:p>
              <a:pPr algn="ctr"/>
              <a:r>
                <a:rPr lang="fi-FI" altLang="ja-JP" sz="1600" dirty="0">
                  <a:solidFill>
                    <a:schemeClr val="tx1"/>
                  </a:solidFill>
                </a:rPr>
                <a:t>0.926</a:t>
              </a:r>
            </a:p>
            <a:p>
              <a:pPr algn="ctr"/>
              <a:r>
                <a:rPr lang="fi-FI" altLang="ja-JP" sz="1600" dirty="0">
                  <a:solidFill>
                    <a:schemeClr val="tx1"/>
                  </a:solidFill>
                </a:rPr>
                <a:t>0.904</a:t>
              </a:r>
            </a:p>
            <a:p>
              <a:pPr algn="ctr"/>
              <a:r>
                <a:rPr lang="fi-FI" altLang="ja-JP" sz="1600" dirty="0" smtClean="0">
                  <a:solidFill>
                    <a:schemeClr val="tx1"/>
                  </a:solidFill>
                </a:rPr>
                <a:t>0.800</a:t>
              </a:r>
              <a:endParaRPr lang="fi-FI" altLang="ja-JP" sz="1600" dirty="0">
                <a:solidFill>
                  <a:schemeClr val="tx1"/>
                </a:solidFill>
              </a:endParaRPr>
            </a:p>
          </p:txBody>
        </p:sp>
        <p:cxnSp>
          <p:nvCxnSpPr>
            <p:cNvPr id="20" name="直線コネクタ 19"/>
            <p:cNvCxnSpPr/>
            <p:nvPr/>
          </p:nvCxnSpPr>
          <p:spPr>
            <a:xfrm flipV="1">
              <a:off x="729143" y="1205802"/>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図 22"/>
          <p:cNvPicPr>
            <a:picLocks noChangeAspect="1"/>
          </p:cNvPicPr>
          <p:nvPr/>
        </p:nvPicPr>
        <p:blipFill>
          <a:blip r:embed="rId2"/>
          <a:stretch>
            <a:fillRect/>
          </a:stretch>
        </p:blipFill>
        <p:spPr>
          <a:xfrm>
            <a:off x="4600012" y="3128400"/>
            <a:ext cx="3879977" cy="3614044"/>
          </a:xfrm>
          <a:prstGeom prst="rect">
            <a:avLst/>
          </a:prstGeom>
        </p:spPr>
      </p:pic>
      <p:pic>
        <p:nvPicPr>
          <p:cNvPr id="25" name="図 24"/>
          <p:cNvPicPr>
            <a:picLocks noChangeAspect="1"/>
          </p:cNvPicPr>
          <p:nvPr/>
        </p:nvPicPr>
        <p:blipFill>
          <a:blip r:embed="rId3"/>
          <a:stretch>
            <a:fillRect/>
          </a:stretch>
        </p:blipFill>
        <p:spPr>
          <a:xfrm>
            <a:off x="487753" y="314821"/>
            <a:ext cx="3873450" cy="3716267"/>
          </a:xfrm>
          <a:prstGeom prst="rect">
            <a:avLst/>
          </a:prstGeom>
        </p:spPr>
      </p:pic>
    </p:spTree>
    <p:extLst>
      <p:ext uri="{BB962C8B-B14F-4D97-AF65-F5344CB8AC3E}">
        <p14:creationId xmlns:p14="http://schemas.microsoft.com/office/powerpoint/2010/main" val="407281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322372" y="375033"/>
            <a:ext cx="2648548" cy="37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P明朝B" panose="02020800000000000000" pitchFamily="18" charset="-128"/>
                <a:ea typeface="HGP明朝B" panose="02020800000000000000" pitchFamily="18" charset="-128"/>
              </a:rPr>
              <a:t>相関性試験結果</a:t>
            </a:r>
            <a:endParaRPr lang="en-US" altLang="ja-JP" dirty="0" smtClean="0">
              <a:solidFill>
                <a:schemeClr val="tx1"/>
              </a:solidFill>
              <a:latin typeface="HGP明朝B" panose="02020800000000000000" pitchFamily="18" charset="-128"/>
              <a:ea typeface="HGP明朝B" panose="02020800000000000000" pitchFamily="18" charset="-128"/>
            </a:endParaRPr>
          </a:p>
        </p:txBody>
      </p:sp>
      <p:pic>
        <p:nvPicPr>
          <p:cNvPr id="2" name="図 1"/>
          <p:cNvPicPr>
            <a:picLocks noChangeAspect="1"/>
          </p:cNvPicPr>
          <p:nvPr/>
        </p:nvPicPr>
        <p:blipFill>
          <a:blip r:embed="rId2"/>
          <a:stretch>
            <a:fillRect/>
          </a:stretch>
        </p:blipFill>
        <p:spPr>
          <a:xfrm>
            <a:off x="0" y="94906"/>
            <a:ext cx="4204380" cy="3667479"/>
          </a:xfrm>
          <a:prstGeom prst="rect">
            <a:avLst/>
          </a:prstGeom>
        </p:spPr>
      </p:pic>
      <p:pic>
        <p:nvPicPr>
          <p:cNvPr id="3" name="図 2"/>
          <p:cNvPicPr>
            <a:picLocks noChangeAspect="1"/>
          </p:cNvPicPr>
          <p:nvPr/>
        </p:nvPicPr>
        <p:blipFill>
          <a:blip r:embed="rId3"/>
          <a:stretch>
            <a:fillRect/>
          </a:stretch>
        </p:blipFill>
        <p:spPr>
          <a:xfrm>
            <a:off x="2766540" y="1473438"/>
            <a:ext cx="4204380" cy="3667479"/>
          </a:xfrm>
          <a:prstGeom prst="rect">
            <a:avLst/>
          </a:prstGeom>
        </p:spPr>
      </p:pic>
      <p:pic>
        <p:nvPicPr>
          <p:cNvPr id="4" name="図 3"/>
          <p:cNvPicPr>
            <a:picLocks noChangeAspect="1"/>
          </p:cNvPicPr>
          <p:nvPr/>
        </p:nvPicPr>
        <p:blipFill>
          <a:blip r:embed="rId4"/>
          <a:stretch>
            <a:fillRect/>
          </a:stretch>
        </p:blipFill>
        <p:spPr>
          <a:xfrm>
            <a:off x="5701620" y="3190521"/>
            <a:ext cx="4204380" cy="3667479"/>
          </a:xfrm>
          <a:prstGeom prst="rect">
            <a:avLst/>
          </a:prstGeom>
        </p:spPr>
      </p:pic>
    </p:spTree>
    <p:extLst>
      <p:ext uri="{BB962C8B-B14F-4D97-AF65-F5344CB8AC3E}">
        <p14:creationId xmlns:p14="http://schemas.microsoft.com/office/powerpoint/2010/main" val="28858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96538" y="559223"/>
            <a:ext cx="1425302" cy="37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P明朝B" panose="02020800000000000000" pitchFamily="18" charset="-128"/>
                <a:ea typeface="HGP明朝B" panose="02020800000000000000" pitchFamily="18" charset="-128"/>
              </a:rPr>
              <a:t>調製ロット</a:t>
            </a:r>
            <a:endParaRPr lang="en-US" altLang="ja-JP" dirty="0" smtClean="0">
              <a:solidFill>
                <a:schemeClr val="tx1"/>
              </a:solidFill>
              <a:latin typeface="HGP明朝B" panose="02020800000000000000" pitchFamily="18" charset="-128"/>
              <a:ea typeface="HGP明朝B" panose="02020800000000000000" pitchFamily="18" charset="-128"/>
            </a:endParaRPr>
          </a:p>
        </p:txBody>
      </p:sp>
      <p:grpSp>
        <p:nvGrpSpPr>
          <p:cNvPr id="6" name="グループ化 5"/>
          <p:cNvGrpSpPr/>
          <p:nvPr/>
        </p:nvGrpSpPr>
        <p:grpSpPr>
          <a:xfrm>
            <a:off x="963749" y="1024342"/>
            <a:ext cx="4319009" cy="2755554"/>
            <a:chOff x="5406972" y="3991062"/>
            <a:chExt cx="4319009" cy="2755554"/>
          </a:xfrm>
        </p:grpSpPr>
        <p:sp>
          <p:nvSpPr>
            <p:cNvPr id="10" name="正方形/長方形 9"/>
            <p:cNvSpPr/>
            <p:nvPr/>
          </p:nvSpPr>
          <p:spPr>
            <a:xfrm>
              <a:off x="5417797" y="3991065"/>
              <a:ext cx="845844"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Lot</a:t>
              </a:r>
            </a:p>
            <a:p>
              <a:pPr algn="ctr"/>
              <a:endParaRPr lang="en-US" altLang="ja-JP" sz="1400" dirty="0">
                <a:solidFill>
                  <a:schemeClr val="tx1"/>
                </a:solidFill>
              </a:endParaRPr>
            </a:p>
            <a:p>
              <a:pPr algn="ctr"/>
              <a:r>
                <a:rPr lang="es-ES" altLang="ja-JP" sz="1400" dirty="0">
                  <a:solidFill>
                    <a:schemeClr val="tx1"/>
                  </a:solidFill>
                </a:rPr>
                <a:t>Y0075</a:t>
              </a:r>
            </a:p>
            <a:p>
              <a:pPr algn="ctr"/>
              <a:r>
                <a:rPr lang="es-ES" altLang="ja-JP" sz="1400" dirty="0">
                  <a:solidFill>
                    <a:schemeClr val="tx1"/>
                  </a:solidFill>
                </a:rPr>
                <a:t>Y0085</a:t>
              </a:r>
            </a:p>
            <a:p>
              <a:pPr algn="ctr"/>
              <a:r>
                <a:rPr lang="es-ES" altLang="ja-JP" sz="1400" dirty="0">
                  <a:solidFill>
                    <a:schemeClr val="tx1"/>
                  </a:solidFill>
                </a:rPr>
                <a:t>Y0095</a:t>
              </a:r>
            </a:p>
            <a:p>
              <a:pPr algn="ctr"/>
              <a:r>
                <a:rPr lang="es-ES" altLang="ja-JP" sz="1400" dirty="0">
                  <a:solidFill>
                    <a:schemeClr val="tx1"/>
                  </a:solidFill>
                </a:rPr>
                <a:t>Y0105</a:t>
              </a:r>
            </a:p>
            <a:p>
              <a:pPr algn="ctr"/>
              <a:endParaRPr lang="es-ES" altLang="ja-JP" sz="1400" dirty="0">
                <a:solidFill>
                  <a:schemeClr val="tx1"/>
                </a:solidFill>
              </a:endParaRPr>
            </a:p>
            <a:p>
              <a:pPr algn="ctr"/>
              <a:r>
                <a:rPr lang="es-ES" altLang="ja-JP" sz="1400" dirty="0">
                  <a:solidFill>
                    <a:schemeClr val="tx1"/>
                  </a:solidFill>
                </a:rPr>
                <a:t>Y0115</a:t>
              </a:r>
            </a:p>
            <a:p>
              <a:pPr algn="ctr"/>
              <a:r>
                <a:rPr lang="es-ES" altLang="ja-JP" sz="1400" dirty="0">
                  <a:solidFill>
                    <a:schemeClr val="tx1"/>
                  </a:solidFill>
                </a:rPr>
                <a:t>Y0106</a:t>
              </a:r>
            </a:p>
            <a:p>
              <a:pPr algn="ctr"/>
              <a:endParaRPr lang="es-ES" altLang="ja-JP" sz="1400" dirty="0">
                <a:solidFill>
                  <a:schemeClr val="tx1"/>
                </a:solidFill>
              </a:endParaRPr>
            </a:p>
            <a:p>
              <a:pPr algn="ctr"/>
              <a:r>
                <a:rPr lang="es-ES" altLang="ja-JP" sz="1400" dirty="0">
                  <a:solidFill>
                    <a:schemeClr val="tx1"/>
                  </a:solidFill>
                </a:rPr>
                <a:t>Y0116</a:t>
              </a:r>
            </a:p>
            <a:p>
              <a:pPr algn="ctr"/>
              <a:r>
                <a:rPr lang="es-ES" altLang="ja-JP" sz="1400" dirty="0" smtClean="0">
                  <a:solidFill>
                    <a:schemeClr val="tx1"/>
                  </a:solidFill>
                </a:rPr>
                <a:t>Y0126</a:t>
              </a:r>
              <a:endParaRPr lang="es-ES" altLang="ja-JP" sz="1400" dirty="0">
                <a:solidFill>
                  <a:schemeClr val="tx1"/>
                </a:solidFill>
              </a:endParaRPr>
            </a:p>
          </p:txBody>
        </p:sp>
        <p:sp>
          <p:nvSpPr>
            <p:cNvPr id="11" name="正方形/長方形 10"/>
            <p:cNvSpPr/>
            <p:nvPr/>
          </p:nvSpPr>
          <p:spPr>
            <a:xfrm>
              <a:off x="6273952" y="3991062"/>
              <a:ext cx="844508"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a:t>
              </a:r>
              <a:r>
                <a:rPr lang="it-IT" altLang="ja-JP" sz="1400" dirty="0">
                  <a:solidFill>
                    <a:schemeClr val="tx1"/>
                  </a:solidFill>
                </a:rPr>
                <a:t>1	12.27</a:t>
              </a:r>
            </a:p>
            <a:p>
              <a:pPr algn="ctr"/>
              <a:r>
                <a:rPr lang="it-IT" altLang="ja-JP" sz="1400" dirty="0">
                  <a:solidFill>
                    <a:schemeClr val="tx1"/>
                  </a:solidFill>
                </a:rPr>
                <a:t>12.27</a:t>
              </a:r>
            </a:p>
            <a:p>
              <a:pPr algn="ctr"/>
              <a:r>
                <a:rPr lang="it-IT" altLang="ja-JP" sz="1400" dirty="0">
                  <a:solidFill>
                    <a:schemeClr val="tx1"/>
                  </a:solidFill>
                </a:rPr>
                <a:t>12.40</a:t>
              </a:r>
            </a:p>
            <a:p>
              <a:pPr algn="ctr"/>
              <a:r>
                <a:rPr lang="it-IT" altLang="ja-JP" sz="1400" dirty="0">
                  <a:solidFill>
                    <a:schemeClr val="tx1"/>
                  </a:solidFill>
                </a:rPr>
                <a:t>12.50</a:t>
              </a:r>
            </a:p>
            <a:p>
              <a:pPr algn="ctr"/>
              <a:endParaRPr lang="it-IT" altLang="ja-JP" sz="1400" dirty="0">
                <a:solidFill>
                  <a:schemeClr val="tx1"/>
                </a:solidFill>
              </a:endParaRPr>
            </a:p>
            <a:p>
              <a:pPr algn="ctr"/>
              <a:r>
                <a:rPr lang="it-IT" altLang="ja-JP" sz="1400" dirty="0">
                  <a:solidFill>
                    <a:schemeClr val="tx1"/>
                  </a:solidFill>
                </a:rPr>
                <a:t>11.85</a:t>
              </a:r>
            </a:p>
            <a:p>
              <a:pPr algn="ctr"/>
              <a:r>
                <a:rPr lang="it-IT" altLang="ja-JP" sz="1400" dirty="0">
                  <a:solidFill>
                    <a:schemeClr val="tx1"/>
                  </a:solidFill>
                </a:rPr>
                <a:t>12.02</a:t>
              </a:r>
            </a:p>
            <a:p>
              <a:pPr algn="ctr"/>
              <a:endParaRPr lang="it-IT" altLang="ja-JP" sz="1400" dirty="0">
                <a:solidFill>
                  <a:schemeClr val="tx1"/>
                </a:solidFill>
              </a:endParaRPr>
            </a:p>
            <a:p>
              <a:pPr algn="ctr"/>
              <a:r>
                <a:rPr lang="it-IT" altLang="ja-JP" sz="1400" dirty="0">
                  <a:solidFill>
                    <a:schemeClr val="tx1"/>
                  </a:solidFill>
                </a:rPr>
                <a:t>10.98</a:t>
              </a:r>
            </a:p>
            <a:p>
              <a:pPr algn="ctr"/>
              <a:r>
                <a:rPr lang="it-IT" altLang="ja-JP" sz="1400" dirty="0" smtClean="0">
                  <a:solidFill>
                    <a:schemeClr val="tx1"/>
                  </a:solidFill>
                </a:rPr>
                <a:t>10.60</a:t>
              </a:r>
              <a:endParaRPr lang="it-IT" altLang="ja-JP" sz="1400" dirty="0">
                <a:solidFill>
                  <a:schemeClr val="tx1"/>
                </a:solidFill>
              </a:endParaRPr>
            </a:p>
          </p:txBody>
        </p:sp>
        <p:sp>
          <p:nvSpPr>
            <p:cNvPr id="12" name="正方形/長方形 11"/>
            <p:cNvSpPr/>
            <p:nvPr/>
          </p:nvSpPr>
          <p:spPr>
            <a:xfrm>
              <a:off x="7128771"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2</a:t>
              </a:r>
            </a:p>
            <a:p>
              <a:pPr algn="ctr"/>
              <a:endParaRPr lang="it-IT" altLang="ja-JP" sz="1400" dirty="0" smtClean="0">
                <a:solidFill>
                  <a:schemeClr val="tx1"/>
                </a:solidFill>
              </a:endParaRPr>
            </a:p>
            <a:p>
              <a:pPr algn="ctr"/>
              <a:r>
                <a:rPr lang="it-IT" altLang="ja-JP" sz="1400" dirty="0">
                  <a:solidFill>
                    <a:schemeClr val="tx1"/>
                  </a:solidFill>
                </a:rPr>
                <a:t>31.95</a:t>
              </a:r>
            </a:p>
            <a:p>
              <a:pPr algn="ctr"/>
              <a:r>
                <a:rPr lang="it-IT" altLang="ja-JP" sz="1400" dirty="0">
                  <a:solidFill>
                    <a:schemeClr val="tx1"/>
                  </a:solidFill>
                </a:rPr>
                <a:t>34.54</a:t>
              </a:r>
            </a:p>
            <a:p>
              <a:pPr algn="ctr"/>
              <a:r>
                <a:rPr lang="it-IT" altLang="ja-JP" sz="1400" dirty="0">
                  <a:solidFill>
                    <a:schemeClr val="tx1"/>
                  </a:solidFill>
                </a:rPr>
                <a:t>32.33</a:t>
              </a:r>
            </a:p>
            <a:p>
              <a:pPr algn="ctr"/>
              <a:r>
                <a:rPr lang="it-IT" altLang="ja-JP" sz="1400" dirty="0">
                  <a:solidFill>
                    <a:schemeClr val="tx1"/>
                  </a:solidFill>
                </a:rPr>
                <a:t>34.08</a:t>
              </a:r>
            </a:p>
            <a:p>
              <a:pPr algn="ctr"/>
              <a:endParaRPr lang="it-IT" altLang="ja-JP" sz="1400" dirty="0">
                <a:solidFill>
                  <a:schemeClr val="tx1"/>
                </a:solidFill>
              </a:endParaRPr>
            </a:p>
            <a:p>
              <a:pPr algn="ctr"/>
              <a:r>
                <a:rPr lang="it-IT" altLang="ja-JP" sz="1400" dirty="0">
                  <a:solidFill>
                    <a:schemeClr val="tx1"/>
                  </a:solidFill>
                </a:rPr>
                <a:t>36.09</a:t>
              </a:r>
            </a:p>
            <a:p>
              <a:pPr algn="ctr"/>
              <a:r>
                <a:rPr lang="it-IT" altLang="ja-JP" sz="1400" dirty="0">
                  <a:solidFill>
                    <a:schemeClr val="tx1"/>
                  </a:solidFill>
                </a:rPr>
                <a:t>33.86</a:t>
              </a:r>
            </a:p>
            <a:p>
              <a:pPr algn="ctr"/>
              <a:endParaRPr lang="it-IT" altLang="ja-JP" sz="1400" dirty="0">
                <a:solidFill>
                  <a:schemeClr val="tx1"/>
                </a:solidFill>
              </a:endParaRPr>
            </a:p>
            <a:p>
              <a:pPr algn="ctr"/>
              <a:r>
                <a:rPr lang="it-IT" altLang="ja-JP" sz="1400" dirty="0">
                  <a:solidFill>
                    <a:schemeClr val="tx1"/>
                  </a:solidFill>
                </a:rPr>
                <a:t>32.74</a:t>
              </a:r>
            </a:p>
            <a:p>
              <a:pPr algn="ctr"/>
              <a:r>
                <a:rPr lang="it-IT" altLang="ja-JP" sz="1400" dirty="0" smtClean="0">
                  <a:solidFill>
                    <a:schemeClr val="tx1"/>
                  </a:solidFill>
                </a:rPr>
                <a:t>32.04</a:t>
              </a:r>
              <a:endParaRPr lang="it-IT" altLang="ja-JP" sz="1400" dirty="0">
                <a:solidFill>
                  <a:schemeClr val="tx1"/>
                </a:solidFill>
              </a:endParaRPr>
            </a:p>
          </p:txBody>
        </p:sp>
        <p:sp>
          <p:nvSpPr>
            <p:cNvPr id="13" name="正方形/長方形 12"/>
            <p:cNvSpPr/>
            <p:nvPr/>
          </p:nvSpPr>
          <p:spPr>
            <a:xfrm>
              <a:off x="7996807"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3</a:t>
              </a:r>
            </a:p>
            <a:p>
              <a:pPr algn="ctr"/>
              <a:endParaRPr lang="it-IT" altLang="ja-JP" sz="1400" dirty="0" smtClean="0">
                <a:solidFill>
                  <a:schemeClr val="tx1"/>
                </a:solidFill>
              </a:endParaRPr>
            </a:p>
            <a:p>
              <a:pPr algn="ctr"/>
              <a:r>
                <a:rPr lang="it-IT" altLang="ja-JP" sz="1400" dirty="0">
                  <a:solidFill>
                    <a:schemeClr val="tx1"/>
                  </a:solidFill>
                </a:rPr>
                <a:t>57.32</a:t>
              </a:r>
            </a:p>
            <a:p>
              <a:pPr algn="ctr"/>
              <a:r>
                <a:rPr lang="it-IT" altLang="ja-JP" sz="1400" dirty="0">
                  <a:solidFill>
                    <a:schemeClr val="tx1"/>
                  </a:solidFill>
                </a:rPr>
                <a:t>62.64</a:t>
              </a:r>
            </a:p>
            <a:p>
              <a:pPr algn="ctr"/>
              <a:r>
                <a:rPr lang="it-IT" altLang="ja-JP" sz="1400" dirty="0">
                  <a:solidFill>
                    <a:schemeClr val="tx1"/>
                  </a:solidFill>
                </a:rPr>
                <a:t>54.53</a:t>
              </a:r>
            </a:p>
            <a:p>
              <a:pPr algn="ctr"/>
              <a:r>
                <a:rPr lang="it-IT" altLang="ja-JP" sz="1400" dirty="0">
                  <a:solidFill>
                    <a:schemeClr val="tx1"/>
                  </a:solidFill>
                </a:rPr>
                <a:t>53.80</a:t>
              </a:r>
            </a:p>
            <a:p>
              <a:pPr algn="ctr"/>
              <a:endParaRPr lang="it-IT" altLang="ja-JP" sz="1400" dirty="0">
                <a:solidFill>
                  <a:schemeClr val="tx1"/>
                </a:solidFill>
              </a:endParaRPr>
            </a:p>
            <a:p>
              <a:pPr algn="ctr"/>
              <a:r>
                <a:rPr lang="it-IT" altLang="ja-JP" sz="1400" dirty="0">
                  <a:solidFill>
                    <a:schemeClr val="tx1"/>
                  </a:solidFill>
                </a:rPr>
                <a:t>65.94</a:t>
              </a:r>
            </a:p>
            <a:p>
              <a:pPr algn="ctr"/>
              <a:r>
                <a:rPr lang="it-IT" altLang="ja-JP" sz="1400" dirty="0">
                  <a:solidFill>
                    <a:schemeClr val="tx1"/>
                  </a:solidFill>
                </a:rPr>
                <a:t>58.44</a:t>
              </a:r>
            </a:p>
            <a:p>
              <a:pPr algn="ctr"/>
              <a:endParaRPr lang="it-IT" altLang="ja-JP" sz="1400" dirty="0">
                <a:solidFill>
                  <a:schemeClr val="tx1"/>
                </a:solidFill>
              </a:endParaRPr>
            </a:p>
            <a:p>
              <a:pPr algn="ctr"/>
              <a:r>
                <a:rPr lang="it-IT" altLang="ja-JP" sz="1400" dirty="0">
                  <a:solidFill>
                    <a:schemeClr val="tx1"/>
                  </a:solidFill>
                </a:rPr>
                <a:t>58.06</a:t>
              </a:r>
            </a:p>
            <a:p>
              <a:pPr algn="ctr"/>
              <a:r>
                <a:rPr lang="it-IT" altLang="ja-JP" sz="1400" dirty="0" smtClean="0">
                  <a:solidFill>
                    <a:schemeClr val="tx1"/>
                  </a:solidFill>
                </a:rPr>
                <a:t>58.28</a:t>
              </a:r>
              <a:endParaRPr lang="it-IT" altLang="ja-JP" sz="1400" dirty="0">
                <a:solidFill>
                  <a:schemeClr val="tx1"/>
                </a:solidFill>
              </a:endParaRPr>
            </a:p>
          </p:txBody>
        </p:sp>
        <p:sp>
          <p:nvSpPr>
            <p:cNvPr id="14" name="正方形/長方形 13"/>
            <p:cNvSpPr/>
            <p:nvPr/>
          </p:nvSpPr>
          <p:spPr>
            <a:xfrm>
              <a:off x="8861394"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ltLang="ja-JP" sz="1400" dirty="0" smtClean="0">
                  <a:solidFill>
                    <a:schemeClr val="tx1"/>
                  </a:solidFill>
                </a:rPr>
                <a:t>ISI</a:t>
              </a:r>
            </a:p>
            <a:p>
              <a:pPr algn="ctr"/>
              <a:endParaRPr lang="fi-FI" altLang="ja-JP" sz="1400" dirty="0">
                <a:solidFill>
                  <a:schemeClr val="tx1"/>
                </a:solidFill>
              </a:endParaRPr>
            </a:p>
            <a:p>
              <a:pPr algn="ctr"/>
              <a:r>
                <a:rPr lang="en-US" altLang="ja-JP" sz="1400" dirty="0" smtClean="0">
                  <a:solidFill>
                    <a:schemeClr val="tx1"/>
                  </a:solidFill>
                </a:rPr>
                <a:t>1.02</a:t>
              </a:r>
            </a:p>
            <a:p>
              <a:pPr algn="ctr"/>
              <a:r>
                <a:rPr lang="en-US" altLang="ja-JP" sz="1400" dirty="0" smtClean="0">
                  <a:solidFill>
                    <a:schemeClr val="tx1"/>
                  </a:solidFill>
                </a:rPr>
                <a:t>1.02</a:t>
              </a:r>
            </a:p>
            <a:p>
              <a:pPr algn="ctr"/>
              <a:r>
                <a:rPr lang="en-US" altLang="ja-JP" sz="1400" dirty="0" smtClean="0">
                  <a:solidFill>
                    <a:schemeClr val="tx1"/>
                  </a:solidFill>
                </a:rPr>
                <a:t>1.03</a:t>
              </a:r>
              <a:endParaRPr lang="en-US" altLang="ja-JP" sz="1400" dirty="0">
                <a:solidFill>
                  <a:schemeClr val="tx1"/>
                </a:solidFill>
              </a:endParaRPr>
            </a:p>
            <a:p>
              <a:pPr algn="ctr"/>
              <a:r>
                <a:rPr lang="en-US" altLang="ja-JP" sz="1400" dirty="0" smtClean="0">
                  <a:solidFill>
                    <a:schemeClr val="tx1"/>
                  </a:solidFill>
                </a:rPr>
                <a:t>1.00</a:t>
              </a:r>
            </a:p>
            <a:p>
              <a:pPr algn="ctr"/>
              <a:endParaRPr lang="en-US" altLang="ja-JP" sz="1400" dirty="0" smtClean="0">
                <a:solidFill>
                  <a:schemeClr val="tx1"/>
                </a:solidFill>
              </a:endParaRPr>
            </a:p>
            <a:p>
              <a:pPr algn="ctr"/>
              <a:r>
                <a:rPr lang="en-US" altLang="ja-JP" sz="1400" dirty="0" smtClean="0">
                  <a:solidFill>
                    <a:schemeClr val="tx1"/>
                  </a:solidFill>
                </a:rPr>
                <a:t>1.01</a:t>
              </a:r>
            </a:p>
            <a:p>
              <a:pPr algn="ctr"/>
              <a:r>
                <a:rPr lang="en-US" altLang="ja-JP" sz="1400" dirty="0" smtClean="0">
                  <a:solidFill>
                    <a:schemeClr val="tx1"/>
                  </a:solidFill>
                </a:rPr>
                <a:t>1.01</a:t>
              </a:r>
            </a:p>
            <a:p>
              <a:pPr algn="ctr"/>
              <a:endParaRPr lang="en-US" altLang="ja-JP" sz="1400" dirty="0">
                <a:solidFill>
                  <a:schemeClr val="tx1"/>
                </a:solidFill>
              </a:endParaRPr>
            </a:p>
            <a:p>
              <a:pPr algn="ctr"/>
              <a:r>
                <a:rPr lang="en-US" altLang="ja-JP" sz="1400" dirty="0" smtClean="0">
                  <a:solidFill>
                    <a:schemeClr val="tx1"/>
                  </a:solidFill>
                </a:rPr>
                <a:t>1.02</a:t>
              </a:r>
            </a:p>
            <a:p>
              <a:pPr algn="ctr"/>
              <a:r>
                <a:rPr lang="en-US" altLang="ja-JP" sz="1400" dirty="0" smtClean="0">
                  <a:solidFill>
                    <a:schemeClr val="tx1"/>
                  </a:solidFill>
                </a:rPr>
                <a:t>1.01</a:t>
              </a:r>
              <a:endParaRPr lang="fi-FI" altLang="ja-JP" sz="1400" dirty="0">
                <a:solidFill>
                  <a:schemeClr val="tx1"/>
                </a:solidFill>
              </a:endParaRPr>
            </a:p>
          </p:txBody>
        </p:sp>
        <p:cxnSp>
          <p:nvCxnSpPr>
            <p:cNvPr id="15" name="直線コネクタ 14"/>
            <p:cNvCxnSpPr/>
            <p:nvPr/>
          </p:nvCxnSpPr>
          <p:spPr>
            <a:xfrm flipV="1">
              <a:off x="5417797" y="4376096"/>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406972" y="5477412"/>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5406972" y="6130554"/>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図 18"/>
          <p:cNvPicPr>
            <a:picLocks noChangeAspect="1"/>
          </p:cNvPicPr>
          <p:nvPr/>
        </p:nvPicPr>
        <p:blipFill>
          <a:blip r:embed="rId2"/>
          <a:stretch>
            <a:fillRect/>
          </a:stretch>
        </p:blipFill>
        <p:spPr>
          <a:xfrm>
            <a:off x="6229401" y="1877206"/>
            <a:ext cx="3106592" cy="1902687"/>
          </a:xfrm>
          <a:prstGeom prst="rect">
            <a:avLst/>
          </a:prstGeom>
        </p:spPr>
      </p:pic>
      <p:sp>
        <p:nvSpPr>
          <p:cNvPr id="20" name="正方形/長方形 19"/>
          <p:cNvSpPr/>
          <p:nvPr/>
        </p:nvSpPr>
        <p:spPr>
          <a:xfrm>
            <a:off x="6481564" y="1409376"/>
            <a:ext cx="1760346" cy="37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Ⅶ</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pic>
        <p:nvPicPr>
          <p:cNvPr id="21" name="図 20"/>
          <p:cNvPicPr>
            <a:picLocks noChangeAspect="1"/>
          </p:cNvPicPr>
          <p:nvPr/>
        </p:nvPicPr>
        <p:blipFill>
          <a:blip r:embed="rId3"/>
          <a:stretch>
            <a:fillRect/>
          </a:stretch>
        </p:blipFill>
        <p:spPr>
          <a:xfrm>
            <a:off x="6147345" y="3779893"/>
            <a:ext cx="3204429" cy="1901928"/>
          </a:xfrm>
          <a:prstGeom prst="rect">
            <a:avLst/>
          </a:prstGeom>
        </p:spPr>
      </p:pic>
      <p:pic>
        <p:nvPicPr>
          <p:cNvPr id="22" name="図 21"/>
          <p:cNvPicPr>
            <a:picLocks noChangeAspect="1"/>
          </p:cNvPicPr>
          <p:nvPr/>
        </p:nvPicPr>
        <p:blipFill>
          <a:blip r:embed="rId4"/>
          <a:stretch>
            <a:fillRect/>
          </a:stretch>
        </p:blipFill>
        <p:spPr>
          <a:xfrm>
            <a:off x="671380" y="4164924"/>
            <a:ext cx="4479298" cy="2369562"/>
          </a:xfrm>
          <a:prstGeom prst="rect">
            <a:avLst/>
          </a:prstGeom>
        </p:spPr>
      </p:pic>
    </p:spTree>
    <p:extLst>
      <p:ext uri="{BB962C8B-B14F-4D97-AF65-F5344CB8AC3E}">
        <p14:creationId xmlns:p14="http://schemas.microsoft.com/office/powerpoint/2010/main" val="28170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38416" y="510624"/>
            <a:ext cx="2228074" cy="37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latin typeface="HGP明朝B" panose="02020800000000000000" pitchFamily="18" charset="-128"/>
                <a:ea typeface="HGP明朝B" panose="02020800000000000000" pitchFamily="18" charset="-128"/>
              </a:rPr>
              <a:t>NOAC</a:t>
            </a:r>
            <a:r>
              <a:rPr lang="ja-JP" altLang="en-US" sz="2400" dirty="0" smtClean="0">
                <a:solidFill>
                  <a:schemeClr val="tx1"/>
                </a:solidFill>
                <a:latin typeface="HGP明朝B" panose="02020800000000000000" pitchFamily="18" charset="-128"/>
                <a:ea typeface="HGP明朝B" panose="02020800000000000000" pitchFamily="18" charset="-128"/>
              </a:rPr>
              <a:t>感受性</a:t>
            </a:r>
            <a:endParaRPr lang="en-US" altLang="ja-JP" sz="2400" dirty="0" smtClean="0">
              <a:solidFill>
                <a:schemeClr val="tx1"/>
              </a:solidFill>
              <a:latin typeface="HGP明朝B" panose="02020800000000000000" pitchFamily="18" charset="-128"/>
              <a:ea typeface="HGP明朝B" panose="02020800000000000000" pitchFamily="18" charset="-128"/>
            </a:endParaRPr>
          </a:p>
        </p:txBody>
      </p:sp>
      <p:sp>
        <p:nvSpPr>
          <p:cNvPr id="6" name="正方形/長方形 5"/>
          <p:cNvSpPr/>
          <p:nvPr/>
        </p:nvSpPr>
        <p:spPr>
          <a:xfrm>
            <a:off x="768749" y="4858607"/>
            <a:ext cx="5598607" cy="1798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rPr>
              <a:t>1</a:t>
            </a:r>
            <a:r>
              <a:rPr lang="ja-JP" altLang="en-US" sz="1200" dirty="0" smtClean="0">
                <a:solidFill>
                  <a:schemeClr val="tx1"/>
                </a:solidFill>
                <a:latin typeface="ＭＳ Ｐ明朝" panose="02020600040205080304" pitchFamily="18" charset="-128"/>
                <a:ea typeface="ＭＳ Ｐ明朝" panose="02020600040205080304" pitchFamily="18" charset="-128"/>
              </a:rPr>
              <a:t>　凝固第</a:t>
            </a:r>
            <a:r>
              <a:rPr lang="en-US" altLang="ja-JP" sz="1200" dirty="0">
                <a:solidFill>
                  <a:schemeClr val="tx1"/>
                </a:solidFill>
                <a:latin typeface="ＭＳ Ｐ明朝" panose="02020600040205080304" pitchFamily="18" charset="-128"/>
                <a:ea typeface="ＭＳ Ｐ明朝" panose="02020600040205080304" pitchFamily="18" charset="-128"/>
              </a:rPr>
              <a:t>Ⅹ</a:t>
            </a:r>
            <a:r>
              <a:rPr lang="ja-JP" altLang="en-US" sz="1200" dirty="0">
                <a:solidFill>
                  <a:schemeClr val="tx1"/>
                </a:solidFill>
                <a:latin typeface="ＭＳ Ｐ明朝" panose="02020600040205080304" pitchFamily="18" charset="-128"/>
                <a:ea typeface="ＭＳ Ｐ明朝" panose="02020600040205080304" pitchFamily="18" charset="-128"/>
              </a:rPr>
              <a:t>因子</a:t>
            </a:r>
            <a:r>
              <a:rPr lang="ja-JP" altLang="en-US" sz="1200" dirty="0" smtClean="0">
                <a:solidFill>
                  <a:schemeClr val="tx1"/>
                </a:solidFill>
                <a:latin typeface="ＭＳ Ｐ明朝" panose="02020600040205080304" pitchFamily="18" charset="-128"/>
                <a:ea typeface="ＭＳ Ｐ明朝" panose="02020600040205080304" pitchFamily="18" charset="-128"/>
              </a:rPr>
              <a:t>阻害剤</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イグザレルト</a:t>
            </a:r>
            <a:r>
              <a:rPr lang="ja-JP" altLang="en-US" sz="1200" dirty="0">
                <a:solidFill>
                  <a:schemeClr val="tx1"/>
                </a:solidFill>
                <a:latin typeface="ＭＳ Ｐ明朝" panose="02020600040205080304" pitchFamily="18" charset="-128"/>
                <a:ea typeface="ＭＳ Ｐ明朝" panose="02020600040205080304" pitchFamily="18" charset="-128"/>
              </a:rPr>
              <a:t>（リバロキサバン）バイエル薬品株：</a:t>
            </a:r>
            <a:r>
              <a:rPr lang="en-US" altLang="ja-JP" sz="1200" dirty="0">
                <a:solidFill>
                  <a:schemeClr val="tx1"/>
                </a:solidFill>
                <a:latin typeface="ＭＳ Ｐ明朝" panose="02020600040205080304" pitchFamily="18" charset="-128"/>
                <a:ea typeface="ＭＳ Ｐ明朝" panose="02020600040205080304" pitchFamily="18" charset="-128"/>
              </a:rPr>
              <a:t>2012</a:t>
            </a:r>
            <a:r>
              <a:rPr lang="ja-JP" altLang="en-US" sz="1200" dirty="0">
                <a:solidFill>
                  <a:schemeClr val="tx1"/>
                </a:solidFill>
                <a:latin typeface="ＭＳ Ｐ明朝" panose="02020600040205080304" pitchFamily="18" charset="-128"/>
                <a:ea typeface="ＭＳ Ｐ明朝" panose="02020600040205080304" pitchFamily="18" charset="-128"/>
              </a:rPr>
              <a:t>年</a:t>
            </a:r>
            <a:r>
              <a:rPr lang="en-US" altLang="ja-JP" sz="1200" dirty="0">
                <a:solidFill>
                  <a:schemeClr val="tx1"/>
                </a:solidFill>
                <a:latin typeface="ＭＳ Ｐ明朝" panose="02020600040205080304" pitchFamily="18" charset="-128"/>
                <a:ea typeface="ＭＳ Ｐ明朝" panose="02020600040205080304" pitchFamily="18" charset="-128"/>
              </a:rPr>
              <a:t>1</a:t>
            </a:r>
            <a:r>
              <a:rPr lang="ja-JP" altLang="en-US" sz="1200" dirty="0">
                <a:solidFill>
                  <a:schemeClr val="tx1"/>
                </a:solidFill>
                <a:latin typeface="ＭＳ Ｐ明朝" panose="02020600040205080304" pitchFamily="18" charset="-128"/>
                <a:ea typeface="ＭＳ Ｐ明朝" panose="02020600040205080304" pitchFamily="18" charset="-128"/>
              </a:rPr>
              <a:t>月</a:t>
            </a:r>
            <a:r>
              <a:rPr lang="en-US" altLang="ja-JP" sz="1200" dirty="0">
                <a:solidFill>
                  <a:schemeClr val="tx1"/>
                </a:solidFill>
                <a:latin typeface="ＭＳ Ｐ明朝" panose="02020600040205080304" pitchFamily="18" charset="-128"/>
                <a:ea typeface="ＭＳ Ｐ明朝" panose="02020600040205080304" pitchFamily="18" charset="-128"/>
              </a:rPr>
              <a:t>18</a:t>
            </a:r>
            <a:r>
              <a:rPr lang="ja-JP" altLang="en-US" sz="1200" dirty="0">
                <a:solidFill>
                  <a:schemeClr val="tx1"/>
                </a:solidFill>
                <a:latin typeface="ＭＳ Ｐ明朝" panose="02020600040205080304" pitchFamily="18" charset="-128"/>
                <a:ea typeface="ＭＳ Ｐ明朝" panose="02020600040205080304" pitchFamily="18" charset="-128"/>
              </a:rPr>
              <a:t>日</a:t>
            </a:r>
          </a:p>
          <a:p>
            <a:r>
              <a:rPr lang="ja-JP" altLang="en-US" sz="1200" dirty="0" smtClean="0">
                <a:solidFill>
                  <a:schemeClr val="tx1"/>
                </a:solidFill>
                <a:latin typeface="ＭＳ Ｐ明朝" panose="02020600040205080304" pitchFamily="18" charset="-128"/>
                <a:ea typeface="ＭＳ Ｐ明朝" panose="02020600040205080304" pitchFamily="18" charset="-128"/>
              </a:rPr>
              <a:t>　　エリキュース</a:t>
            </a:r>
            <a:r>
              <a:rPr lang="ja-JP" altLang="en-US" sz="1200" dirty="0">
                <a:solidFill>
                  <a:schemeClr val="tx1"/>
                </a:solidFill>
                <a:latin typeface="ＭＳ Ｐ明朝" panose="02020600040205080304" pitchFamily="18" charset="-128"/>
                <a:ea typeface="ＭＳ Ｐ明朝" panose="02020600040205080304" pitchFamily="18" charset="-128"/>
              </a:rPr>
              <a:t>（アピキサバン）ファイザー株：</a:t>
            </a:r>
            <a:r>
              <a:rPr lang="en-US" altLang="ja-JP" sz="1200" dirty="0">
                <a:solidFill>
                  <a:schemeClr val="tx1"/>
                </a:solidFill>
                <a:latin typeface="ＭＳ Ｐ明朝" panose="02020600040205080304" pitchFamily="18" charset="-128"/>
                <a:ea typeface="ＭＳ Ｐ明朝" panose="02020600040205080304" pitchFamily="18" charset="-128"/>
              </a:rPr>
              <a:t>2013</a:t>
            </a:r>
            <a:r>
              <a:rPr lang="ja-JP" altLang="en-US" sz="1200" dirty="0">
                <a:solidFill>
                  <a:schemeClr val="tx1"/>
                </a:solidFill>
                <a:latin typeface="ＭＳ Ｐ明朝" panose="02020600040205080304" pitchFamily="18" charset="-128"/>
                <a:ea typeface="ＭＳ Ｐ明朝" panose="02020600040205080304" pitchFamily="18" charset="-128"/>
              </a:rPr>
              <a:t>年</a:t>
            </a:r>
            <a:r>
              <a:rPr lang="en-US" altLang="ja-JP" sz="1200" dirty="0">
                <a:solidFill>
                  <a:schemeClr val="tx1"/>
                </a:solidFill>
                <a:latin typeface="ＭＳ Ｐ明朝" panose="02020600040205080304" pitchFamily="18" charset="-128"/>
                <a:ea typeface="ＭＳ Ｐ明朝" panose="02020600040205080304" pitchFamily="18" charset="-128"/>
              </a:rPr>
              <a:t>2</a:t>
            </a:r>
            <a:r>
              <a:rPr lang="ja-JP" altLang="en-US" sz="1200" dirty="0">
                <a:solidFill>
                  <a:schemeClr val="tx1"/>
                </a:solidFill>
                <a:latin typeface="ＭＳ Ｐ明朝" panose="02020600040205080304" pitchFamily="18" charset="-128"/>
                <a:ea typeface="ＭＳ Ｐ明朝" panose="02020600040205080304" pitchFamily="18" charset="-128"/>
              </a:rPr>
              <a:t>月</a:t>
            </a:r>
          </a:p>
          <a:p>
            <a:r>
              <a:rPr lang="ja-JP" altLang="en-US" sz="1200" dirty="0" smtClean="0">
                <a:solidFill>
                  <a:schemeClr val="tx1"/>
                </a:solidFill>
                <a:latin typeface="ＭＳ Ｐ明朝" panose="02020600040205080304" pitchFamily="18" charset="-128"/>
                <a:ea typeface="ＭＳ Ｐ明朝" panose="02020600040205080304" pitchFamily="18" charset="-128"/>
              </a:rPr>
              <a:t>　　リクシアナ</a:t>
            </a:r>
            <a:r>
              <a:rPr lang="ja-JP" altLang="en-US" sz="1200" dirty="0">
                <a:solidFill>
                  <a:schemeClr val="tx1"/>
                </a:solidFill>
                <a:latin typeface="ＭＳ Ｐ明朝" panose="02020600040205080304" pitchFamily="18" charset="-128"/>
                <a:ea typeface="ＭＳ Ｐ明朝" panose="02020600040205080304" pitchFamily="18" charset="-128"/>
              </a:rPr>
              <a:t>（エドキサバン）第一三共：</a:t>
            </a:r>
            <a:r>
              <a:rPr lang="en-US" altLang="ja-JP" sz="1200" dirty="0">
                <a:solidFill>
                  <a:schemeClr val="tx1"/>
                </a:solidFill>
                <a:latin typeface="ＭＳ Ｐ明朝" panose="02020600040205080304" pitchFamily="18" charset="-128"/>
                <a:ea typeface="ＭＳ Ｐ明朝" panose="02020600040205080304" pitchFamily="18" charset="-128"/>
              </a:rPr>
              <a:t>2014</a:t>
            </a:r>
            <a:r>
              <a:rPr lang="ja-JP" altLang="en-US" sz="1200" dirty="0">
                <a:solidFill>
                  <a:schemeClr val="tx1"/>
                </a:solidFill>
                <a:latin typeface="ＭＳ Ｐ明朝" panose="02020600040205080304" pitchFamily="18" charset="-128"/>
                <a:ea typeface="ＭＳ Ｐ明朝" panose="02020600040205080304" pitchFamily="18" charset="-128"/>
              </a:rPr>
              <a:t>年</a:t>
            </a:r>
            <a:r>
              <a:rPr lang="en-US" altLang="ja-JP" sz="1200" dirty="0">
                <a:solidFill>
                  <a:schemeClr val="tx1"/>
                </a:solidFill>
                <a:latin typeface="ＭＳ Ｐ明朝" panose="02020600040205080304" pitchFamily="18" charset="-128"/>
                <a:ea typeface="ＭＳ Ｐ明朝" panose="02020600040205080304" pitchFamily="18" charset="-128"/>
              </a:rPr>
              <a:t>12</a:t>
            </a:r>
            <a:r>
              <a:rPr lang="ja-JP" altLang="en-US" sz="1200" dirty="0">
                <a:solidFill>
                  <a:schemeClr val="tx1"/>
                </a:solidFill>
                <a:latin typeface="ＭＳ Ｐ明朝" panose="02020600040205080304" pitchFamily="18" charset="-128"/>
                <a:ea typeface="ＭＳ Ｐ明朝" panose="02020600040205080304" pitchFamily="18" charset="-128"/>
              </a:rPr>
              <a:t>月</a:t>
            </a:r>
            <a:r>
              <a:rPr lang="en-US" altLang="ja-JP" sz="1200" dirty="0">
                <a:solidFill>
                  <a:schemeClr val="tx1"/>
                </a:solidFill>
                <a:latin typeface="ＭＳ Ｐ明朝" panose="02020600040205080304" pitchFamily="18" charset="-128"/>
                <a:ea typeface="ＭＳ Ｐ明朝" panose="02020600040205080304" pitchFamily="18" charset="-128"/>
              </a:rPr>
              <a:t>8</a:t>
            </a:r>
            <a:r>
              <a:rPr lang="ja-JP" altLang="en-US" sz="1200" dirty="0">
                <a:solidFill>
                  <a:schemeClr val="tx1"/>
                </a:solidFill>
                <a:latin typeface="ＭＳ Ｐ明朝" panose="02020600040205080304" pitchFamily="18" charset="-128"/>
                <a:ea typeface="ＭＳ Ｐ明朝" panose="02020600040205080304" pitchFamily="18" charset="-128"/>
              </a:rPr>
              <a:t>日</a:t>
            </a:r>
          </a:p>
          <a:p>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rPr>
              <a:t>2</a:t>
            </a:r>
            <a:r>
              <a:rPr lang="ja-JP" altLang="en-US" sz="1200" dirty="0" smtClean="0">
                <a:solidFill>
                  <a:schemeClr val="tx1"/>
                </a:solidFill>
                <a:latin typeface="ＭＳ Ｐ明朝" panose="02020600040205080304" pitchFamily="18" charset="-128"/>
                <a:ea typeface="ＭＳ Ｐ明朝" panose="02020600040205080304" pitchFamily="18" charset="-128"/>
              </a:rPr>
              <a:t>　凝固第</a:t>
            </a:r>
            <a:r>
              <a:rPr lang="en-US" altLang="ja-JP" sz="1200" dirty="0">
                <a:solidFill>
                  <a:schemeClr val="tx1"/>
                </a:solidFill>
                <a:latin typeface="ＭＳ Ｐ明朝" panose="02020600040205080304" pitchFamily="18" charset="-128"/>
                <a:ea typeface="ＭＳ Ｐ明朝" panose="02020600040205080304" pitchFamily="18" charset="-128"/>
              </a:rPr>
              <a:t>Ⅱ</a:t>
            </a:r>
            <a:r>
              <a:rPr lang="ja-JP" altLang="en-US" sz="1200" dirty="0">
                <a:solidFill>
                  <a:schemeClr val="tx1"/>
                </a:solidFill>
                <a:latin typeface="ＭＳ Ｐ明朝" panose="02020600040205080304" pitchFamily="18" charset="-128"/>
                <a:ea typeface="ＭＳ Ｐ明朝" panose="02020600040205080304" pitchFamily="18" charset="-128"/>
              </a:rPr>
              <a:t>因子</a:t>
            </a:r>
            <a:r>
              <a:rPr lang="ja-JP" altLang="en-US" sz="1200" dirty="0" smtClean="0">
                <a:solidFill>
                  <a:schemeClr val="tx1"/>
                </a:solidFill>
                <a:latin typeface="ＭＳ Ｐ明朝" panose="02020600040205080304" pitchFamily="18" charset="-128"/>
                <a:ea typeface="ＭＳ Ｐ明朝" panose="02020600040205080304" pitchFamily="18" charset="-128"/>
              </a:rPr>
              <a:t>阻害剤</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プラザキサ</a:t>
            </a:r>
            <a:r>
              <a:rPr lang="ja-JP" altLang="en-US" sz="1200" dirty="0">
                <a:solidFill>
                  <a:schemeClr val="tx1"/>
                </a:solidFill>
                <a:latin typeface="ＭＳ Ｐ明朝" panose="02020600040205080304" pitchFamily="18" charset="-128"/>
                <a:ea typeface="ＭＳ Ｐ明朝" panose="02020600040205080304" pitchFamily="18" charset="-128"/>
              </a:rPr>
              <a:t>（ダビガトラン）日本ベーリンガーインゲルハイム株式会社：</a:t>
            </a:r>
            <a:r>
              <a:rPr lang="en-US" altLang="ja-JP" sz="1200" dirty="0">
                <a:solidFill>
                  <a:schemeClr val="tx1"/>
                </a:solidFill>
                <a:latin typeface="ＭＳ Ｐ明朝" panose="02020600040205080304" pitchFamily="18" charset="-128"/>
                <a:ea typeface="ＭＳ Ｐ明朝" panose="02020600040205080304" pitchFamily="18" charset="-128"/>
              </a:rPr>
              <a:t>2010</a:t>
            </a:r>
            <a:r>
              <a:rPr lang="ja-JP" altLang="en-US" sz="1200" dirty="0">
                <a:solidFill>
                  <a:schemeClr val="tx1"/>
                </a:solidFill>
                <a:latin typeface="ＭＳ Ｐ明朝" panose="02020600040205080304" pitchFamily="18" charset="-128"/>
                <a:ea typeface="ＭＳ Ｐ明朝" panose="02020600040205080304" pitchFamily="18" charset="-128"/>
              </a:rPr>
              <a:t>年</a:t>
            </a:r>
            <a:r>
              <a:rPr lang="en-US" altLang="ja-JP" sz="1200" dirty="0">
                <a:solidFill>
                  <a:schemeClr val="tx1"/>
                </a:solidFill>
                <a:latin typeface="ＭＳ Ｐ明朝" panose="02020600040205080304" pitchFamily="18" charset="-128"/>
                <a:ea typeface="ＭＳ Ｐ明朝" panose="02020600040205080304" pitchFamily="18" charset="-128"/>
              </a:rPr>
              <a:t>10</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rPr>
              <a:t>3</a:t>
            </a:r>
            <a:r>
              <a:rPr lang="ja-JP" altLang="en-US" sz="1200" dirty="0" smtClean="0">
                <a:solidFill>
                  <a:schemeClr val="tx1"/>
                </a:solidFill>
                <a:latin typeface="ＭＳ Ｐ明朝" panose="02020600040205080304" pitchFamily="18" charset="-128"/>
                <a:ea typeface="ＭＳ Ｐ明朝" panose="02020600040205080304" pitchFamily="18" charset="-128"/>
              </a:rPr>
              <a:t>　抗トロンビン剤</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ヘパリン</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硫酸プロタミン（ポリブレン）</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アルガトロバン</a:t>
            </a: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a:t>
            </a:r>
            <a:endParaRPr lang="ja-JP" altLang="en-US" sz="1200" dirty="0">
              <a:solidFill>
                <a:schemeClr val="tx1"/>
              </a:solidFill>
              <a:latin typeface="ＭＳ Ｐ明朝" panose="02020600040205080304" pitchFamily="18" charset="-128"/>
              <a:ea typeface="ＭＳ Ｐ明朝" panose="02020600040205080304" pitchFamily="18" charset="-128"/>
            </a:endParaRPr>
          </a:p>
        </p:txBody>
      </p:sp>
      <p:grpSp>
        <p:nvGrpSpPr>
          <p:cNvPr id="8" name="グループ化 7"/>
          <p:cNvGrpSpPr/>
          <p:nvPr/>
        </p:nvGrpSpPr>
        <p:grpSpPr>
          <a:xfrm>
            <a:off x="5161708" y="1221780"/>
            <a:ext cx="4150437" cy="3461952"/>
            <a:chOff x="5302557" y="258437"/>
            <a:chExt cx="4150437" cy="3461952"/>
          </a:xfrm>
        </p:grpSpPr>
        <p:pic>
          <p:nvPicPr>
            <p:cNvPr id="9" name="図 8"/>
            <p:cNvPicPr>
              <a:picLocks noChangeAspect="1"/>
            </p:cNvPicPr>
            <p:nvPr/>
          </p:nvPicPr>
          <p:blipFill>
            <a:blip r:embed="rId2"/>
            <a:stretch>
              <a:fillRect/>
            </a:stretch>
          </p:blipFill>
          <p:spPr>
            <a:xfrm>
              <a:off x="5660343" y="258437"/>
              <a:ext cx="3792651" cy="3206404"/>
            </a:xfrm>
            <a:prstGeom prst="rect">
              <a:avLst/>
            </a:prstGeom>
          </p:spPr>
        </p:pic>
        <p:sp>
          <p:nvSpPr>
            <p:cNvPr id="10" name="正方形/長方形 9"/>
            <p:cNvSpPr/>
            <p:nvPr/>
          </p:nvSpPr>
          <p:spPr>
            <a:xfrm>
              <a:off x="6722735" y="3473706"/>
              <a:ext cx="1837555" cy="246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n-ea"/>
                </a:rPr>
                <a:t>トロンボレル　</a:t>
              </a:r>
              <a:r>
                <a:rPr kumimoji="1" lang="en-US" altLang="ja-JP" sz="1400" b="1" dirty="0" smtClean="0">
                  <a:solidFill>
                    <a:schemeClr val="tx1"/>
                  </a:solidFill>
                  <a:latin typeface="+mn-ea"/>
                </a:rPr>
                <a:t>S</a:t>
              </a:r>
              <a:endParaRPr kumimoji="1" lang="ja-JP" altLang="en-US" sz="1400" b="1" dirty="0">
                <a:solidFill>
                  <a:schemeClr val="tx1"/>
                </a:solidFill>
                <a:latin typeface="+mn-ea"/>
              </a:endParaRPr>
            </a:p>
          </p:txBody>
        </p:sp>
        <p:sp>
          <p:nvSpPr>
            <p:cNvPr id="11" name="正方形/長方形 10"/>
            <p:cNvSpPr/>
            <p:nvPr/>
          </p:nvSpPr>
          <p:spPr>
            <a:xfrm rot="16200000">
              <a:off x="4507121" y="1202744"/>
              <a:ext cx="1837555" cy="246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n-ea"/>
                </a:rPr>
                <a:t>ラビ　</a:t>
              </a:r>
              <a:r>
                <a:rPr kumimoji="1" lang="en-US" altLang="ja-JP" sz="1400" b="1" dirty="0" smtClean="0">
                  <a:solidFill>
                    <a:schemeClr val="tx1"/>
                  </a:solidFill>
                  <a:latin typeface="+mn-ea"/>
                </a:rPr>
                <a:t>PT</a:t>
              </a:r>
              <a:r>
                <a:rPr kumimoji="1" lang="ja-JP" altLang="en-US" sz="1400" b="1" dirty="0" smtClean="0">
                  <a:solidFill>
                    <a:schemeClr val="tx1"/>
                  </a:solidFill>
                  <a:latin typeface="+mn-ea"/>
                </a:rPr>
                <a:t>　</a:t>
              </a:r>
              <a:r>
                <a:rPr kumimoji="1" lang="en-US" altLang="ja-JP" sz="1400" b="1" dirty="0" smtClean="0">
                  <a:solidFill>
                    <a:schemeClr val="tx1"/>
                  </a:solidFill>
                  <a:latin typeface="+mn-ea"/>
                </a:rPr>
                <a:t>N</a:t>
              </a:r>
              <a:endParaRPr kumimoji="1" lang="ja-JP" altLang="en-US" sz="1400" b="1" dirty="0">
                <a:solidFill>
                  <a:schemeClr val="tx1"/>
                </a:solidFill>
                <a:latin typeface="+mn-ea"/>
              </a:endParaRPr>
            </a:p>
          </p:txBody>
        </p:sp>
        <p:sp>
          <p:nvSpPr>
            <p:cNvPr id="12" name="正方形/長方形 11"/>
            <p:cNvSpPr/>
            <p:nvPr/>
          </p:nvSpPr>
          <p:spPr>
            <a:xfrm>
              <a:off x="6185300" y="494703"/>
              <a:ext cx="1837555" cy="246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n-ea"/>
                </a:rPr>
                <a:t>検体別相関（秒）</a:t>
              </a:r>
              <a:endParaRPr kumimoji="1" lang="ja-JP" altLang="en-US" sz="1600" b="1" dirty="0">
                <a:solidFill>
                  <a:schemeClr val="tx1"/>
                </a:solidFill>
                <a:latin typeface="+mn-ea"/>
              </a:endParaRPr>
            </a:p>
          </p:txBody>
        </p:sp>
        <p:sp>
          <p:nvSpPr>
            <p:cNvPr id="13" name="正方形/長方形 12"/>
            <p:cNvSpPr/>
            <p:nvPr/>
          </p:nvSpPr>
          <p:spPr>
            <a:xfrm>
              <a:off x="7736930" y="2173679"/>
              <a:ext cx="1640637" cy="375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mn-ea"/>
                </a:rPr>
                <a:t>Y=0.8902X+4.5987</a:t>
              </a:r>
              <a:endParaRPr kumimoji="1" lang="ja-JP" altLang="en-US" sz="1400" b="1" dirty="0">
                <a:solidFill>
                  <a:schemeClr val="tx1"/>
                </a:solidFill>
                <a:latin typeface="+mn-ea"/>
              </a:endParaRPr>
            </a:p>
          </p:txBody>
        </p:sp>
        <p:sp>
          <p:nvSpPr>
            <p:cNvPr id="14" name="正方形/長方形 13"/>
            <p:cNvSpPr/>
            <p:nvPr/>
          </p:nvSpPr>
          <p:spPr>
            <a:xfrm>
              <a:off x="7736930" y="2464008"/>
              <a:ext cx="1640637" cy="375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mn-ea"/>
                </a:rPr>
                <a:t>R</a:t>
              </a:r>
              <a:r>
                <a:rPr kumimoji="1" lang="ja-JP" altLang="en-US" sz="1400" b="1" baseline="30000" dirty="0" smtClean="0">
                  <a:solidFill>
                    <a:schemeClr val="tx1"/>
                  </a:solidFill>
                  <a:latin typeface="+mn-ea"/>
                </a:rPr>
                <a:t>２</a:t>
              </a:r>
              <a:r>
                <a:rPr kumimoji="1" lang="ja-JP" altLang="en-US" sz="1400" b="1" dirty="0" smtClean="0">
                  <a:solidFill>
                    <a:schemeClr val="tx1"/>
                  </a:solidFill>
                  <a:latin typeface="+mn-ea"/>
                </a:rPr>
                <a:t>＝</a:t>
              </a:r>
              <a:r>
                <a:rPr kumimoji="1" lang="en-US" altLang="ja-JP" sz="1400" b="1" dirty="0" smtClean="0">
                  <a:solidFill>
                    <a:schemeClr val="tx1"/>
                  </a:solidFill>
                  <a:latin typeface="+mn-ea"/>
                </a:rPr>
                <a:t>0.9216</a:t>
              </a:r>
              <a:endParaRPr kumimoji="1" lang="ja-JP" altLang="en-US" sz="1400" b="1" dirty="0">
                <a:solidFill>
                  <a:schemeClr val="tx1"/>
                </a:solidFill>
                <a:latin typeface="+mn-ea"/>
              </a:endParaRPr>
            </a:p>
          </p:txBody>
        </p:sp>
        <p:cxnSp>
          <p:nvCxnSpPr>
            <p:cNvPr id="15" name="直線コネクタ 14"/>
            <p:cNvCxnSpPr/>
            <p:nvPr/>
          </p:nvCxnSpPr>
          <p:spPr>
            <a:xfrm flipV="1">
              <a:off x="6039470" y="369433"/>
              <a:ext cx="3192366" cy="272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033690" y="741386"/>
              <a:ext cx="3087043" cy="2249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7596081" y="4800137"/>
            <a:ext cx="2006429" cy="1296780"/>
            <a:chOff x="7355623" y="1295464"/>
            <a:chExt cx="2328438" cy="1296780"/>
          </a:xfrm>
        </p:grpSpPr>
        <p:sp>
          <p:nvSpPr>
            <p:cNvPr id="17" name="正方形/長方形 16"/>
            <p:cNvSpPr/>
            <p:nvPr/>
          </p:nvSpPr>
          <p:spPr>
            <a:xfrm>
              <a:off x="7355623" y="1295464"/>
              <a:ext cx="2328438" cy="734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70C0"/>
                  </a:solidFill>
                  <a:latin typeface="+mn-ea"/>
                </a:rPr>
                <a:t>●ワルファリン：</a:t>
              </a:r>
              <a:r>
                <a:rPr lang="en-US" altLang="ja-JP" sz="1200" b="1" dirty="0" smtClean="0">
                  <a:solidFill>
                    <a:srgbClr val="0070C0"/>
                  </a:solidFill>
                  <a:latin typeface="+mn-ea"/>
                </a:rPr>
                <a:t>20</a:t>
              </a:r>
            </a:p>
            <a:p>
              <a:r>
                <a:rPr kumimoji="1" lang="ja-JP" altLang="en-US" sz="1200" b="1" dirty="0" smtClean="0">
                  <a:solidFill>
                    <a:srgbClr val="FF0000"/>
                  </a:solidFill>
                  <a:latin typeface="+mn-ea"/>
                </a:rPr>
                <a:t>●リバーロキサバン：６</a:t>
              </a:r>
              <a:endParaRPr kumimoji="1" lang="en-US" altLang="ja-JP" sz="1200" b="1" dirty="0" smtClean="0">
                <a:solidFill>
                  <a:srgbClr val="FF0000"/>
                </a:solidFill>
                <a:latin typeface="+mn-ea"/>
              </a:endParaRPr>
            </a:p>
            <a:p>
              <a:r>
                <a:rPr lang="ja-JP" altLang="en-US" sz="1200" b="1" dirty="0" smtClean="0">
                  <a:solidFill>
                    <a:srgbClr val="00CC00"/>
                  </a:solidFill>
                  <a:latin typeface="+mn-ea"/>
                </a:rPr>
                <a:t>●アピキサバン：５</a:t>
              </a:r>
              <a:endParaRPr lang="en-US" altLang="ja-JP" sz="1200" b="1" dirty="0" smtClean="0">
                <a:solidFill>
                  <a:srgbClr val="00CC00"/>
                </a:solidFill>
                <a:latin typeface="+mn-ea"/>
              </a:endParaRPr>
            </a:p>
          </p:txBody>
        </p:sp>
        <p:sp>
          <p:nvSpPr>
            <p:cNvPr id="18" name="正方形/長方形 17"/>
            <p:cNvSpPr/>
            <p:nvPr/>
          </p:nvSpPr>
          <p:spPr>
            <a:xfrm>
              <a:off x="7355623" y="1857618"/>
              <a:ext cx="2328438" cy="734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accent4">
                      <a:lumMod val="60000"/>
                      <a:lumOff val="40000"/>
                    </a:schemeClr>
                  </a:solidFill>
                  <a:latin typeface="+mn-ea"/>
                </a:rPr>
                <a:t>●肝機能低下：５</a:t>
              </a:r>
              <a:endParaRPr lang="en-US" altLang="ja-JP" sz="1200" b="1" dirty="0" smtClean="0">
                <a:solidFill>
                  <a:schemeClr val="accent4">
                    <a:lumMod val="60000"/>
                    <a:lumOff val="40000"/>
                  </a:schemeClr>
                </a:solidFill>
                <a:latin typeface="+mn-ea"/>
              </a:endParaRPr>
            </a:p>
            <a:p>
              <a:r>
                <a:rPr kumimoji="1" lang="ja-JP" altLang="en-US" sz="1200" b="1" dirty="0" smtClean="0">
                  <a:solidFill>
                    <a:srgbClr val="7030A0"/>
                  </a:solidFill>
                  <a:latin typeface="+mn-ea"/>
                </a:rPr>
                <a:t>●アルガトロバン：</a:t>
              </a:r>
              <a:r>
                <a:rPr kumimoji="1" lang="en-US" altLang="ja-JP" sz="1200" b="1" dirty="0" smtClean="0">
                  <a:solidFill>
                    <a:srgbClr val="7030A0"/>
                  </a:solidFill>
                  <a:latin typeface="+mn-ea"/>
                </a:rPr>
                <a:t>10</a:t>
              </a:r>
            </a:p>
            <a:p>
              <a:r>
                <a:rPr lang="ja-JP" altLang="en-US" sz="1200" b="1" dirty="0" smtClean="0">
                  <a:solidFill>
                    <a:schemeClr val="tx1"/>
                  </a:solidFill>
                  <a:latin typeface="+mn-ea"/>
                </a:rPr>
                <a:t>●健常人：</a:t>
              </a:r>
              <a:r>
                <a:rPr lang="en-US" altLang="ja-JP" sz="1200" b="1" dirty="0" smtClean="0">
                  <a:solidFill>
                    <a:schemeClr val="tx1"/>
                  </a:solidFill>
                  <a:latin typeface="+mn-ea"/>
                </a:rPr>
                <a:t>23</a:t>
              </a:r>
            </a:p>
          </p:txBody>
        </p:sp>
      </p:grpSp>
      <p:pic>
        <p:nvPicPr>
          <p:cNvPr id="28" name="図 27"/>
          <p:cNvPicPr>
            <a:picLocks noChangeAspect="1"/>
          </p:cNvPicPr>
          <p:nvPr/>
        </p:nvPicPr>
        <p:blipFill>
          <a:blip r:embed="rId3"/>
          <a:stretch>
            <a:fillRect/>
          </a:stretch>
        </p:blipFill>
        <p:spPr>
          <a:xfrm>
            <a:off x="855913" y="1096843"/>
            <a:ext cx="3815957" cy="3411904"/>
          </a:xfrm>
          <a:prstGeom prst="rect">
            <a:avLst/>
          </a:prstGeom>
        </p:spPr>
      </p:pic>
    </p:spTree>
    <p:extLst>
      <p:ext uri="{BB962C8B-B14F-4D97-AF65-F5344CB8AC3E}">
        <p14:creationId xmlns:p14="http://schemas.microsoft.com/office/powerpoint/2010/main" val="260750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正方形/長方形 142"/>
          <p:cNvSpPr/>
          <p:nvPr/>
        </p:nvSpPr>
        <p:spPr>
          <a:xfrm>
            <a:off x="539999" y="147744"/>
            <a:ext cx="3533021" cy="86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altLang="ja-JP" sz="3600" b="1" dirty="0" smtClean="0">
                <a:solidFill>
                  <a:schemeClr val="tx1"/>
                </a:solidFill>
                <a:latin typeface="HGS明朝B" panose="02020800000000000000" pitchFamily="18" charset="-128"/>
                <a:ea typeface="HGS明朝B" panose="02020800000000000000" pitchFamily="18" charset="-128"/>
              </a:rPr>
              <a:t>4</a:t>
            </a:r>
            <a:r>
              <a:rPr lang="ja-JP" altLang="en-US" sz="3600" b="1" dirty="0" err="1" smtClean="0">
                <a:solidFill>
                  <a:schemeClr val="tx1"/>
                </a:solidFill>
                <a:latin typeface="HGS明朝B" panose="02020800000000000000" pitchFamily="18" charset="-128"/>
                <a:ea typeface="HGS明朝B" panose="02020800000000000000" pitchFamily="18" charset="-128"/>
              </a:rPr>
              <a:t>．</a:t>
            </a:r>
            <a:r>
              <a:rPr lang="ja-JP" altLang="en-US" sz="3600" b="1" dirty="0" smtClean="0">
                <a:solidFill>
                  <a:schemeClr val="tx1"/>
                </a:solidFill>
                <a:latin typeface="HGS明朝B" panose="02020800000000000000" pitchFamily="18" charset="-128"/>
                <a:ea typeface="HGS明朝B" panose="02020800000000000000" pitchFamily="18" charset="-128"/>
              </a:rPr>
              <a:t>まとめ</a:t>
            </a:r>
            <a:endParaRPr lang="ja-JP" altLang="en-US" sz="3600" b="1" dirty="0">
              <a:solidFill>
                <a:schemeClr val="tx1"/>
              </a:solidFill>
              <a:latin typeface="HGS明朝B" panose="02020800000000000000" pitchFamily="18" charset="-128"/>
              <a:ea typeface="HGS明朝B" panose="02020800000000000000" pitchFamily="18" charset="-128"/>
            </a:endParaRPr>
          </a:p>
        </p:txBody>
      </p:sp>
      <p:sp>
        <p:nvSpPr>
          <p:cNvPr id="144" name="タイトル 1"/>
          <p:cNvSpPr txBox="1">
            <a:spLocks/>
          </p:cNvSpPr>
          <p:nvPr/>
        </p:nvSpPr>
        <p:spPr>
          <a:xfrm>
            <a:off x="695429" y="1002307"/>
            <a:ext cx="8926943" cy="66839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(1) </a:t>
            </a:r>
            <a:r>
              <a:rPr lang="ja-JP" altLang="en-US" sz="2800" dirty="0" smtClean="0">
                <a:latin typeface="ＭＳ Ｐ明朝" panose="02020600040205080304" pitchFamily="18" charset="-128"/>
                <a:ea typeface="ＭＳ Ｐ明朝" panose="02020600040205080304" pitchFamily="18" charset="-128"/>
              </a:rPr>
              <a:t>新たな知見により、液状化</a:t>
            </a:r>
            <a:r>
              <a:rPr lang="en-US" altLang="ja-JP" sz="2800" dirty="0" smtClean="0">
                <a:latin typeface="ＭＳ Ｐ明朝" panose="02020600040205080304" pitchFamily="18" charset="-128"/>
                <a:ea typeface="ＭＳ Ｐ明朝" panose="02020600040205080304" pitchFamily="18" charset="-128"/>
              </a:rPr>
              <a:t>PT</a:t>
            </a:r>
            <a:r>
              <a:rPr lang="ja-JP" altLang="en-US" sz="2800" dirty="0" smtClean="0">
                <a:latin typeface="ＭＳ Ｐ明朝" panose="02020600040205080304" pitchFamily="18" charset="-128"/>
                <a:ea typeface="ＭＳ Ｐ明朝" panose="02020600040205080304" pitchFamily="18" charset="-128"/>
              </a:rPr>
              <a:t>試薬を作製しました。</a:t>
            </a:r>
            <a:endParaRPr lang="ja-JP" altLang="en-US" sz="2800" dirty="0">
              <a:latin typeface="ＭＳ Ｐ明朝" panose="02020600040205080304" pitchFamily="18" charset="-128"/>
              <a:ea typeface="ＭＳ Ｐ明朝" panose="02020600040205080304" pitchFamily="18" charset="-128"/>
            </a:endParaRPr>
          </a:p>
        </p:txBody>
      </p:sp>
      <p:sp>
        <p:nvSpPr>
          <p:cNvPr id="146" name="タイトル 1"/>
          <p:cNvSpPr txBox="1">
            <a:spLocks/>
          </p:cNvSpPr>
          <p:nvPr/>
        </p:nvSpPr>
        <p:spPr>
          <a:xfrm>
            <a:off x="695428" y="1663529"/>
            <a:ext cx="8926943" cy="66839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(2) </a:t>
            </a:r>
            <a:r>
              <a:rPr lang="ja-JP" altLang="en-US" sz="2800" dirty="0" smtClean="0">
                <a:latin typeface="ＭＳ Ｐ明朝" panose="02020600040205080304" pitchFamily="18" charset="-128"/>
                <a:ea typeface="ＭＳ Ｐ明朝" panose="02020600040205080304" pitchFamily="18" charset="-128"/>
              </a:rPr>
              <a:t>新試薬は溶解の手間がなく、安定性に優れています。</a:t>
            </a:r>
            <a:endParaRPr lang="ja-JP" altLang="en-US" sz="2800" dirty="0">
              <a:latin typeface="ＭＳ Ｐ明朝" panose="02020600040205080304" pitchFamily="18" charset="-128"/>
              <a:ea typeface="ＭＳ Ｐ明朝" panose="02020600040205080304" pitchFamily="18" charset="-128"/>
            </a:endParaRPr>
          </a:p>
        </p:txBody>
      </p:sp>
      <p:grpSp>
        <p:nvGrpSpPr>
          <p:cNvPr id="19" name="グループ化 18"/>
          <p:cNvGrpSpPr/>
          <p:nvPr/>
        </p:nvGrpSpPr>
        <p:grpSpPr>
          <a:xfrm>
            <a:off x="962871" y="2307432"/>
            <a:ext cx="8834818" cy="3235536"/>
            <a:chOff x="817273" y="3622464"/>
            <a:chExt cx="8834818" cy="3235536"/>
          </a:xfrm>
        </p:grpSpPr>
        <p:pic>
          <p:nvPicPr>
            <p:cNvPr id="20" name="図 19"/>
            <p:cNvPicPr>
              <a:picLocks noChangeAspect="1"/>
            </p:cNvPicPr>
            <p:nvPr/>
          </p:nvPicPr>
          <p:blipFill>
            <a:blip r:embed="rId2"/>
            <a:stretch>
              <a:fillRect/>
            </a:stretch>
          </p:blipFill>
          <p:spPr>
            <a:xfrm>
              <a:off x="817273" y="3622464"/>
              <a:ext cx="3744436" cy="3235536"/>
            </a:xfrm>
            <a:prstGeom prst="rect">
              <a:avLst/>
            </a:prstGeom>
          </p:spPr>
        </p:pic>
        <p:grpSp>
          <p:nvGrpSpPr>
            <p:cNvPr id="21" name="グループ化 20"/>
            <p:cNvGrpSpPr/>
            <p:nvPr/>
          </p:nvGrpSpPr>
          <p:grpSpPr>
            <a:xfrm>
              <a:off x="4942678" y="3774386"/>
              <a:ext cx="2675269" cy="3062268"/>
              <a:chOff x="5580418" y="3771059"/>
              <a:chExt cx="2675269" cy="3062268"/>
            </a:xfrm>
          </p:grpSpPr>
          <p:sp>
            <p:nvSpPr>
              <p:cNvPr id="23" name="正方形/長方形 22"/>
              <p:cNvSpPr/>
              <p:nvPr/>
            </p:nvSpPr>
            <p:spPr>
              <a:xfrm>
                <a:off x="5580418" y="3774386"/>
                <a:ext cx="630526"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37℃</a:t>
                </a:r>
              </a:p>
              <a:p>
                <a:pPr algn="ctr"/>
                <a:r>
                  <a:rPr lang="zh-CN" altLang="en-US" sz="1400" dirty="0" smtClean="0">
                    <a:solidFill>
                      <a:schemeClr val="tx1"/>
                    </a:solidFill>
                  </a:rPr>
                  <a:t>日数</a:t>
                </a:r>
                <a:endParaRPr lang="en-US" altLang="zh-CN" sz="1400" dirty="0" smtClean="0">
                  <a:solidFill>
                    <a:schemeClr val="tx1"/>
                  </a:solidFill>
                </a:endParaRPr>
              </a:p>
              <a:p>
                <a:pPr algn="ctr"/>
                <a:endParaRPr lang="zh-CN" altLang="en-US" sz="1400" dirty="0" smtClean="0">
                  <a:solidFill>
                    <a:schemeClr val="tx1"/>
                  </a:solidFill>
                </a:endParaRPr>
              </a:p>
              <a:p>
                <a:pPr algn="ctr"/>
                <a:r>
                  <a:rPr lang="en-US" altLang="zh-CN" sz="1400" dirty="0" smtClean="0">
                    <a:solidFill>
                      <a:schemeClr val="tx1"/>
                    </a:solidFill>
                  </a:rPr>
                  <a:t>0</a:t>
                </a:r>
              </a:p>
              <a:p>
                <a:pPr algn="ctr"/>
                <a:r>
                  <a:rPr lang="en-US" altLang="zh-CN" sz="1400" dirty="0" smtClean="0">
                    <a:solidFill>
                      <a:schemeClr val="tx1"/>
                    </a:solidFill>
                  </a:rPr>
                  <a:t>1</a:t>
                </a:r>
              </a:p>
              <a:p>
                <a:pPr algn="ctr"/>
                <a:r>
                  <a:rPr lang="en-US" altLang="zh-CN" sz="1400" dirty="0" smtClean="0">
                    <a:solidFill>
                      <a:schemeClr val="tx1"/>
                    </a:solidFill>
                  </a:rPr>
                  <a:t>2</a:t>
                </a:r>
              </a:p>
              <a:p>
                <a:pPr algn="ctr"/>
                <a:r>
                  <a:rPr lang="en-US" altLang="zh-CN" sz="1400" dirty="0" smtClean="0">
                    <a:solidFill>
                      <a:schemeClr val="tx1"/>
                    </a:solidFill>
                  </a:rPr>
                  <a:t>3</a:t>
                </a:r>
              </a:p>
              <a:p>
                <a:pPr algn="ctr"/>
                <a:r>
                  <a:rPr lang="en-US" altLang="zh-CN" sz="1400" dirty="0" smtClean="0">
                    <a:solidFill>
                      <a:schemeClr val="tx1"/>
                    </a:solidFill>
                  </a:rPr>
                  <a:t>4</a:t>
                </a:r>
              </a:p>
              <a:p>
                <a:pPr algn="ctr"/>
                <a:r>
                  <a:rPr lang="en-US" altLang="zh-CN" sz="1400" dirty="0" smtClean="0">
                    <a:solidFill>
                      <a:schemeClr val="tx1"/>
                    </a:solidFill>
                  </a:rPr>
                  <a:t>5</a:t>
                </a:r>
              </a:p>
              <a:p>
                <a:pPr algn="ctr"/>
                <a:r>
                  <a:rPr lang="en-US" altLang="zh-CN" sz="1400" dirty="0" smtClean="0">
                    <a:solidFill>
                      <a:schemeClr val="tx1"/>
                    </a:solidFill>
                  </a:rPr>
                  <a:t>7</a:t>
                </a:r>
              </a:p>
              <a:p>
                <a:pPr algn="ctr"/>
                <a:r>
                  <a:rPr lang="en-US" altLang="zh-CN" sz="1400" dirty="0" smtClean="0">
                    <a:solidFill>
                      <a:schemeClr val="tx1"/>
                    </a:solidFill>
                  </a:rPr>
                  <a:t>14</a:t>
                </a:r>
              </a:p>
              <a:p>
                <a:pPr algn="ctr"/>
                <a:r>
                  <a:rPr lang="en-US" altLang="zh-CN" sz="1400" dirty="0" smtClean="0">
                    <a:solidFill>
                      <a:schemeClr val="tx1"/>
                    </a:solidFill>
                  </a:rPr>
                  <a:t>21</a:t>
                </a:r>
              </a:p>
              <a:p>
                <a:pPr algn="ctr"/>
                <a:r>
                  <a:rPr lang="en-US" altLang="zh-CN" sz="1400" dirty="0" smtClean="0">
                    <a:solidFill>
                      <a:schemeClr val="tx1"/>
                    </a:solidFill>
                  </a:rPr>
                  <a:t>28</a:t>
                </a:r>
              </a:p>
              <a:p>
                <a:pPr algn="ctr"/>
                <a:r>
                  <a:rPr lang="en-US" altLang="zh-CN" sz="1400" dirty="0" smtClean="0">
                    <a:solidFill>
                      <a:schemeClr val="tx1"/>
                    </a:solidFill>
                  </a:rPr>
                  <a:t>35</a:t>
                </a:r>
              </a:p>
            </p:txBody>
          </p:sp>
          <p:sp>
            <p:nvSpPr>
              <p:cNvPr id="24" name="正方形/長方形 23"/>
              <p:cNvSpPr/>
              <p:nvPr/>
            </p:nvSpPr>
            <p:spPr>
              <a:xfrm>
                <a:off x="7240348" y="3774097"/>
                <a:ext cx="1015339"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tx1"/>
                    </a:solidFill>
                  </a:rPr>
                  <a:t>Thrombrel</a:t>
                </a:r>
                <a:r>
                  <a:rPr lang="en-US" altLang="ja-JP" sz="1400" dirty="0" smtClean="0">
                    <a:solidFill>
                      <a:schemeClr val="tx1"/>
                    </a:solidFill>
                  </a:rPr>
                  <a:t> </a:t>
                </a:r>
              </a:p>
              <a:p>
                <a:pPr algn="ctr"/>
                <a:r>
                  <a:rPr lang="ja-JP" altLang="en-US" sz="1400" dirty="0" smtClean="0">
                    <a:solidFill>
                      <a:schemeClr val="tx1"/>
                    </a:solidFill>
                  </a:rPr>
                  <a:t>Ｓ</a:t>
                </a:r>
                <a:endParaRPr lang="en-US" altLang="ja-JP" sz="1400" dirty="0" smtClean="0">
                  <a:solidFill>
                    <a:schemeClr val="tx1"/>
                  </a:solidFill>
                </a:endParaRPr>
              </a:p>
              <a:p>
                <a:pPr algn="ctr"/>
                <a:endParaRPr lang="ja-JP" altLang="en-US" sz="1400" dirty="0" smtClean="0">
                  <a:solidFill>
                    <a:schemeClr val="tx1"/>
                  </a:solidFill>
                </a:endParaRPr>
              </a:p>
              <a:p>
                <a:pPr algn="ctr"/>
                <a:r>
                  <a:rPr lang="en-US" altLang="ja-JP" sz="1400" dirty="0" smtClean="0">
                    <a:solidFill>
                      <a:schemeClr val="tx1"/>
                    </a:solidFill>
                  </a:rPr>
                  <a:t>10.56</a:t>
                </a:r>
              </a:p>
              <a:p>
                <a:pPr algn="ctr"/>
                <a:r>
                  <a:rPr lang="en-US" altLang="ja-JP" sz="1400" dirty="0" smtClean="0">
                    <a:solidFill>
                      <a:schemeClr val="tx1"/>
                    </a:solidFill>
                  </a:rPr>
                  <a:t>10.94</a:t>
                </a:r>
              </a:p>
              <a:p>
                <a:pPr algn="ctr"/>
                <a:r>
                  <a:rPr lang="en-US" altLang="ja-JP" sz="1400" dirty="0" smtClean="0">
                    <a:solidFill>
                      <a:schemeClr val="tx1"/>
                    </a:solidFill>
                  </a:rPr>
                  <a:t>11.18</a:t>
                </a:r>
              </a:p>
              <a:p>
                <a:pPr algn="ctr"/>
                <a:r>
                  <a:rPr lang="en-US" altLang="ja-JP" sz="1400" dirty="0" smtClean="0">
                    <a:solidFill>
                      <a:schemeClr val="tx1"/>
                    </a:solidFill>
                  </a:rPr>
                  <a:t>12.96</a:t>
                </a:r>
              </a:p>
              <a:p>
                <a:pPr algn="ctr"/>
                <a:r>
                  <a:rPr lang="en-US" altLang="ja-JP" sz="1400" dirty="0" smtClean="0">
                    <a:solidFill>
                      <a:schemeClr val="tx1"/>
                    </a:solidFill>
                  </a:rPr>
                  <a:t>13.78</a:t>
                </a:r>
              </a:p>
              <a:p>
                <a:pPr algn="ctr"/>
                <a:r>
                  <a:rPr lang="en-US" altLang="ja-JP" sz="1400" dirty="0" smtClean="0">
                    <a:solidFill>
                      <a:schemeClr val="tx1"/>
                    </a:solidFill>
                  </a:rPr>
                  <a:t>17.24</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zh-CN" sz="1400" dirty="0" smtClean="0">
                    <a:solidFill>
                      <a:schemeClr val="tx1"/>
                    </a:solidFill>
                  </a:rPr>
                  <a:t>NG</a:t>
                </a:r>
              </a:p>
            </p:txBody>
          </p:sp>
          <p:sp>
            <p:nvSpPr>
              <p:cNvPr id="25" name="正方形/長方形 24"/>
              <p:cNvSpPr/>
              <p:nvPr/>
            </p:nvSpPr>
            <p:spPr>
              <a:xfrm>
                <a:off x="6231853" y="3774098"/>
                <a:ext cx="997800"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Rabi PT N</a:t>
                </a:r>
              </a:p>
              <a:p>
                <a:pPr algn="ctr"/>
                <a:r>
                  <a:rPr lang="en-US" altLang="zh-CN" sz="1400" dirty="0" smtClean="0">
                    <a:solidFill>
                      <a:schemeClr val="tx1"/>
                    </a:solidFill>
                  </a:rPr>
                  <a:t> Lot Y0065</a:t>
                </a:r>
              </a:p>
              <a:p>
                <a:pPr algn="ctr"/>
                <a:endParaRPr lang="en-US" altLang="zh-CN" sz="1400" dirty="0" smtClean="0">
                  <a:solidFill>
                    <a:schemeClr val="tx1"/>
                  </a:solidFill>
                </a:endParaRPr>
              </a:p>
              <a:p>
                <a:pPr algn="ctr"/>
                <a:r>
                  <a:rPr lang="en-US" altLang="zh-CN" sz="1400" dirty="0" smtClean="0">
                    <a:solidFill>
                      <a:schemeClr val="tx1"/>
                    </a:solidFill>
                  </a:rPr>
                  <a:t>11.26</a:t>
                </a:r>
              </a:p>
              <a:p>
                <a:pPr algn="ctr"/>
                <a:r>
                  <a:rPr lang="en-US" altLang="zh-CN" sz="1400" dirty="0" smtClean="0">
                    <a:solidFill>
                      <a:schemeClr val="tx1"/>
                    </a:solidFill>
                  </a:rPr>
                  <a:t>11.28</a:t>
                </a:r>
              </a:p>
              <a:p>
                <a:pPr algn="ctr"/>
                <a:r>
                  <a:rPr lang="en-US" altLang="zh-CN" sz="1400" dirty="0" smtClean="0">
                    <a:solidFill>
                      <a:schemeClr val="tx1"/>
                    </a:solidFill>
                  </a:rPr>
                  <a:t>11.32</a:t>
                </a:r>
              </a:p>
              <a:p>
                <a:pPr algn="ctr"/>
                <a:r>
                  <a:rPr lang="en-US" altLang="zh-CN" sz="1400" dirty="0" smtClean="0">
                    <a:solidFill>
                      <a:schemeClr val="tx1"/>
                    </a:solidFill>
                  </a:rPr>
                  <a:t>11.12</a:t>
                </a:r>
              </a:p>
              <a:p>
                <a:pPr algn="ctr"/>
                <a:r>
                  <a:rPr lang="en-US" altLang="zh-CN" sz="1400" dirty="0" smtClean="0">
                    <a:solidFill>
                      <a:schemeClr val="tx1"/>
                    </a:solidFill>
                  </a:rPr>
                  <a:t>11.26</a:t>
                </a:r>
              </a:p>
              <a:p>
                <a:pPr algn="ctr"/>
                <a:r>
                  <a:rPr lang="en-US" altLang="zh-CN" sz="1400" dirty="0" smtClean="0">
                    <a:solidFill>
                      <a:schemeClr val="tx1"/>
                    </a:solidFill>
                  </a:rPr>
                  <a:t>11.32</a:t>
                </a:r>
              </a:p>
              <a:p>
                <a:pPr algn="ctr"/>
                <a:r>
                  <a:rPr lang="en-US" altLang="zh-CN" sz="1400" dirty="0" smtClean="0">
                    <a:solidFill>
                      <a:schemeClr val="tx1"/>
                    </a:solidFill>
                  </a:rPr>
                  <a:t>11.32</a:t>
                </a:r>
              </a:p>
              <a:p>
                <a:pPr algn="ctr"/>
                <a:r>
                  <a:rPr lang="en-US" altLang="zh-CN" sz="1400" dirty="0" smtClean="0">
                    <a:solidFill>
                      <a:schemeClr val="tx1"/>
                    </a:solidFill>
                  </a:rPr>
                  <a:t>11.30</a:t>
                </a:r>
              </a:p>
              <a:p>
                <a:pPr algn="ctr"/>
                <a:r>
                  <a:rPr lang="en-US" altLang="zh-CN" sz="1400" dirty="0" smtClean="0">
                    <a:solidFill>
                      <a:schemeClr val="tx1"/>
                    </a:solidFill>
                  </a:rPr>
                  <a:t>11.38</a:t>
                </a:r>
              </a:p>
              <a:p>
                <a:pPr algn="ctr"/>
                <a:r>
                  <a:rPr lang="en-US" altLang="zh-CN" sz="1400" dirty="0" smtClean="0">
                    <a:solidFill>
                      <a:schemeClr val="tx1"/>
                    </a:solidFill>
                  </a:rPr>
                  <a:t>11.26</a:t>
                </a:r>
              </a:p>
              <a:p>
                <a:pPr algn="ctr"/>
                <a:r>
                  <a:rPr lang="en-US" altLang="zh-CN" sz="1400" dirty="0" smtClean="0">
                    <a:solidFill>
                      <a:schemeClr val="tx1"/>
                    </a:solidFill>
                  </a:rPr>
                  <a:t>11.30</a:t>
                </a:r>
              </a:p>
            </p:txBody>
          </p:sp>
          <p:sp>
            <p:nvSpPr>
              <p:cNvPr id="26" name="正方形/長方形 25"/>
              <p:cNvSpPr/>
              <p:nvPr/>
            </p:nvSpPr>
            <p:spPr>
              <a:xfrm>
                <a:off x="5580418" y="3771059"/>
                <a:ext cx="2675269" cy="5597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smtClean="0">
                  <a:solidFill>
                    <a:schemeClr val="tx1"/>
                  </a:solidFill>
                </a:endParaRPr>
              </a:p>
            </p:txBody>
          </p:sp>
        </p:grpSp>
        <p:sp>
          <p:nvSpPr>
            <p:cNvPr id="22" name="正方形/長方形 21"/>
            <p:cNvSpPr/>
            <p:nvPr/>
          </p:nvSpPr>
          <p:spPr>
            <a:xfrm>
              <a:off x="7647521" y="5538561"/>
              <a:ext cx="2004570" cy="1051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水槽にて加温＆静置。 </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測定毎に水槽より取り出して測定。</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測定後はフタをして、再度水槽</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にて加温。</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a:t>
              </a:r>
              <a:r>
                <a:rPr lang="it-IT" altLang="ja-JP" sz="900" dirty="0" smtClean="0">
                  <a:solidFill>
                    <a:schemeClr val="tx1"/>
                  </a:solidFill>
                  <a:latin typeface="ＭＳ Ｐ明朝" panose="02020600040205080304" pitchFamily="18" charset="-128"/>
                  <a:ea typeface="ＭＳ Ｐ明朝" panose="02020600040205080304" pitchFamily="18" charset="-128"/>
                </a:rPr>
                <a:t> CiTrol  Leverl</a:t>
              </a:r>
              <a:r>
                <a:rPr lang="ja-JP" altLang="it-IT" sz="900" dirty="0" smtClean="0">
                  <a:solidFill>
                    <a:schemeClr val="tx1"/>
                  </a:solidFill>
                  <a:latin typeface="ＭＳ Ｐ明朝" panose="02020600040205080304" pitchFamily="18" charset="-128"/>
                  <a:ea typeface="ＭＳ Ｐ明朝" panose="02020600040205080304" pitchFamily="18" charset="-128"/>
                </a:rPr>
                <a:t>　１　（</a:t>
              </a:r>
              <a:r>
                <a:rPr lang="it-IT" altLang="ja-JP" sz="900" dirty="0" smtClean="0">
                  <a:solidFill>
                    <a:schemeClr val="tx1"/>
                  </a:solidFill>
                  <a:latin typeface="ＭＳ Ｐ明朝" panose="02020600040205080304" pitchFamily="18" charset="-128"/>
                  <a:ea typeface="ＭＳ Ｐ明朝" panose="02020600040205080304" pitchFamily="18" charset="-128"/>
                </a:rPr>
                <a:t>Lot 528166B)</a:t>
              </a: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を５回測定した平均値</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a:t>
              </a:r>
              <a:r>
                <a:rPr lang="en-US" altLang="ja-JP" sz="900" dirty="0" smtClean="0">
                  <a:solidFill>
                    <a:schemeClr val="tx1"/>
                  </a:solidFill>
                  <a:latin typeface="ＭＳ Ｐ明朝" panose="02020600040205080304" pitchFamily="18" charset="-128"/>
                  <a:ea typeface="ＭＳ Ｐ明朝" panose="02020600040205080304" pitchFamily="18" charset="-128"/>
                </a:rPr>
                <a:t>NG</a:t>
              </a:r>
              <a:r>
                <a:rPr lang="ja-JP" altLang="en-US" sz="900" dirty="0" smtClean="0">
                  <a:solidFill>
                    <a:schemeClr val="tx1"/>
                  </a:solidFill>
                  <a:latin typeface="ＭＳ Ｐ明朝" panose="02020600040205080304" pitchFamily="18" charset="-128"/>
                  <a:ea typeface="ＭＳ Ｐ明朝" panose="02020600040205080304" pitchFamily="18" charset="-128"/>
                </a:rPr>
                <a:t>は測定不良。</a:t>
              </a:r>
              <a:endParaRPr lang="it-IT" altLang="ja-JP" sz="900" dirty="0" smtClean="0">
                <a:solidFill>
                  <a:schemeClr val="tx1"/>
                </a:solidFill>
                <a:latin typeface="ＭＳ Ｐ明朝" panose="02020600040205080304" pitchFamily="18" charset="-128"/>
                <a:ea typeface="ＭＳ Ｐ明朝" panose="02020600040205080304" pitchFamily="18" charset="-128"/>
              </a:endParaRPr>
            </a:p>
          </p:txBody>
        </p:sp>
      </p:grpSp>
      <p:sp>
        <p:nvSpPr>
          <p:cNvPr id="3" name="正方形/長方形 2"/>
          <p:cNvSpPr/>
          <p:nvPr/>
        </p:nvSpPr>
        <p:spPr>
          <a:xfrm>
            <a:off x="369715" y="2277258"/>
            <a:ext cx="9437121" cy="342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タイトル 1"/>
          <p:cNvSpPr txBox="1">
            <a:spLocks/>
          </p:cNvSpPr>
          <p:nvPr/>
        </p:nvSpPr>
        <p:spPr>
          <a:xfrm>
            <a:off x="695428" y="2340954"/>
            <a:ext cx="8926943" cy="66839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(3) </a:t>
            </a:r>
            <a:r>
              <a:rPr lang="ja-JP" altLang="en-US" sz="2800" dirty="0" smtClean="0">
                <a:latin typeface="ＭＳ Ｐ明朝" panose="02020600040205080304" pitchFamily="18" charset="-128"/>
                <a:ea typeface="ＭＳ Ｐ明朝" panose="02020600040205080304" pitchFamily="18" charset="-128"/>
              </a:rPr>
              <a:t>新試薬では、凝固時間と</a:t>
            </a:r>
            <a:r>
              <a:rPr lang="en-US" altLang="ja-JP" sz="2800" dirty="0" smtClean="0">
                <a:latin typeface="ＭＳ Ｐ明朝" panose="02020600040205080304" pitchFamily="18" charset="-128"/>
                <a:ea typeface="ＭＳ Ｐ明朝" panose="02020600040205080304" pitchFamily="18" charset="-128"/>
              </a:rPr>
              <a:t>ISI</a:t>
            </a:r>
            <a:r>
              <a:rPr lang="ja-JP" altLang="en-US" sz="2800" dirty="0" smtClean="0">
                <a:latin typeface="ＭＳ Ｐ明朝" panose="02020600040205080304" pitchFamily="18" charset="-128"/>
                <a:ea typeface="ＭＳ Ｐ明朝" panose="02020600040205080304" pitchFamily="18" charset="-128"/>
              </a:rPr>
              <a:t>値がコントロールされます。</a:t>
            </a:r>
            <a:endParaRPr lang="ja-JP" altLang="en-US" sz="2800" dirty="0">
              <a:latin typeface="ＭＳ Ｐ明朝" panose="02020600040205080304" pitchFamily="18" charset="-128"/>
              <a:ea typeface="ＭＳ Ｐ明朝" panose="02020600040205080304" pitchFamily="18" charset="-128"/>
            </a:endParaRPr>
          </a:p>
        </p:txBody>
      </p:sp>
      <p:grpSp>
        <p:nvGrpSpPr>
          <p:cNvPr id="9" name="グループ化 8"/>
          <p:cNvGrpSpPr/>
          <p:nvPr/>
        </p:nvGrpSpPr>
        <p:grpSpPr>
          <a:xfrm>
            <a:off x="1913515" y="3002191"/>
            <a:ext cx="4319009" cy="2755554"/>
            <a:chOff x="5406972" y="3991062"/>
            <a:chExt cx="4319009" cy="2755554"/>
          </a:xfrm>
        </p:grpSpPr>
        <p:sp>
          <p:nvSpPr>
            <p:cNvPr id="10" name="正方形/長方形 9"/>
            <p:cNvSpPr/>
            <p:nvPr/>
          </p:nvSpPr>
          <p:spPr>
            <a:xfrm>
              <a:off x="5417797" y="3991065"/>
              <a:ext cx="845844"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Lot</a:t>
              </a:r>
            </a:p>
            <a:p>
              <a:pPr algn="ctr"/>
              <a:endParaRPr lang="en-US" altLang="ja-JP" sz="1400" dirty="0">
                <a:solidFill>
                  <a:schemeClr val="tx1"/>
                </a:solidFill>
              </a:endParaRPr>
            </a:p>
            <a:p>
              <a:pPr algn="ctr"/>
              <a:r>
                <a:rPr lang="es-ES" altLang="ja-JP" sz="1400" dirty="0">
                  <a:solidFill>
                    <a:schemeClr val="tx1"/>
                  </a:solidFill>
                </a:rPr>
                <a:t>Y0075</a:t>
              </a:r>
            </a:p>
            <a:p>
              <a:pPr algn="ctr"/>
              <a:r>
                <a:rPr lang="es-ES" altLang="ja-JP" sz="1400" dirty="0">
                  <a:solidFill>
                    <a:schemeClr val="tx1"/>
                  </a:solidFill>
                </a:rPr>
                <a:t>Y0085</a:t>
              </a:r>
            </a:p>
            <a:p>
              <a:pPr algn="ctr"/>
              <a:r>
                <a:rPr lang="es-ES" altLang="ja-JP" sz="1400" dirty="0">
                  <a:solidFill>
                    <a:schemeClr val="tx1"/>
                  </a:solidFill>
                </a:rPr>
                <a:t>Y0095</a:t>
              </a:r>
            </a:p>
            <a:p>
              <a:pPr algn="ctr"/>
              <a:r>
                <a:rPr lang="es-ES" altLang="ja-JP" sz="1400" dirty="0">
                  <a:solidFill>
                    <a:schemeClr val="tx1"/>
                  </a:solidFill>
                </a:rPr>
                <a:t>Y0105</a:t>
              </a:r>
            </a:p>
            <a:p>
              <a:pPr algn="ctr"/>
              <a:endParaRPr lang="es-ES" altLang="ja-JP" sz="1400" dirty="0">
                <a:solidFill>
                  <a:schemeClr val="tx1"/>
                </a:solidFill>
              </a:endParaRPr>
            </a:p>
            <a:p>
              <a:pPr algn="ctr"/>
              <a:r>
                <a:rPr lang="es-ES" altLang="ja-JP" sz="1400" dirty="0">
                  <a:solidFill>
                    <a:schemeClr val="tx1"/>
                  </a:solidFill>
                </a:rPr>
                <a:t>Y0115</a:t>
              </a:r>
            </a:p>
            <a:p>
              <a:pPr algn="ctr"/>
              <a:r>
                <a:rPr lang="es-ES" altLang="ja-JP" sz="1400" dirty="0">
                  <a:solidFill>
                    <a:schemeClr val="tx1"/>
                  </a:solidFill>
                </a:rPr>
                <a:t>Y0106</a:t>
              </a:r>
            </a:p>
            <a:p>
              <a:pPr algn="ctr"/>
              <a:endParaRPr lang="es-ES" altLang="ja-JP" sz="1400" dirty="0">
                <a:solidFill>
                  <a:schemeClr val="tx1"/>
                </a:solidFill>
              </a:endParaRPr>
            </a:p>
            <a:p>
              <a:pPr algn="ctr"/>
              <a:r>
                <a:rPr lang="es-ES" altLang="ja-JP" sz="1400" dirty="0">
                  <a:solidFill>
                    <a:schemeClr val="tx1"/>
                  </a:solidFill>
                </a:rPr>
                <a:t>Y0116</a:t>
              </a:r>
            </a:p>
            <a:p>
              <a:pPr algn="ctr"/>
              <a:r>
                <a:rPr lang="es-ES" altLang="ja-JP" sz="1400" dirty="0" smtClean="0">
                  <a:solidFill>
                    <a:schemeClr val="tx1"/>
                  </a:solidFill>
                </a:rPr>
                <a:t>Y0126</a:t>
              </a:r>
              <a:endParaRPr lang="es-ES" altLang="ja-JP" sz="1400" dirty="0">
                <a:solidFill>
                  <a:schemeClr val="tx1"/>
                </a:solidFill>
              </a:endParaRPr>
            </a:p>
          </p:txBody>
        </p:sp>
        <p:sp>
          <p:nvSpPr>
            <p:cNvPr id="11" name="正方形/長方形 10"/>
            <p:cNvSpPr/>
            <p:nvPr/>
          </p:nvSpPr>
          <p:spPr>
            <a:xfrm>
              <a:off x="6273952" y="3991062"/>
              <a:ext cx="844508"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a:t>
              </a:r>
              <a:r>
                <a:rPr lang="it-IT" altLang="ja-JP" sz="1400" dirty="0">
                  <a:solidFill>
                    <a:schemeClr val="tx1"/>
                  </a:solidFill>
                </a:rPr>
                <a:t>1	12.27</a:t>
              </a:r>
            </a:p>
            <a:p>
              <a:pPr algn="ctr"/>
              <a:r>
                <a:rPr lang="it-IT" altLang="ja-JP" sz="1400" dirty="0">
                  <a:solidFill>
                    <a:schemeClr val="tx1"/>
                  </a:solidFill>
                </a:rPr>
                <a:t>12.27</a:t>
              </a:r>
            </a:p>
            <a:p>
              <a:pPr algn="ctr"/>
              <a:r>
                <a:rPr lang="it-IT" altLang="ja-JP" sz="1400" dirty="0">
                  <a:solidFill>
                    <a:schemeClr val="tx1"/>
                  </a:solidFill>
                </a:rPr>
                <a:t>12.40</a:t>
              </a:r>
            </a:p>
            <a:p>
              <a:pPr algn="ctr"/>
              <a:r>
                <a:rPr lang="it-IT" altLang="ja-JP" sz="1400" dirty="0">
                  <a:solidFill>
                    <a:schemeClr val="tx1"/>
                  </a:solidFill>
                </a:rPr>
                <a:t>12.50</a:t>
              </a:r>
            </a:p>
            <a:p>
              <a:pPr algn="ctr"/>
              <a:endParaRPr lang="it-IT" altLang="ja-JP" sz="1400" dirty="0">
                <a:solidFill>
                  <a:schemeClr val="tx1"/>
                </a:solidFill>
              </a:endParaRPr>
            </a:p>
            <a:p>
              <a:pPr algn="ctr"/>
              <a:r>
                <a:rPr lang="it-IT" altLang="ja-JP" sz="1400" dirty="0">
                  <a:solidFill>
                    <a:schemeClr val="tx1"/>
                  </a:solidFill>
                </a:rPr>
                <a:t>11.85</a:t>
              </a:r>
            </a:p>
            <a:p>
              <a:pPr algn="ctr"/>
              <a:r>
                <a:rPr lang="it-IT" altLang="ja-JP" sz="1400" dirty="0">
                  <a:solidFill>
                    <a:schemeClr val="tx1"/>
                  </a:solidFill>
                </a:rPr>
                <a:t>12.02</a:t>
              </a:r>
            </a:p>
            <a:p>
              <a:pPr algn="ctr"/>
              <a:endParaRPr lang="it-IT" altLang="ja-JP" sz="1400" dirty="0">
                <a:solidFill>
                  <a:schemeClr val="tx1"/>
                </a:solidFill>
              </a:endParaRPr>
            </a:p>
            <a:p>
              <a:pPr algn="ctr"/>
              <a:r>
                <a:rPr lang="it-IT" altLang="ja-JP" sz="1400" dirty="0">
                  <a:solidFill>
                    <a:schemeClr val="tx1"/>
                  </a:solidFill>
                </a:rPr>
                <a:t>10.98</a:t>
              </a:r>
            </a:p>
            <a:p>
              <a:pPr algn="ctr"/>
              <a:r>
                <a:rPr lang="it-IT" altLang="ja-JP" sz="1400" dirty="0" smtClean="0">
                  <a:solidFill>
                    <a:schemeClr val="tx1"/>
                  </a:solidFill>
                </a:rPr>
                <a:t>10.60</a:t>
              </a:r>
              <a:endParaRPr lang="it-IT" altLang="ja-JP" sz="1400" dirty="0">
                <a:solidFill>
                  <a:schemeClr val="tx1"/>
                </a:solidFill>
              </a:endParaRPr>
            </a:p>
          </p:txBody>
        </p:sp>
        <p:sp>
          <p:nvSpPr>
            <p:cNvPr id="12" name="正方形/長方形 11"/>
            <p:cNvSpPr/>
            <p:nvPr/>
          </p:nvSpPr>
          <p:spPr>
            <a:xfrm>
              <a:off x="7128771"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2</a:t>
              </a:r>
            </a:p>
            <a:p>
              <a:pPr algn="ctr"/>
              <a:endParaRPr lang="it-IT" altLang="ja-JP" sz="1400" dirty="0" smtClean="0">
                <a:solidFill>
                  <a:schemeClr val="tx1"/>
                </a:solidFill>
              </a:endParaRPr>
            </a:p>
            <a:p>
              <a:pPr algn="ctr"/>
              <a:r>
                <a:rPr lang="it-IT" altLang="ja-JP" sz="1400" dirty="0">
                  <a:solidFill>
                    <a:schemeClr val="tx1"/>
                  </a:solidFill>
                </a:rPr>
                <a:t>31.95</a:t>
              </a:r>
            </a:p>
            <a:p>
              <a:pPr algn="ctr"/>
              <a:r>
                <a:rPr lang="it-IT" altLang="ja-JP" sz="1400" dirty="0">
                  <a:solidFill>
                    <a:schemeClr val="tx1"/>
                  </a:solidFill>
                </a:rPr>
                <a:t>34.54</a:t>
              </a:r>
            </a:p>
            <a:p>
              <a:pPr algn="ctr"/>
              <a:r>
                <a:rPr lang="it-IT" altLang="ja-JP" sz="1400" dirty="0">
                  <a:solidFill>
                    <a:schemeClr val="tx1"/>
                  </a:solidFill>
                </a:rPr>
                <a:t>32.33</a:t>
              </a:r>
            </a:p>
            <a:p>
              <a:pPr algn="ctr"/>
              <a:r>
                <a:rPr lang="it-IT" altLang="ja-JP" sz="1400" dirty="0">
                  <a:solidFill>
                    <a:schemeClr val="tx1"/>
                  </a:solidFill>
                </a:rPr>
                <a:t>34.08</a:t>
              </a:r>
            </a:p>
            <a:p>
              <a:pPr algn="ctr"/>
              <a:endParaRPr lang="it-IT" altLang="ja-JP" sz="1400" dirty="0">
                <a:solidFill>
                  <a:schemeClr val="tx1"/>
                </a:solidFill>
              </a:endParaRPr>
            </a:p>
            <a:p>
              <a:pPr algn="ctr"/>
              <a:r>
                <a:rPr lang="it-IT" altLang="ja-JP" sz="1400" dirty="0">
                  <a:solidFill>
                    <a:schemeClr val="tx1"/>
                  </a:solidFill>
                </a:rPr>
                <a:t>36.09</a:t>
              </a:r>
            </a:p>
            <a:p>
              <a:pPr algn="ctr"/>
              <a:r>
                <a:rPr lang="it-IT" altLang="ja-JP" sz="1400" dirty="0">
                  <a:solidFill>
                    <a:schemeClr val="tx1"/>
                  </a:solidFill>
                </a:rPr>
                <a:t>33.86</a:t>
              </a:r>
            </a:p>
            <a:p>
              <a:pPr algn="ctr"/>
              <a:endParaRPr lang="it-IT" altLang="ja-JP" sz="1400" dirty="0">
                <a:solidFill>
                  <a:schemeClr val="tx1"/>
                </a:solidFill>
              </a:endParaRPr>
            </a:p>
            <a:p>
              <a:pPr algn="ctr"/>
              <a:r>
                <a:rPr lang="it-IT" altLang="ja-JP" sz="1400" dirty="0">
                  <a:solidFill>
                    <a:schemeClr val="tx1"/>
                  </a:solidFill>
                </a:rPr>
                <a:t>32.74</a:t>
              </a:r>
            </a:p>
            <a:p>
              <a:pPr algn="ctr"/>
              <a:r>
                <a:rPr lang="it-IT" altLang="ja-JP" sz="1400" dirty="0" smtClean="0">
                  <a:solidFill>
                    <a:schemeClr val="tx1"/>
                  </a:solidFill>
                </a:rPr>
                <a:t>32.04</a:t>
              </a:r>
              <a:endParaRPr lang="it-IT" altLang="ja-JP" sz="1400" dirty="0">
                <a:solidFill>
                  <a:schemeClr val="tx1"/>
                </a:solidFill>
              </a:endParaRPr>
            </a:p>
          </p:txBody>
        </p:sp>
        <p:sp>
          <p:nvSpPr>
            <p:cNvPr id="13" name="正方形/長方形 12"/>
            <p:cNvSpPr/>
            <p:nvPr/>
          </p:nvSpPr>
          <p:spPr>
            <a:xfrm>
              <a:off x="7996807"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ja-JP" sz="1400" dirty="0" smtClean="0">
                  <a:solidFill>
                    <a:schemeClr val="tx1"/>
                  </a:solidFill>
                </a:rPr>
                <a:t>CiTrol 3</a:t>
              </a:r>
            </a:p>
            <a:p>
              <a:pPr algn="ctr"/>
              <a:endParaRPr lang="it-IT" altLang="ja-JP" sz="1400" dirty="0" smtClean="0">
                <a:solidFill>
                  <a:schemeClr val="tx1"/>
                </a:solidFill>
              </a:endParaRPr>
            </a:p>
            <a:p>
              <a:pPr algn="ctr"/>
              <a:r>
                <a:rPr lang="it-IT" altLang="ja-JP" sz="1400" dirty="0">
                  <a:solidFill>
                    <a:schemeClr val="tx1"/>
                  </a:solidFill>
                </a:rPr>
                <a:t>57.32</a:t>
              </a:r>
            </a:p>
            <a:p>
              <a:pPr algn="ctr"/>
              <a:r>
                <a:rPr lang="it-IT" altLang="ja-JP" sz="1400" dirty="0">
                  <a:solidFill>
                    <a:schemeClr val="tx1"/>
                  </a:solidFill>
                </a:rPr>
                <a:t>62.64</a:t>
              </a:r>
            </a:p>
            <a:p>
              <a:pPr algn="ctr"/>
              <a:r>
                <a:rPr lang="it-IT" altLang="ja-JP" sz="1400" dirty="0">
                  <a:solidFill>
                    <a:schemeClr val="tx1"/>
                  </a:solidFill>
                </a:rPr>
                <a:t>54.53</a:t>
              </a:r>
            </a:p>
            <a:p>
              <a:pPr algn="ctr"/>
              <a:r>
                <a:rPr lang="it-IT" altLang="ja-JP" sz="1400" dirty="0">
                  <a:solidFill>
                    <a:schemeClr val="tx1"/>
                  </a:solidFill>
                </a:rPr>
                <a:t>53.80</a:t>
              </a:r>
            </a:p>
            <a:p>
              <a:pPr algn="ctr"/>
              <a:endParaRPr lang="it-IT" altLang="ja-JP" sz="1400" dirty="0">
                <a:solidFill>
                  <a:schemeClr val="tx1"/>
                </a:solidFill>
              </a:endParaRPr>
            </a:p>
            <a:p>
              <a:pPr algn="ctr"/>
              <a:r>
                <a:rPr lang="it-IT" altLang="ja-JP" sz="1400" dirty="0">
                  <a:solidFill>
                    <a:schemeClr val="tx1"/>
                  </a:solidFill>
                </a:rPr>
                <a:t>65.94</a:t>
              </a:r>
            </a:p>
            <a:p>
              <a:pPr algn="ctr"/>
              <a:r>
                <a:rPr lang="it-IT" altLang="ja-JP" sz="1400" dirty="0">
                  <a:solidFill>
                    <a:schemeClr val="tx1"/>
                  </a:solidFill>
                </a:rPr>
                <a:t>58.44</a:t>
              </a:r>
            </a:p>
            <a:p>
              <a:pPr algn="ctr"/>
              <a:endParaRPr lang="it-IT" altLang="ja-JP" sz="1400" dirty="0">
                <a:solidFill>
                  <a:schemeClr val="tx1"/>
                </a:solidFill>
              </a:endParaRPr>
            </a:p>
            <a:p>
              <a:pPr algn="ctr"/>
              <a:r>
                <a:rPr lang="it-IT" altLang="ja-JP" sz="1400" dirty="0">
                  <a:solidFill>
                    <a:schemeClr val="tx1"/>
                  </a:solidFill>
                </a:rPr>
                <a:t>58.06</a:t>
              </a:r>
            </a:p>
            <a:p>
              <a:pPr algn="ctr"/>
              <a:r>
                <a:rPr lang="it-IT" altLang="ja-JP" sz="1400" dirty="0" smtClean="0">
                  <a:solidFill>
                    <a:schemeClr val="tx1"/>
                  </a:solidFill>
                </a:rPr>
                <a:t>58.28</a:t>
              </a:r>
              <a:endParaRPr lang="it-IT" altLang="ja-JP" sz="1400" dirty="0">
                <a:solidFill>
                  <a:schemeClr val="tx1"/>
                </a:solidFill>
              </a:endParaRPr>
            </a:p>
          </p:txBody>
        </p:sp>
        <p:sp>
          <p:nvSpPr>
            <p:cNvPr id="14" name="正方形/長方形 13"/>
            <p:cNvSpPr/>
            <p:nvPr/>
          </p:nvSpPr>
          <p:spPr>
            <a:xfrm>
              <a:off x="8861394" y="3991062"/>
              <a:ext cx="864587" cy="2755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ltLang="ja-JP" sz="1400" dirty="0" smtClean="0">
                  <a:solidFill>
                    <a:schemeClr val="tx1"/>
                  </a:solidFill>
                </a:rPr>
                <a:t>ISI</a:t>
              </a:r>
            </a:p>
            <a:p>
              <a:pPr algn="ctr"/>
              <a:endParaRPr lang="fi-FI" altLang="ja-JP" sz="1400" dirty="0">
                <a:solidFill>
                  <a:schemeClr val="tx1"/>
                </a:solidFill>
              </a:endParaRPr>
            </a:p>
            <a:p>
              <a:pPr algn="ctr"/>
              <a:r>
                <a:rPr lang="en-US" altLang="ja-JP" sz="1400" dirty="0" smtClean="0">
                  <a:solidFill>
                    <a:schemeClr val="tx1"/>
                  </a:solidFill>
                </a:rPr>
                <a:t>1.02</a:t>
              </a:r>
            </a:p>
            <a:p>
              <a:pPr algn="ctr"/>
              <a:r>
                <a:rPr lang="en-US" altLang="ja-JP" sz="1400" dirty="0" smtClean="0">
                  <a:solidFill>
                    <a:schemeClr val="tx1"/>
                  </a:solidFill>
                </a:rPr>
                <a:t>1.02</a:t>
              </a:r>
            </a:p>
            <a:p>
              <a:pPr algn="ctr"/>
              <a:r>
                <a:rPr lang="en-US" altLang="ja-JP" sz="1400" dirty="0" smtClean="0">
                  <a:solidFill>
                    <a:schemeClr val="tx1"/>
                  </a:solidFill>
                </a:rPr>
                <a:t>1.03</a:t>
              </a:r>
              <a:endParaRPr lang="en-US" altLang="ja-JP" sz="1400" dirty="0">
                <a:solidFill>
                  <a:schemeClr val="tx1"/>
                </a:solidFill>
              </a:endParaRPr>
            </a:p>
            <a:p>
              <a:pPr algn="ctr"/>
              <a:r>
                <a:rPr lang="en-US" altLang="ja-JP" sz="1400" dirty="0" smtClean="0">
                  <a:solidFill>
                    <a:schemeClr val="tx1"/>
                  </a:solidFill>
                </a:rPr>
                <a:t>1.00</a:t>
              </a:r>
            </a:p>
            <a:p>
              <a:pPr algn="ctr"/>
              <a:endParaRPr lang="en-US" altLang="ja-JP" sz="1400" dirty="0" smtClean="0">
                <a:solidFill>
                  <a:schemeClr val="tx1"/>
                </a:solidFill>
              </a:endParaRPr>
            </a:p>
            <a:p>
              <a:pPr algn="ctr"/>
              <a:r>
                <a:rPr lang="en-US" altLang="ja-JP" sz="1400" dirty="0" smtClean="0">
                  <a:solidFill>
                    <a:schemeClr val="tx1"/>
                  </a:solidFill>
                </a:rPr>
                <a:t>1.01</a:t>
              </a:r>
            </a:p>
            <a:p>
              <a:pPr algn="ctr"/>
              <a:r>
                <a:rPr lang="en-US" altLang="ja-JP" sz="1400" dirty="0" smtClean="0">
                  <a:solidFill>
                    <a:schemeClr val="tx1"/>
                  </a:solidFill>
                </a:rPr>
                <a:t>1.01</a:t>
              </a:r>
            </a:p>
            <a:p>
              <a:pPr algn="ctr"/>
              <a:endParaRPr lang="en-US" altLang="ja-JP" sz="1400" dirty="0">
                <a:solidFill>
                  <a:schemeClr val="tx1"/>
                </a:solidFill>
              </a:endParaRPr>
            </a:p>
            <a:p>
              <a:pPr algn="ctr"/>
              <a:r>
                <a:rPr lang="en-US" altLang="ja-JP" sz="1400" dirty="0" smtClean="0">
                  <a:solidFill>
                    <a:schemeClr val="tx1"/>
                  </a:solidFill>
                </a:rPr>
                <a:t>1.02</a:t>
              </a:r>
            </a:p>
            <a:p>
              <a:pPr algn="ctr"/>
              <a:r>
                <a:rPr lang="en-US" altLang="ja-JP" sz="1400" dirty="0" smtClean="0">
                  <a:solidFill>
                    <a:schemeClr val="tx1"/>
                  </a:solidFill>
                </a:rPr>
                <a:t>1.01</a:t>
              </a:r>
              <a:endParaRPr lang="fi-FI" altLang="ja-JP" sz="1400" dirty="0">
                <a:solidFill>
                  <a:schemeClr val="tx1"/>
                </a:solidFill>
              </a:endParaRPr>
            </a:p>
          </p:txBody>
        </p:sp>
        <p:cxnSp>
          <p:nvCxnSpPr>
            <p:cNvPr id="15" name="直線コネクタ 14"/>
            <p:cNvCxnSpPr/>
            <p:nvPr/>
          </p:nvCxnSpPr>
          <p:spPr>
            <a:xfrm flipV="1">
              <a:off x="5417797" y="4376096"/>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5406972" y="5477412"/>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406972" y="6130554"/>
              <a:ext cx="4308184" cy="3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正方形/長方形 1"/>
          <p:cNvSpPr/>
          <p:nvPr/>
        </p:nvSpPr>
        <p:spPr>
          <a:xfrm>
            <a:off x="532214" y="2888341"/>
            <a:ext cx="632968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タイトル 1"/>
          <p:cNvSpPr txBox="1">
            <a:spLocks/>
          </p:cNvSpPr>
          <p:nvPr/>
        </p:nvSpPr>
        <p:spPr>
          <a:xfrm>
            <a:off x="695428" y="3018379"/>
            <a:ext cx="8926943" cy="66839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(4) </a:t>
            </a:r>
            <a:r>
              <a:rPr lang="ja-JP" altLang="en-US" sz="2800" dirty="0" smtClean="0">
                <a:latin typeface="ＭＳ Ｐ明朝" panose="02020600040205080304" pitchFamily="18" charset="-128"/>
                <a:ea typeface="ＭＳ Ｐ明朝" panose="02020600040205080304" pitchFamily="18" charset="-128"/>
              </a:rPr>
              <a:t>結果、ヒト由来</a:t>
            </a:r>
            <a:r>
              <a:rPr lang="en-US" altLang="ja-JP" sz="2800" dirty="0" smtClean="0">
                <a:latin typeface="ＭＳ Ｐ明朝" panose="02020600040205080304" pitchFamily="18" charset="-128"/>
                <a:ea typeface="ＭＳ Ｐ明朝" panose="02020600040205080304" pitchFamily="18" charset="-128"/>
              </a:rPr>
              <a:t>TF</a:t>
            </a:r>
            <a:r>
              <a:rPr lang="ja-JP" altLang="en-US" sz="2800" dirty="0" smtClean="0">
                <a:latin typeface="ＭＳ Ｐ明朝" panose="02020600040205080304" pitchFamily="18" charset="-128"/>
                <a:ea typeface="ＭＳ Ｐ明朝" panose="02020600040205080304" pitchFamily="18" charset="-128"/>
              </a:rPr>
              <a:t>と同等の性能を有します。</a:t>
            </a:r>
            <a:endParaRPr lang="ja-JP" altLang="en-US" sz="2800" dirty="0">
              <a:latin typeface="ＭＳ Ｐ明朝" panose="02020600040205080304" pitchFamily="18" charset="-128"/>
              <a:ea typeface="ＭＳ Ｐ明朝" panose="02020600040205080304" pitchFamily="18" charset="-128"/>
            </a:endParaRPr>
          </a:p>
        </p:txBody>
      </p:sp>
      <p:sp>
        <p:nvSpPr>
          <p:cNvPr id="149" name="タイトル 1"/>
          <p:cNvSpPr txBox="1">
            <a:spLocks/>
          </p:cNvSpPr>
          <p:nvPr/>
        </p:nvSpPr>
        <p:spPr>
          <a:xfrm>
            <a:off x="695427" y="3695804"/>
            <a:ext cx="8926943" cy="66839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(5) </a:t>
            </a:r>
            <a:r>
              <a:rPr lang="ja-JP" altLang="en-US" sz="2800" dirty="0" smtClean="0">
                <a:latin typeface="ＭＳ Ｐ明朝" panose="02020600040205080304" pitchFamily="18" charset="-128"/>
                <a:ea typeface="ＭＳ Ｐ明朝" panose="02020600040205080304" pitchFamily="18" charset="-128"/>
              </a:rPr>
              <a:t>国内生産により安定した供給が保証されます。</a:t>
            </a:r>
            <a:endParaRPr lang="ja-JP" altLang="en-US" sz="2800" dirty="0">
              <a:latin typeface="ＭＳ Ｐ明朝" panose="02020600040205080304" pitchFamily="18" charset="-128"/>
              <a:ea typeface="ＭＳ Ｐ明朝" panose="02020600040205080304" pitchFamily="18" charset="-128"/>
            </a:endParaRPr>
          </a:p>
        </p:txBody>
      </p:sp>
      <p:sp>
        <p:nvSpPr>
          <p:cNvPr id="150" name="タイトル 1"/>
          <p:cNvSpPr txBox="1">
            <a:spLocks/>
          </p:cNvSpPr>
          <p:nvPr/>
        </p:nvSpPr>
        <p:spPr>
          <a:xfrm>
            <a:off x="695427" y="4594860"/>
            <a:ext cx="8926943" cy="2057400"/>
          </a:xfrm>
          <a:prstGeom prst="rect">
            <a:avLst/>
          </a:prstGeom>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smtClean="0">
                <a:latin typeface="ＭＳ Ｐ明朝" panose="02020600040205080304" pitchFamily="18" charset="-128"/>
                <a:ea typeface="ＭＳ Ｐ明朝" panose="02020600040205080304" pitchFamily="18" charset="-128"/>
              </a:rPr>
              <a:t>(6) </a:t>
            </a:r>
            <a:r>
              <a:rPr lang="ja-JP" altLang="en-US" sz="2800" dirty="0" smtClean="0">
                <a:latin typeface="ＭＳ Ｐ明朝" panose="02020600040205080304" pitchFamily="18" charset="-128"/>
                <a:ea typeface="ＭＳ Ｐ明朝" panose="02020600040205080304" pitchFamily="18" charset="-128"/>
              </a:rPr>
              <a:t>課題</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en-US" sz="2800" dirty="0" smtClean="0">
                <a:latin typeface="ＭＳ Ｐ明朝" panose="02020600040205080304" pitchFamily="18" charset="-128"/>
                <a:ea typeface="ＭＳ Ｐ明朝" panose="02020600040205080304" pitchFamily="18" charset="-128"/>
              </a:rPr>
              <a:t>　標準血漿がありません。</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en-US" sz="2800" dirty="0" smtClean="0">
                <a:latin typeface="ＭＳ Ｐ明朝" panose="02020600040205080304" pitchFamily="18" charset="-128"/>
                <a:ea typeface="ＭＳ Ｐ明朝" panose="02020600040205080304" pitchFamily="18" charset="-128"/>
              </a:rPr>
              <a:t>　（正常ヒト血漿で検定する必要があります）</a:t>
            </a:r>
            <a:endParaRPr lang="en-US" altLang="ja-JP" sz="2800" dirty="0" smtClean="0">
              <a:latin typeface="ＭＳ Ｐ明朝" panose="02020600040205080304" pitchFamily="18" charset="-128"/>
              <a:ea typeface="ＭＳ Ｐ明朝" panose="02020600040205080304" pitchFamily="18" charset="-128"/>
            </a:endParaRPr>
          </a:p>
          <a:p>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　</a:t>
            </a:r>
            <a:r>
              <a:rPr lang="ja-JP" altLang="en-US" sz="2800" dirty="0" smtClean="0">
                <a:latin typeface="ＭＳ Ｐ明朝" panose="02020600040205080304" pitchFamily="18" charset="-128"/>
                <a:ea typeface="ＭＳ Ｐ明朝" panose="02020600040205080304" pitchFamily="18" charset="-128"/>
              </a:rPr>
              <a:t>　</a:t>
            </a:r>
            <a:r>
              <a:rPr lang="ja-JP" altLang="en-US" sz="2800" dirty="0" smtClean="0">
                <a:solidFill>
                  <a:srgbClr val="00B0F0"/>
                </a:solidFill>
                <a:latin typeface="ＭＳ Ｐ明朝" panose="02020600040205080304" pitchFamily="18" charset="-128"/>
                <a:ea typeface="ＭＳ Ｐ明朝" panose="02020600040205080304" pitchFamily="18" charset="-128"/>
              </a:rPr>
              <a:t>近々、表示値の付けた血漿を供給する予定です。</a:t>
            </a:r>
            <a:endParaRPr lang="ja-JP" altLang="en-US" sz="2800" dirty="0">
              <a:solidFill>
                <a:srgbClr val="00B0F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00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ppt_x"/>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
                                        </p:tgtEl>
                                        <p:attrNameLst>
                                          <p:attrName>style.visibility</p:attrName>
                                        </p:attrNameLst>
                                      </p:cBhvr>
                                      <p:to>
                                        <p:strVal val="visible"/>
                                      </p:to>
                                    </p:set>
                                    <p:anim calcmode="lin" valueType="num">
                                      <p:cBhvr additive="base">
                                        <p:cTn id="13" dur="500" fill="hold"/>
                                        <p:tgtEl>
                                          <p:spTgt spid="146"/>
                                        </p:tgtEl>
                                        <p:attrNameLst>
                                          <p:attrName>ppt_x</p:attrName>
                                        </p:attrNameLst>
                                      </p:cBhvr>
                                      <p:tavLst>
                                        <p:tav tm="0">
                                          <p:val>
                                            <p:strVal val="#ppt_x"/>
                                          </p:val>
                                        </p:tav>
                                        <p:tav tm="100000">
                                          <p:val>
                                            <p:strVal val="#ppt_x"/>
                                          </p:val>
                                        </p:tav>
                                      </p:tavLst>
                                    </p:anim>
                                    <p:anim calcmode="lin" valueType="num">
                                      <p:cBhvr additive="base">
                                        <p:cTn id="14"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ppt_x"/>
                                          </p:val>
                                        </p:tav>
                                        <p:tav tm="100000">
                                          <p:val>
                                            <p:strVal val="#ppt_x"/>
                                          </p:val>
                                        </p:tav>
                                      </p:tavLst>
                                    </p:anim>
                                    <p:anim calcmode="lin" valueType="num">
                                      <p:cBhvr additive="base">
                                        <p:cTn id="32"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2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500" fill="hold"/>
                                        <p:tgtEl>
                                          <p:spTgt spid="147"/>
                                        </p:tgtEl>
                                        <p:attrNameLst>
                                          <p:attrName>ppt_x</p:attrName>
                                        </p:attrNameLst>
                                      </p:cBhvr>
                                      <p:tavLst>
                                        <p:tav tm="0">
                                          <p:val>
                                            <p:strVal val="#ppt_x"/>
                                          </p:val>
                                        </p:tav>
                                        <p:tav tm="100000">
                                          <p:val>
                                            <p:strVal val="#ppt_x"/>
                                          </p:val>
                                        </p:tav>
                                      </p:tavLst>
                                    </p:anim>
                                    <p:anim calcmode="lin" valueType="num">
                                      <p:cBhvr additive="base">
                                        <p:cTn id="50"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9"/>
                                        </p:tgtEl>
                                        <p:attrNameLst>
                                          <p:attrName>style.visibility</p:attrName>
                                        </p:attrNameLst>
                                      </p:cBhvr>
                                      <p:to>
                                        <p:strVal val="visible"/>
                                      </p:to>
                                    </p:set>
                                    <p:anim calcmode="lin" valueType="num">
                                      <p:cBhvr additive="base">
                                        <p:cTn id="55" dur="500" fill="hold"/>
                                        <p:tgtEl>
                                          <p:spTgt spid="149"/>
                                        </p:tgtEl>
                                        <p:attrNameLst>
                                          <p:attrName>ppt_x</p:attrName>
                                        </p:attrNameLst>
                                      </p:cBhvr>
                                      <p:tavLst>
                                        <p:tav tm="0">
                                          <p:val>
                                            <p:strVal val="#ppt_x"/>
                                          </p:val>
                                        </p:tav>
                                        <p:tav tm="100000">
                                          <p:val>
                                            <p:strVal val="#ppt_x"/>
                                          </p:val>
                                        </p:tav>
                                      </p:tavLst>
                                    </p:anim>
                                    <p:anim calcmode="lin" valueType="num">
                                      <p:cBhvr additive="base">
                                        <p:cTn id="56"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0"/>
                                        </p:tgtEl>
                                        <p:attrNameLst>
                                          <p:attrName>style.visibility</p:attrName>
                                        </p:attrNameLst>
                                      </p:cBhvr>
                                      <p:to>
                                        <p:strVal val="visible"/>
                                      </p:to>
                                    </p:set>
                                    <p:anim calcmode="lin" valueType="num">
                                      <p:cBhvr additive="base">
                                        <p:cTn id="61" dur="500" fill="hold"/>
                                        <p:tgtEl>
                                          <p:spTgt spid="150"/>
                                        </p:tgtEl>
                                        <p:attrNameLst>
                                          <p:attrName>ppt_x</p:attrName>
                                        </p:attrNameLst>
                                      </p:cBhvr>
                                      <p:tavLst>
                                        <p:tav tm="0">
                                          <p:val>
                                            <p:strVal val="#ppt_x"/>
                                          </p:val>
                                        </p:tav>
                                        <p:tav tm="100000">
                                          <p:val>
                                            <p:strVal val="#ppt_x"/>
                                          </p:val>
                                        </p:tav>
                                      </p:tavLst>
                                    </p:anim>
                                    <p:anim calcmode="lin" valueType="num">
                                      <p:cBhvr additive="base">
                                        <p:cTn id="62"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6" grpId="0"/>
      <p:bldP spid="3" grpId="0" animBg="1"/>
      <p:bldP spid="145" grpId="0"/>
      <p:bldP spid="2" grpId="0" animBg="1"/>
      <p:bldP spid="147" grpId="0"/>
      <p:bldP spid="149" grpId="0"/>
      <p:bldP spid="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977" y="201314"/>
            <a:ext cx="8532531" cy="5519548"/>
          </a:xfrm>
          <a:prstGeom prst="rect">
            <a:avLst/>
          </a:prstGeom>
        </p:spPr>
      </p:pic>
      <p:sp>
        <p:nvSpPr>
          <p:cNvPr id="4" name="タイトル 1"/>
          <p:cNvSpPr>
            <a:spLocks noGrp="1"/>
          </p:cNvSpPr>
          <p:nvPr>
            <p:ph type="title"/>
          </p:nvPr>
        </p:nvSpPr>
        <p:spPr>
          <a:xfrm>
            <a:off x="631471" y="1840463"/>
            <a:ext cx="8922517" cy="2606673"/>
          </a:xfrm>
        </p:spPr>
        <p:txBody>
          <a:bodyPr>
            <a:normAutofit/>
          </a:bodyPr>
          <a:lstStyle/>
          <a:p>
            <a:r>
              <a:rPr kumimoji="1" lang="ja-JP" altLang="en-US" sz="4000" b="1" dirty="0" smtClean="0">
                <a:solidFill>
                  <a:srgbClr val="FFFF00"/>
                </a:solidFill>
                <a:latin typeface="HG明朝B" panose="02020809000000000000" pitchFamily="17" charset="-128"/>
                <a:ea typeface="HG明朝B" panose="02020809000000000000" pitchFamily="17" charset="-128"/>
              </a:rPr>
              <a:t>ご清聴有難うございました。</a:t>
            </a:r>
            <a:r>
              <a:rPr kumimoji="1" lang="en-US" altLang="ja-JP" sz="4000" b="1" dirty="0" smtClean="0">
                <a:solidFill>
                  <a:srgbClr val="FFFF00"/>
                </a:solidFill>
                <a:latin typeface="HG明朝B" panose="02020809000000000000" pitchFamily="17" charset="-128"/>
                <a:ea typeface="HG明朝B" panose="02020809000000000000" pitchFamily="17" charset="-128"/>
              </a:rPr>
              <a:t/>
            </a:r>
            <a:br>
              <a:rPr kumimoji="1" lang="en-US" altLang="ja-JP" sz="4000" b="1" dirty="0" smtClean="0">
                <a:solidFill>
                  <a:srgbClr val="FFFF00"/>
                </a:solidFill>
                <a:latin typeface="HG明朝B" panose="02020809000000000000" pitchFamily="17" charset="-128"/>
                <a:ea typeface="HG明朝B" panose="02020809000000000000" pitchFamily="17" charset="-128"/>
              </a:rPr>
            </a:br>
            <a:r>
              <a:rPr lang="en-US" altLang="ja-JP" sz="4000" b="1" dirty="0">
                <a:solidFill>
                  <a:srgbClr val="FFFF00"/>
                </a:solidFill>
                <a:latin typeface="HG明朝B" panose="02020809000000000000" pitchFamily="17" charset="-128"/>
                <a:ea typeface="HG明朝B" panose="02020809000000000000" pitchFamily="17" charset="-128"/>
              </a:rPr>
              <a:t/>
            </a:r>
            <a:br>
              <a:rPr lang="en-US" altLang="ja-JP" sz="4000" b="1" dirty="0">
                <a:solidFill>
                  <a:srgbClr val="FFFF00"/>
                </a:solidFill>
                <a:latin typeface="HG明朝B" panose="02020809000000000000" pitchFamily="17" charset="-128"/>
                <a:ea typeface="HG明朝B" panose="02020809000000000000" pitchFamily="17" charset="-128"/>
              </a:rPr>
            </a:br>
            <a:r>
              <a:rPr lang="ja-JP" altLang="en-US" sz="4000" b="1" dirty="0" smtClean="0">
                <a:solidFill>
                  <a:srgbClr val="FFFF00"/>
                </a:solidFill>
                <a:latin typeface="HG明朝B" panose="02020809000000000000" pitchFamily="17" charset="-128"/>
                <a:ea typeface="HG明朝B" panose="02020809000000000000" pitchFamily="17" charset="-128"/>
              </a:rPr>
              <a:t>　　　　　　</a:t>
            </a:r>
            <a:r>
              <a:rPr lang="ja-JP" altLang="en-US" sz="3200" b="1" dirty="0" smtClean="0">
                <a:solidFill>
                  <a:srgbClr val="FFFF00"/>
                </a:solidFill>
                <a:latin typeface="HG明朝B" panose="02020809000000000000" pitchFamily="17" charset="-128"/>
                <a:ea typeface="HG明朝B" panose="02020809000000000000" pitchFamily="17" charset="-128"/>
              </a:rPr>
              <a:t>株式会社レイデックス　米村</a:t>
            </a:r>
            <a:endParaRPr kumimoji="1" lang="ja-JP" altLang="en-US" sz="3200" b="1" dirty="0">
              <a:solidFill>
                <a:srgbClr val="FFFF00"/>
              </a:solidFill>
              <a:latin typeface="HG明朝B" panose="02020809000000000000" pitchFamily="17" charset="-128"/>
              <a:ea typeface="HG明朝B" panose="02020809000000000000" pitchFamily="17" charset="-128"/>
            </a:endParaRPr>
          </a:p>
        </p:txBody>
      </p:sp>
      <p:pic>
        <p:nvPicPr>
          <p:cNvPr id="5" name="図 4"/>
          <p:cNvPicPr>
            <a:picLocks noChangeAspect="1"/>
          </p:cNvPicPr>
          <p:nvPr/>
        </p:nvPicPr>
        <p:blipFill>
          <a:blip r:embed="rId3"/>
          <a:stretch>
            <a:fillRect/>
          </a:stretch>
        </p:blipFill>
        <p:spPr>
          <a:xfrm>
            <a:off x="716977" y="5827395"/>
            <a:ext cx="1480135" cy="787197"/>
          </a:xfrm>
          <a:prstGeom prst="rect">
            <a:avLst/>
          </a:prstGeom>
        </p:spPr>
      </p:pic>
      <p:sp>
        <p:nvSpPr>
          <p:cNvPr id="6" name="Rectangle 17"/>
          <p:cNvSpPr>
            <a:spLocks noChangeArrowheads="1"/>
          </p:cNvSpPr>
          <p:nvPr/>
        </p:nvSpPr>
        <p:spPr bwMode="auto">
          <a:xfrm>
            <a:off x="2197112" y="5934516"/>
            <a:ext cx="1715419" cy="73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800" b="1" dirty="0">
                <a:solidFill>
                  <a:srgbClr val="008000"/>
                </a:solidFill>
                <a:ea typeface="Dotum" panose="020B0600000101010101" pitchFamily="34" charset="-127"/>
              </a:rPr>
              <a:t>Radix</a:t>
            </a:r>
          </a:p>
        </p:txBody>
      </p:sp>
      <p:pic>
        <p:nvPicPr>
          <p:cNvPr id="7" name="Picture 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6290" y="6086285"/>
            <a:ext cx="369710" cy="68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58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3909" y="198964"/>
            <a:ext cx="3533021" cy="1039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altLang="ja-JP" sz="3600" b="1" dirty="0" smtClean="0">
                <a:solidFill>
                  <a:schemeClr val="tx1"/>
                </a:solidFill>
                <a:latin typeface="HGS明朝B" panose="02020800000000000000" pitchFamily="18" charset="-128"/>
                <a:ea typeface="HGS明朝B" panose="02020800000000000000" pitchFamily="18" charset="-128"/>
              </a:rPr>
              <a:t>1</a:t>
            </a:r>
            <a:r>
              <a:rPr lang="ja-JP" altLang="en-US" sz="3600" b="1" dirty="0" err="1" smtClean="0">
                <a:solidFill>
                  <a:schemeClr val="tx1"/>
                </a:solidFill>
                <a:latin typeface="HGS明朝B" panose="02020800000000000000" pitchFamily="18" charset="-128"/>
                <a:ea typeface="HGS明朝B" panose="02020800000000000000" pitchFamily="18" charset="-128"/>
              </a:rPr>
              <a:t>．</a:t>
            </a:r>
            <a:r>
              <a:rPr lang="ja-JP" altLang="en-US" sz="3600" b="1" dirty="0" smtClean="0">
                <a:solidFill>
                  <a:schemeClr val="tx1"/>
                </a:solidFill>
                <a:latin typeface="HGS明朝B" panose="02020800000000000000" pitchFamily="18" charset="-128"/>
                <a:ea typeface="HGS明朝B" panose="02020800000000000000" pitchFamily="18" charset="-128"/>
              </a:rPr>
              <a:t>おさらい</a:t>
            </a:r>
            <a:endParaRPr lang="ja-JP" altLang="en-US" sz="3600" b="1" dirty="0">
              <a:solidFill>
                <a:schemeClr val="tx1"/>
              </a:solidFill>
              <a:latin typeface="HGS明朝B" panose="02020800000000000000" pitchFamily="18" charset="-128"/>
              <a:ea typeface="HGS明朝B" panose="02020800000000000000" pitchFamily="18" charset="-128"/>
            </a:endParaRPr>
          </a:p>
        </p:txBody>
      </p:sp>
      <p:sp>
        <p:nvSpPr>
          <p:cNvPr id="3" name="正方形/長方形 2"/>
          <p:cNvSpPr/>
          <p:nvPr/>
        </p:nvSpPr>
        <p:spPr>
          <a:xfrm>
            <a:off x="44138" y="913859"/>
            <a:ext cx="2344271" cy="67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latin typeface="HG明朝B" panose="02020809000000000000" pitchFamily="17" charset="-128"/>
                <a:ea typeface="HG明朝B" panose="02020809000000000000" pitchFamily="17" charset="-128"/>
              </a:rPr>
              <a:t>PT</a:t>
            </a:r>
            <a:r>
              <a:rPr kumimoji="1" lang="ja-JP" altLang="en-US" sz="2000" b="1" dirty="0" smtClean="0">
                <a:solidFill>
                  <a:schemeClr val="tx1"/>
                </a:solidFill>
                <a:latin typeface="HG明朝B" panose="02020809000000000000" pitchFamily="17" charset="-128"/>
                <a:ea typeface="HG明朝B" panose="02020809000000000000" pitchFamily="17" charset="-128"/>
              </a:rPr>
              <a:t>測定</a:t>
            </a:r>
            <a:endParaRPr kumimoji="1" lang="ja-JP" altLang="en-US" sz="2000" b="1" dirty="0">
              <a:solidFill>
                <a:schemeClr val="tx1"/>
              </a:solidFill>
              <a:latin typeface="HG明朝B" panose="02020809000000000000" pitchFamily="17" charset="-128"/>
              <a:ea typeface="HG明朝B" panose="02020809000000000000" pitchFamily="17" charset="-128"/>
            </a:endParaRPr>
          </a:p>
        </p:txBody>
      </p:sp>
      <p:sp>
        <p:nvSpPr>
          <p:cNvPr id="4" name="正方形/長方形 3"/>
          <p:cNvSpPr/>
          <p:nvPr/>
        </p:nvSpPr>
        <p:spPr>
          <a:xfrm>
            <a:off x="2790263" y="1439641"/>
            <a:ext cx="3950677" cy="5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3.2</a:t>
            </a:r>
            <a:r>
              <a:rPr kumimoji="1" lang="ja-JP" altLang="en-US" dirty="0" smtClean="0">
                <a:solidFill>
                  <a:schemeClr val="tx1"/>
                </a:solidFill>
              </a:rPr>
              <a:t>％クエン酸ナトリウム加血漿：</a:t>
            </a:r>
            <a:r>
              <a:rPr kumimoji="1" lang="en-US" altLang="ja-JP" dirty="0" smtClean="0">
                <a:solidFill>
                  <a:schemeClr val="tx1"/>
                </a:solidFill>
              </a:rPr>
              <a:t>0.1mL</a:t>
            </a:r>
            <a:endParaRPr kumimoji="1" lang="ja-JP" altLang="en-US" dirty="0">
              <a:solidFill>
                <a:schemeClr val="tx1"/>
              </a:solidFill>
            </a:endParaRPr>
          </a:p>
        </p:txBody>
      </p:sp>
      <p:sp>
        <p:nvSpPr>
          <p:cNvPr id="5" name="正方形/長方形 4"/>
          <p:cNvSpPr/>
          <p:nvPr/>
        </p:nvSpPr>
        <p:spPr>
          <a:xfrm>
            <a:off x="2790263" y="2383348"/>
            <a:ext cx="1805354" cy="5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PT</a:t>
            </a:r>
            <a:r>
              <a:rPr kumimoji="1" lang="ja-JP" altLang="en-US" dirty="0" smtClean="0">
                <a:solidFill>
                  <a:schemeClr val="tx1"/>
                </a:solidFill>
              </a:rPr>
              <a:t>試薬：</a:t>
            </a:r>
            <a:r>
              <a:rPr kumimoji="1" lang="en-US" altLang="ja-JP" dirty="0" smtClean="0">
                <a:solidFill>
                  <a:schemeClr val="tx1"/>
                </a:solidFill>
              </a:rPr>
              <a:t>0.2mL</a:t>
            </a:r>
            <a:endParaRPr kumimoji="1" lang="ja-JP" altLang="en-US" dirty="0">
              <a:solidFill>
                <a:schemeClr val="tx1"/>
              </a:solidFill>
            </a:endParaRPr>
          </a:p>
        </p:txBody>
      </p:sp>
      <p:sp>
        <p:nvSpPr>
          <p:cNvPr id="6" name="正方形/長方形 5"/>
          <p:cNvSpPr/>
          <p:nvPr/>
        </p:nvSpPr>
        <p:spPr>
          <a:xfrm>
            <a:off x="2758023" y="2002347"/>
            <a:ext cx="375138" cy="422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a:t>
            </a:r>
            <a:endParaRPr kumimoji="1" lang="ja-JP" altLang="en-US" b="1" dirty="0">
              <a:solidFill>
                <a:schemeClr val="tx1"/>
              </a:solidFill>
            </a:endParaRPr>
          </a:p>
        </p:txBody>
      </p:sp>
      <p:grpSp>
        <p:nvGrpSpPr>
          <p:cNvPr id="46" name="グループ化 45"/>
          <p:cNvGrpSpPr/>
          <p:nvPr/>
        </p:nvGrpSpPr>
        <p:grpSpPr>
          <a:xfrm>
            <a:off x="1559262" y="3594930"/>
            <a:ext cx="6864324" cy="2981058"/>
            <a:chOff x="1702770" y="3565435"/>
            <a:chExt cx="6864324" cy="2981058"/>
          </a:xfrm>
        </p:grpSpPr>
        <p:cxnSp>
          <p:nvCxnSpPr>
            <p:cNvPr id="8" name="直線コネクタ 7"/>
            <p:cNvCxnSpPr/>
            <p:nvPr/>
          </p:nvCxnSpPr>
          <p:spPr>
            <a:xfrm flipH="1" flipV="1">
              <a:off x="2250564" y="5973579"/>
              <a:ext cx="5744307" cy="11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820355" y="6077570"/>
              <a:ext cx="1746739" cy="468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時間（秒数）</a:t>
              </a:r>
              <a:endParaRPr kumimoji="1" lang="ja-JP" altLang="en-US" sz="1600" b="1" dirty="0">
                <a:solidFill>
                  <a:schemeClr val="tx1"/>
                </a:solidFill>
              </a:endParaRPr>
            </a:p>
          </p:txBody>
        </p:sp>
        <p:cxnSp>
          <p:nvCxnSpPr>
            <p:cNvPr id="11" name="直線コネクタ 10"/>
            <p:cNvCxnSpPr/>
            <p:nvPr/>
          </p:nvCxnSpPr>
          <p:spPr>
            <a:xfrm>
              <a:off x="2250564" y="3565435"/>
              <a:ext cx="0" cy="242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702770" y="4333162"/>
              <a:ext cx="427893" cy="1225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散</a:t>
              </a:r>
              <a:endParaRPr kumimoji="1" lang="en-US" altLang="ja-JP" sz="1600" b="1" dirty="0" smtClean="0">
                <a:solidFill>
                  <a:schemeClr val="tx1"/>
                </a:solidFill>
              </a:endParaRPr>
            </a:p>
            <a:p>
              <a:pPr algn="ctr"/>
              <a:r>
                <a:rPr kumimoji="1" lang="ja-JP" altLang="en-US" sz="1600" b="1" dirty="0" smtClean="0">
                  <a:solidFill>
                    <a:schemeClr val="tx1"/>
                  </a:solidFill>
                </a:rPr>
                <a:t>乱</a:t>
              </a:r>
              <a:endParaRPr kumimoji="1" lang="en-US" altLang="ja-JP" sz="1600" b="1" dirty="0" smtClean="0">
                <a:solidFill>
                  <a:schemeClr val="tx1"/>
                </a:solidFill>
              </a:endParaRPr>
            </a:p>
            <a:p>
              <a:pPr algn="ctr"/>
              <a:r>
                <a:rPr kumimoji="1" lang="ja-JP" altLang="en-US" sz="1600" b="1" dirty="0" smtClean="0">
                  <a:solidFill>
                    <a:schemeClr val="tx1"/>
                  </a:solidFill>
                </a:rPr>
                <a:t>光</a:t>
              </a:r>
              <a:endParaRPr kumimoji="1" lang="en-US" altLang="ja-JP" sz="1600" b="1" dirty="0" smtClean="0">
                <a:solidFill>
                  <a:schemeClr val="tx1"/>
                </a:solidFill>
              </a:endParaRPr>
            </a:p>
            <a:p>
              <a:pPr algn="ctr"/>
              <a:r>
                <a:rPr kumimoji="1" lang="ja-JP" altLang="en-US" sz="1600" b="1" dirty="0" smtClean="0">
                  <a:solidFill>
                    <a:schemeClr val="tx1"/>
                  </a:solidFill>
                </a:rPr>
                <a:t>量</a:t>
              </a:r>
              <a:endParaRPr kumimoji="1" lang="ja-JP" altLang="en-US" sz="1600" b="1" dirty="0">
                <a:solidFill>
                  <a:schemeClr val="tx1"/>
                </a:solidFill>
              </a:endParaRPr>
            </a:p>
          </p:txBody>
        </p:sp>
      </p:grpSp>
      <p:sp>
        <p:nvSpPr>
          <p:cNvPr id="13" name="フリーフォーム 12"/>
          <p:cNvSpPr/>
          <p:nvPr/>
        </p:nvSpPr>
        <p:spPr>
          <a:xfrm>
            <a:off x="2388409" y="3622359"/>
            <a:ext cx="5462954" cy="2262554"/>
          </a:xfrm>
          <a:custGeom>
            <a:avLst/>
            <a:gdLst>
              <a:gd name="connsiteX0" fmla="*/ 0 w 5181600"/>
              <a:gd name="connsiteY0" fmla="*/ 2168794 h 2168794"/>
              <a:gd name="connsiteX1" fmla="*/ 2262554 w 5181600"/>
              <a:gd name="connsiteY1" fmla="*/ 351717 h 2168794"/>
              <a:gd name="connsiteX2" fmla="*/ 5181600 w 5181600"/>
              <a:gd name="connsiteY2" fmla="*/ 25 h 2168794"/>
              <a:gd name="connsiteX3" fmla="*/ 5181600 w 5181600"/>
              <a:gd name="connsiteY3" fmla="*/ 25 h 2168794"/>
              <a:gd name="connsiteX0" fmla="*/ 0 w 5181600"/>
              <a:gd name="connsiteY0" fmla="*/ 2192219 h 2192219"/>
              <a:gd name="connsiteX1" fmla="*/ 3434862 w 5181600"/>
              <a:gd name="connsiteY1" fmla="*/ 222742 h 2192219"/>
              <a:gd name="connsiteX2" fmla="*/ 5181600 w 5181600"/>
              <a:gd name="connsiteY2" fmla="*/ 23450 h 2192219"/>
              <a:gd name="connsiteX3" fmla="*/ 5181600 w 5181600"/>
              <a:gd name="connsiteY3" fmla="*/ 23450 h 2192219"/>
              <a:gd name="connsiteX0" fmla="*/ 0 w 5181600"/>
              <a:gd name="connsiteY0" fmla="*/ 2176873 h 2176873"/>
              <a:gd name="connsiteX1" fmla="*/ 2227384 w 5181600"/>
              <a:gd name="connsiteY1" fmla="*/ 1918966 h 2176873"/>
              <a:gd name="connsiteX2" fmla="*/ 3434862 w 5181600"/>
              <a:gd name="connsiteY2" fmla="*/ 207396 h 2176873"/>
              <a:gd name="connsiteX3" fmla="*/ 5181600 w 5181600"/>
              <a:gd name="connsiteY3" fmla="*/ 8104 h 2176873"/>
              <a:gd name="connsiteX4" fmla="*/ 5181600 w 5181600"/>
              <a:gd name="connsiteY4" fmla="*/ 8104 h 2176873"/>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04339"/>
              <a:gd name="connsiteY0" fmla="*/ 2493396 h 2493396"/>
              <a:gd name="connsiteX1" fmla="*/ 2450123 w 5404339"/>
              <a:gd name="connsiteY1" fmla="*/ 1918966 h 2493396"/>
              <a:gd name="connsiteX2" fmla="*/ 3657601 w 5404339"/>
              <a:gd name="connsiteY2" fmla="*/ 207396 h 2493396"/>
              <a:gd name="connsiteX3" fmla="*/ 5404339 w 5404339"/>
              <a:gd name="connsiteY3" fmla="*/ 8104 h 2493396"/>
              <a:gd name="connsiteX4" fmla="*/ 5404339 w 5404339"/>
              <a:gd name="connsiteY4" fmla="*/ 8104 h 2493396"/>
              <a:gd name="connsiteX0" fmla="*/ 0 w 5404339"/>
              <a:gd name="connsiteY0" fmla="*/ 2508015 h 2508015"/>
              <a:gd name="connsiteX1" fmla="*/ 2039816 w 5404339"/>
              <a:gd name="connsiteY1" fmla="*/ 2179769 h 2508015"/>
              <a:gd name="connsiteX2" fmla="*/ 3657601 w 5404339"/>
              <a:gd name="connsiteY2" fmla="*/ 222015 h 2508015"/>
              <a:gd name="connsiteX3" fmla="*/ 5404339 w 5404339"/>
              <a:gd name="connsiteY3" fmla="*/ 22723 h 2508015"/>
              <a:gd name="connsiteX4" fmla="*/ 5404339 w 5404339"/>
              <a:gd name="connsiteY4" fmla="*/ 22723 h 2508015"/>
              <a:gd name="connsiteX0" fmla="*/ 0 w 5404339"/>
              <a:gd name="connsiteY0" fmla="*/ 2511673 h 2511673"/>
              <a:gd name="connsiteX1" fmla="*/ 2110154 w 5404339"/>
              <a:gd name="connsiteY1" fmla="*/ 2242043 h 2511673"/>
              <a:gd name="connsiteX2" fmla="*/ 3657601 w 5404339"/>
              <a:gd name="connsiteY2" fmla="*/ 225673 h 2511673"/>
              <a:gd name="connsiteX3" fmla="*/ 5404339 w 5404339"/>
              <a:gd name="connsiteY3" fmla="*/ 26381 h 2511673"/>
              <a:gd name="connsiteX4" fmla="*/ 5404339 w 5404339"/>
              <a:gd name="connsiteY4" fmla="*/ 26381 h 2511673"/>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587030"/>
              <a:gd name="connsiteY0" fmla="*/ 2508421 h 2508421"/>
              <a:gd name="connsiteX1" fmla="*/ 2110154 w 5587030"/>
              <a:gd name="connsiteY1" fmla="*/ 2238791 h 2508421"/>
              <a:gd name="connsiteX2" fmla="*/ 3200401 w 5587030"/>
              <a:gd name="connsiteY2" fmla="*/ 515498 h 2508421"/>
              <a:gd name="connsiteX3" fmla="*/ 5404339 w 5587030"/>
              <a:gd name="connsiteY3" fmla="*/ 23129 h 2508421"/>
              <a:gd name="connsiteX4" fmla="*/ 5474677 w 5587030"/>
              <a:gd name="connsiteY4" fmla="*/ 1101652 h 2508421"/>
              <a:gd name="connsiteX0" fmla="*/ 0 w 5404339"/>
              <a:gd name="connsiteY0" fmla="*/ 2508421 h 2508421"/>
              <a:gd name="connsiteX1" fmla="*/ 2110154 w 5404339"/>
              <a:gd name="connsiteY1" fmla="*/ 2238791 h 2508421"/>
              <a:gd name="connsiteX2" fmla="*/ 3200401 w 5404339"/>
              <a:gd name="connsiteY2" fmla="*/ 515498 h 2508421"/>
              <a:gd name="connsiteX3" fmla="*/ 5404339 w 5404339"/>
              <a:gd name="connsiteY3" fmla="*/ 23129 h 2508421"/>
              <a:gd name="connsiteX0" fmla="*/ 0 w 5439508"/>
              <a:gd name="connsiteY0" fmla="*/ 2369354 h 2369354"/>
              <a:gd name="connsiteX1" fmla="*/ 2110154 w 5439508"/>
              <a:gd name="connsiteY1" fmla="*/ 2099724 h 2369354"/>
              <a:gd name="connsiteX2" fmla="*/ 3200401 w 5439508"/>
              <a:gd name="connsiteY2" fmla="*/ 376431 h 2369354"/>
              <a:gd name="connsiteX3" fmla="*/ 5439508 w 5439508"/>
              <a:gd name="connsiteY3" fmla="*/ 36462 h 2369354"/>
              <a:gd name="connsiteX0" fmla="*/ 0 w 5474720"/>
              <a:gd name="connsiteY0" fmla="*/ 2379257 h 2379257"/>
              <a:gd name="connsiteX1" fmla="*/ 2110154 w 5474720"/>
              <a:gd name="connsiteY1" fmla="*/ 2109627 h 2379257"/>
              <a:gd name="connsiteX2" fmla="*/ 3200401 w 5474720"/>
              <a:gd name="connsiteY2" fmla="*/ 386334 h 2379257"/>
              <a:gd name="connsiteX3" fmla="*/ 5439508 w 5474720"/>
              <a:gd name="connsiteY3" fmla="*/ 46365 h 2379257"/>
              <a:gd name="connsiteX0" fmla="*/ 0 w 5497863"/>
              <a:gd name="connsiteY0" fmla="*/ 2275436 h 2275436"/>
              <a:gd name="connsiteX1" fmla="*/ 2110154 w 5497863"/>
              <a:gd name="connsiteY1" fmla="*/ 2005806 h 2275436"/>
              <a:gd name="connsiteX2" fmla="*/ 3200401 w 5497863"/>
              <a:gd name="connsiteY2" fmla="*/ 282513 h 2275436"/>
              <a:gd name="connsiteX3" fmla="*/ 5462954 w 5497863"/>
              <a:gd name="connsiteY3" fmla="*/ 71498 h 2275436"/>
              <a:gd name="connsiteX0" fmla="*/ 0 w 5462954"/>
              <a:gd name="connsiteY0" fmla="*/ 2214207 h 2214207"/>
              <a:gd name="connsiteX1" fmla="*/ 2110154 w 5462954"/>
              <a:gd name="connsiteY1" fmla="*/ 1944577 h 2214207"/>
              <a:gd name="connsiteX2" fmla="*/ 3200401 w 5462954"/>
              <a:gd name="connsiteY2" fmla="*/ 221284 h 2214207"/>
              <a:gd name="connsiteX3" fmla="*/ 5462954 w 5462954"/>
              <a:gd name="connsiteY3" fmla="*/ 10269 h 2214207"/>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 name="connsiteX0" fmla="*/ 0 w 5462954"/>
              <a:gd name="connsiteY0" fmla="*/ 2262554 h 2271671"/>
              <a:gd name="connsiteX1" fmla="*/ 2110154 w 5462954"/>
              <a:gd name="connsiteY1" fmla="*/ 1992924 h 2271671"/>
              <a:gd name="connsiteX2" fmla="*/ 3200401 w 5462954"/>
              <a:gd name="connsiteY2" fmla="*/ 269631 h 2271671"/>
              <a:gd name="connsiteX3" fmla="*/ 5462954 w 5462954"/>
              <a:gd name="connsiteY3" fmla="*/ 0 h 2271671"/>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Lst>
            <a:ahLst/>
            <a:cxnLst>
              <a:cxn ang="0">
                <a:pos x="connsiteX0" y="connsiteY0"/>
              </a:cxn>
              <a:cxn ang="0">
                <a:pos x="connsiteX1" y="connsiteY1"/>
              </a:cxn>
              <a:cxn ang="0">
                <a:pos x="connsiteX2" y="connsiteY2"/>
              </a:cxn>
              <a:cxn ang="0">
                <a:pos x="connsiteX3" y="connsiteY3"/>
              </a:cxn>
            </a:cxnLst>
            <a:rect l="l" t="t" r="r" b="b"/>
            <a:pathLst>
              <a:path w="5462954" h="2262554">
                <a:moveTo>
                  <a:pt x="0" y="2262554"/>
                </a:moveTo>
                <a:cubicBezTo>
                  <a:pt x="425939" y="2192215"/>
                  <a:pt x="1537677" y="2321170"/>
                  <a:pt x="2110154" y="1992924"/>
                </a:cubicBezTo>
                <a:cubicBezTo>
                  <a:pt x="2682631" y="1664678"/>
                  <a:pt x="2641601" y="601785"/>
                  <a:pt x="3200401" y="269631"/>
                </a:cubicBezTo>
                <a:cubicBezTo>
                  <a:pt x="3759201" y="-62523"/>
                  <a:pt x="4884616" y="19539"/>
                  <a:pt x="5462954" y="0"/>
                </a:cubicBezTo>
              </a:path>
            </a:pathLst>
          </a:custGeom>
          <a:ln w="31750"/>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solidFill>
                <a:schemeClr val="tx1"/>
              </a:solidFill>
            </a:endParaRPr>
          </a:p>
        </p:txBody>
      </p:sp>
      <p:grpSp>
        <p:nvGrpSpPr>
          <p:cNvPr id="14" name="グループ化 13"/>
          <p:cNvGrpSpPr/>
          <p:nvPr/>
        </p:nvGrpSpPr>
        <p:grpSpPr>
          <a:xfrm>
            <a:off x="1561061" y="1417595"/>
            <a:ext cx="750277" cy="1595679"/>
            <a:chOff x="1713945" y="1502230"/>
            <a:chExt cx="750277" cy="1595679"/>
          </a:xfrm>
        </p:grpSpPr>
        <p:sp>
          <p:nvSpPr>
            <p:cNvPr id="15" name="円柱 14"/>
            <p:cNvSpPr/>
            <p:nvPr/>
          </p:nvSpPr>
          <p:spPr>
            <a:xfrm>
              <a:off x="1713945" y="1502230"/>
              <a:ext cx="750277" cy="1383324"/>
            </a:xfrm>
            <a:prstGeom prst="can">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p:nvSpPr>
          <p:spPr>
            <a:xfrm>
              <a:off x="1713945" y="2505898"/>
              <a:ext cx="750277" cy="592011"/>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1731347" y="2223808"/>
              <a:ext cx="715161" cy="608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8" name="グループ化 17"/>
          <p:cNvGrpSpPr/>
          <p:nvPr/>
        </p:nvGrpSpPr>
        <p:grpSpPr>
          <a:xfrm>
            <a:off x="2176249" y="4910772"/>
            <a:ext cx="3454833" cy="1647716"/>
            <a:chOff x="1336431" y="4259717"/>
            <a:chExt cx="3454833" cy="1647716"/>
          </a:xfrm>
        </p:grpSpPr>
        <p:cxnSp>
          <p:nvCxnSpPr>
            <p:cNvPr id="19" name="直線矢印コネクタ 18"/>
            <p:cNvCxnSpPr/>
            <p:nvPr/>
          </p:nvCxnSpPr>
          <p:spPr>
            <a:xfrm>
              <a:off x="1336431" y="4279900"/>
              <a:ext cx="2795961"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113335" y="4259717"/>
              <a:ext cx="19057" cy="1212363"/>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555333" y="5477649"/>
              <a:ext cx="1235931" cy="42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凝固時間</a:t>
              </a:r>
              <a:endParaRPr kumimoji="1" lang="ja-JP" altLang="en-US" dirty="0">
                <a:solidFill>
                  <a:schemeClr val="tx1"/>
                </a:solidFill>
              </a:endParaRPr>
            </a:p>
          </p:txBody>
        </p:sp>
      </p:grpSp>
      <p:sp>
        <p:nvSpPr>
          <p:cNvPr id="22" name="右矢印 21"/>
          <p:cNvSpPr/>
          <p:nvPr/>
        </p:nvSpPr>
        <p:spPr>
          <a:xfrm>
            <a:off x="7107443" y="2072689"/>
            <a:ext cx="404445" cy="415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3" name="グループ化 22"/>
          <p:cNvGrpSpPr/>
          <p:nvPr/>
        </p:nvGrpSpPr>
        <p:grpSpPr>
          <a:xfrm>
            <a:off x="3522955" y="3615549"/>
            <a:ext cx="4748185" cy="2262554"/>
            <a:chOff x="4323806" y="3640014"/>
            <a:chExt cx="4748185" cy="2262554"/>
          </a:xfrm>
        </p:grpSpPr>
        <p:cxnSp>
          <p:nvCxnSpPr>
            <p:cNvPr id="24" name="直線コネクタ 23"/>
            <p:cNvCxnSpPr/>
            <p:nvPr/>
          </p:nvCxnSpPr>
          <p:spPr>
            <a:xfrm>
              <a:off x="4323806" y="5902568"/>
              <a:ext cx="4297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583680" y="3640014"/>
              <a:ext cx="202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8471100" y="3640014"/>
              <a:ext cx="0" cy="22625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8471100" y="4349291"/>
              <a:ext cx="600891" cy="49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a:t>
              </a:r>
              <a:r>
                <a:rPr lang="en-US" altLang="ja-JP" b="1" dirty="0" smtClean="0">
                  <a:solidFill>
                    <a:schemeClr val="tx1"/>
                  </a:solidFill>
                </a:rPr>
                <a:t>H</a:t>
              </a:r>
              <a:endParaRPr kumimoji="1" lang="ja-JP" altLang="en-US" b="1" dirty="0">
                <a:solidFill>
                  <a:schemeClr val="tx1"/>
                </a:solidFill>
              </a:endParaRPr>
            </a:p>
          </p:txBody>
        </p:sp>
      </p:grpSp>
      <p:grpSp>
        <p:nvGrpSpPr>
          <p:cNvPr id="28" name="グループ化 27"/>
          <p:cNvGrpSpPr/>
          <p:nvPr/>
        </p:nvGrpSpPr>
        <p:grpSpPr>
          <a:xfrm>
            <a:off x="1549099" y="2301743"/>
            <a:ext cx="759269" cy="712588"/>
            <a:chOff x="-141230" y="2192546"/>
            <a:chExt cx="759269" cy="712588"/>
          </a:xfrm>
        </p:grpSpPr>
        <p:sp>
          <p:nvSpPr>
            <p:cNvPr id="29" name="円/楕円 28"/>
            <p:cNvSpPr/>
            <p:nvPr/>
          </p:nvSpPr>
          <p:spPr>
            <a:xfrm>
              <a:off x="-132238" y="2372519"/>
              <a:ext cx="750277" cy="532615"/>
            </a:xfrm>
            <a:prstGeom prst="ellipse">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132239" y="2296320"/>
              <a:ext cx="750278" cy="3489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円/楕円 30"/>
            <p:cNvSpPr/>
            <p:nvPr/>
          </p:nvSpPr>
          <p:spPr>
            <a:xfrm>
              <a:off x="-141230" y="2192546"/>
              <a:ext cx="759269" cy="224752"/>
            </a:xfrm>
            <a:prstGeom prst="ellipse">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2" name="直線コネクタ 31"/>
            <p:cNvCxnSpPr>
              <a:endCxn id="29" idx="6"/>
            </p:cNvCxnSpPr>
            <p:nvPr/>
          </p:nvCxnSpPr>
          <p:spPr>
            <a:xfrm>
              <a:off x="618039" y="2322137"/>
              <a:ext cx="0" cy="3166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29" idx="2"/>
            </p:cNvCxnSpPr>
            <p:nvPr/>
          </p:nvCxnSpPr>
          <p:spPr>
            <a:xfrm>
              <a:off x="-141230" y="2322137"/>
              <a:ext cx="8992" cy="31669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4" name="円柱 33"/>
          <p:cNvSpPr/>
          <p:nvPr/>
        </p:nvSpPr>
        <p:spPr>
          <a:xfrm>
            <a:off x="1558055" y="1972547"/>
            <a:ext cx="750277" cy="535667"/>
          </a:xfrm>
          <a:prstGeom prst="can">
            <a:avLst/>
          </a:prstGeom>
          <a:solidFill>
            <a:schemeClr val="bg2">
              <a:lumMod val="7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35" name="グループ化 34"/>
          <p:cNvGrpSpPr/>
          <p:nvPr/>
        </p:nvGrpSpPr>
        <p:grpSpPr>
          <a:xfrm>
            <a:off x="8204747" y="1382895"/>
            <a:ext cx="750277" cy="1595679"/>
            <a:chOff x="1713945" y="1502230"/>
            <a:chExt cx="750277" cy="1595679"/>
          </a:xfrm>
        </p:grpSpPr>
        <p:sp>
          <p:nvSpPr>
            <p:cNvPr id="36" name="円柱 35"/>
            <p:cNvSpPr/>
            <p:nvPr/>
          </p:nvSpPr>
          <p:spPr>
            <a:xfrm>
              <a:off x="1713945" y="1502230"/>
              <a:ext cx="750277" cy="1383324"/>
            </a:xfrm>
            <a:prstGeom prst="can">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円/楕円 36"/>
            <p:cNvSpPr/>
            <p:nvPr/>
          </p:nvSpPr>
          <p:spPr>
            <a:xfrm>
              <a:off x="1713945" y="2505898"/>
              <a:ext cx="750277" cy="592011"/>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1731347" y="2223808"/>
              <a:ext cx="715161" cy="608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9" name="グループ化 38"/>
          <p:cNvGrpSpPr/>
          <p:nvPr/>
        </p:nvGrpSpPr>
        <p:grpSpPr>
          <a:xfrm>
            <a:off x="8200094" y="1951264"/>
            <a:ext cx="759269" cy="1050788"/>
            <a:chOff x="6593362" y="2980818"/>
            <a:chExt cx="759269" cy="1050788"/>
          </a:xfrm>
        </p:grpSpPr>
        <p:sp>
          <p:nvSpPr>
            <p:cNvPr id="40" name="円/楕円 39"/>
            <p:cNvSpPr/>
            <p:nvPr/>
          </p:nvSpPr>
          <p:spPr>
            <a:xfrm>
              <a:off x="6602354" y="3498991"/>
              <a:ext cx="750277" cy="532615"/>
            </a:xfrm>
            <a:prstGeom prst="ellipse">
              <a:avLst/>
            </a:prstGeom>
            <a:solidFill>
              <a:schemeClr val="bg2">
                <a:lumMod val="9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円/楕円 40"/>
            <p:cNvSpPr/>
            <p:nvPr/>
          </p:nvSpPr>
          <p:spPr>
            <a:xfrm>
              <a:off x="6593362" y="3319018"/>
              <a:ext cx="759269" cy="224752"/>
            </a:xfrm>
            <a:prstGeom prst="ellipse">
              <a:avLst/>
            </a:prstGeom>
            <a:solidFill>
              <a:schemeClr val="bg2">
                <a:lumMod val="9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2" name="直線コネクタ 41"/>
            <p:cNvCxnSpPr>
              <a:endCxn id="40" idx="6"/>
            </p:cNvCxnSpPr>
            <p:nvPr/>
          </p:nvCxnSpPr>
          <p:spPr>
            <a:xfrm>
              <a:off x="7352631" y="3448609"/>
              <a:ext cx="0" cy="316690"/>
            </a:xfrm>
            <a:prstGeom prst="line">
              <a:avLst/>
            </a:prstGeom>
            <a:solidFill>
              <a:schemeClr val="bg2">
                <a:lumMod val="90000"/>
              </a:schemeClr>
            </a:solidFill>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endCxn id="40" idx="2"/>
            </p:cNvCxnSpPr>
            <p:nvPr/>
          </p:nvCxnSpPr>
          <p:spPr>
            <a:xfrm>
              <a:off x="6593362" y="3448609"/>
              <a:ext cx="8992" cy="316690"/>
            </a:xfrm>
            <a:prstGeom prst="line">
              <a:avLst/>
            </a:prstGeom>
            <a:solidFill>
              <a:schemeClr val="bg2">
                <a:lumMod val="90000"/>
              </a:schemeClr>
            </a:solidFill>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円柱 43"/>
            <p:cNvSpPr/>
            <p:nvPr/>
          </p:nvSpPr>
          <p:spPr>
            <a:xfrm>
              <a:off x="6597857" y="2980818"/>
              <a:ext cx="750277" cy="535667"/>
            </a:xfrm>
            <a:prstGeom prst="can">
              <a:avLst/>
            </a:prstGeom>
            <a:solidFill>
              <a:schemeClr val="bg2">
                <a:lumMod val="9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正方形/長方形 44"/>
            <p:cNvSpPr/>
            <p:nvPr/>
          </p:nvSpPr>
          <p:spPr>
            <a:xfrm>
              <a:off x="6611118" y="3390658"/>
              <a:ext cx="734195" cy="3489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7"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4713" y="5330251"/>
            <a:ext cx="549275"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0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inVertical)">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32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arn(inVertical)">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circle(in)">
                                      <p:cBhvr>
                                        <p:cTn id="7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3" grpId="0" animBg="1"/>
      <p:bldP spid="2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p:cNvPicPr>
            <a:picLocks noChangeAspect="1"/>
          </p:cNvPicPr>
          <p:nvPr/>
        </p:nvPicPr>
        <p:blipFill>
          <a:blip r:embed="rId2"/>
          <a:stretch>
            <a:fillRect/>
          </a:stretch>
        </p:blipFill>
        <p:spPr>
          <a:xfrm rot="8198192">
            <a:off x="1491398" y="147163"/>
            <a:ext cx="452670" cy="1989276"/>
          </a:xfrm>
          <a:prstGeom prst="rect">
            <a:avLst/>
          </a:prstGeom>
        </p:spPr>
      </p:pic>
      <p:pic>
        <p:nvPicPr>
          <p:cNvPr id="79" name="図 78"/>
          <p:cNvPicPr>
            <a:picLocks noChangeAspect="1"/>
          </p:cNvPicPr>
          <p:nvPr/>
        </p:nvPicPr>
        <p:blipFill>
          <a:blip r:embed="rId3"/>
          <a:stretch>
            <a:fillRect/>
          </a:stretch>
        </p:blipFill>
        <p:spPr>
          <a:xfrm rot="2531056">
            <a:off x="782982" y="646614"/>
            <a:ext cx="1051207" cy="797536"/>
          </a:xfrm>
          <a:prstGeom prst="rect">
            <a:avLst/>
          </a:prstGeom>
        </p:spPr>
      </p:pic>
      <p:pic>
        <p:nvPicPr>
          <p:cNvPr id="81" name="図 80"/>
          <p:cNvPicPr>
            <a:picLocks noChangeAspect="1"/>
          </p:cNvPicPr>
          <p:nvPr/>
        </p:nvPicPr>
        <p:blipFill>
          <a:blip r:embed="rId4"/>
          <a:stretch>
            <a:fillRect/>
          </a:stretch>
        </p:blipFill>
        <p:spPr>
          <a:xfrm rot="20139157">
            <a:off x="619234" y="825924"/>
            <a:ext cx="523085" cy="132050"/>
          </a:xfrm>
          <a:prstGeom prst="rect">
            <a:avLst/>
          </a:prstGeom>
        </p:spPr>
      </p:pic>
      <p:pic>
        <p:nvPicPr>
          <p:cNvPr id="82" name="図 81"/>
          <p:cNvPicPr>
            <a:picLocks noChangeAspect="1"/>
          </p:cNvPicPr>
          <p:nvPr/>
        </p:nvPicPr>
        <p:blipFill>
          <a:blip r:embed="rId4"/>
          <a:stretch>
            <a:fillRect/>
          </a:stretch>
        </p:blipFill>
        <p:spPr>
          <a:xfrm rot="19577053">
            <a:off x="983589" y="1344630"/>
            <a:ext cx="523085" cy="132050"/>
          </a:xfrm>
          <a:prstGeom prst="rect">
            <a:avLst/>
          </a:prstGeom>
        </p:spPr>
      </p:pic>
      <p:sp>
        <p:nvSpPr>
          <p:cNvPr id="83" name="十字形 82"/>
          <p:cNvSpPr/>
          <p:nvPr/>
        </p:nvSpPr>
        <p:spPr>
          <a:xfrm>
            <a:off x="759854" y="1116148"/>
            <a:ext cx="297328" cy="134117"/>
          </a:xfrm>
          <a:prstGeom prst="plus">
            <a:avLst/>
          </a:prstGeom>
          <a:ln w="146050"/>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p:cNvPicPr>
            <a:picLocks noChangeAspect="1"/>
          </p:cNvPicPr>
          <p:nvPr/>
        </p:nvPicPr>
        <p:blipFill>
          <a:blip r:embed="rId3"/>
          <a:stretch>
            <a:fillRect/>
          </a:stretch>
        </p:blipFill>
        <p:spPr>
          <a:xfrm rot="19774301">
            <a:off x="1210879" y="1221200"/>
            <a:ext cx="985936" cy="754858"/>
          </a:xfrm>
          <a:prstGeom prst="rect">
            <a:avLst/>
          </a:prstGeom>
        </p:spPr>
      </p:pic>
      <p:pic>
        <p:nvPicPr>
          <p:cNvPr id="89" name="図 88"/>
          <p:cNvPicPr>
            <a:picLocks noChangeAspect="1"/>
          </p:cNvPicPr>
          <p:nvPr/>
        </p:nvPicPr>
        <p:blipFill>
          <a:blip r:embed="rId3"/>
          <a:stretch>
            <a:fillRect/>
          </a:stretch>
        </p:blipFill>
        <p:spPr>
          <a:xfrm>
            <a:off x="482245" y="1285324"/>
            <a:ext cx="924784" cy="708039"/>
          </a:xfrm>
          <a:prstGeom prst="rect">
            <a:avLst/>
          </a:prstGeom>
        </p:spPr>
      </p:pic>
      <p:sp>
        <p:nvSpPr>
          <p:cNvPr id="90" name="フリーフォーム 89"/>
          <p:cNvSpPr/>
          <p:nvPr/>
        </p:nvSpPr>
        <p:spPr>
          <a:xfrm rot="1729378">
            <a:off x="1168920" y="433209"/>
            <a:ext cx="396841" cy="1954889"/>
          </a:xfrm>
          <a:custGeom>
            <a:avLst/>
            <a:gdLst>
              <a:gd name="connsiteX0" fmla="*/ 1719617 w 1719617"/>
              <a:gd name="connsiteY0" fmla="*/ 0 h 3398366"/>
              <a:gd name="connsiteX1" fmla="*/ 1651379 w 1719617"/>
              <a:gd name="connsiteY1" fmla="*/ 40943 h 3398366"/>
              <a:gd name="connsiteX2" fmla="*/ 1610435 w 1719617"/>
              <a:gd name="connsiteY2" fmla="*/ 81887 h 3398366"/>
              <a:gd name="connsiteX3" fmla="*/ 1542197 w 1719617"/>
              <a:gd name="connsiteY3" fmla="*/ 122830 h 3398366"/>
              <a:gd name="connsiteX4" fmla="*/ 1460310 w 1719617"/>
              <a:gd name="connsiteY4" fmla="*/ 163773 h 3398366"/>
              <a:gd name="connsiteX5" fmla="*/ 1405719 w 1719617"/>
              <a:gd name="connsiteY5" fmla="*/ 218364 h 3398366"/>
              <a:gd name="connsiteX6" fmla="*/ 1337480 w 1719617"/>
              <a:gd name="connsiteY6" fmla="*/ 272955 h 3398366"/>
              <a:gd name="connsiteX7" fmla="*/ 1296537 w 1719617"/>
              <a:gd name="connsiteY7" fmla="*/ 327546 h 3398366"/>
              <a:gd name="connsiteX8" fmla="*/ 1255594 w 1719617"/>
              <a:gd name="connsiteY8" fmla="*/ 354842 h 3398366"/>
              <a:gd name="connsiteX9" fmla="*/ 1201003 w 1719617"/>
              <a:gd name="connsiteY9" fmla="*/ 423081 h 3398366"/>
              <a:gd name="connsiteX10" fmla="*/ 1173707 w 1719617"/>
              <a:gd name="connsiteY10" fmla="*/ 477672 h 3398366"/>
              <a:gd name="connsiteX11" fmla="*/ 1146411 w 1719617"/>
              <a:gd name="connsiteY11" fmla="*/ 518615 h 3398366"/>
              <a:gd name="connsiteX12" fmla="*/ 1160059 w 1719617"/>
              <a:gd name="connsiteY12" fmla="*/ 859809 h 3398366"/>
              <a:gd name="connsiteX13" fmla="*/ 1187355 w 1719617"/>
              <a:gd name="connsiteY13" fmla="*/ 928048 h 3398366"/>
              <a:gd name="connsiteX14" fmla="*/ 1228298 w 1719617"/>
              <a:gd name="connsiteY14" fmla="*/ 1037230 h 3398366"/>
              <a:gd name="connsiteX15" fmla="*/ 1255594 w 1719617"/>
              <a:gd name="connsiteY15" fmla="*/ 1078173 h 3398366"/>
              <a:gd name="connsiteX16" fmla="*/ 1296537 w 1719617"/>
              <a:gd name="connsiteY16" fmla="*/ 1228299 h 3398366"/>
              <a:gd name="connsiteX17" fmla="*/ 1310185 w 1719617"/>
              <a:gd name="connsiteY17" fmla="*/ 1364776 h 3398366"/>
              <a:gd name="connsiteX18" fmla="*/ 1296537 w 1719617"/>
              <a:gd name="connsiteY18" fmla="*/ 1542197 h 3398366"/>
              <a:gd name="connsiteX19" fmla="*/ 1255594 w 1719617"/>
              <a:gd name="connsiteY19" fmla="*/ 1569493 h 3398366"/>
              <a:gd name="connsiteX20" fmla="*/ 1160059 w 1719617"/>
              <a:gd name="connsiteY20" fmla="*/ 1596788 h 3398366"/>
              <a:gd name="connsiteX21" fmla="*/ 846161 w 1719617"/>
              <a:gd name="connsiteY21" fmla="*/ 1624084 h 3398366"/>
              <a:gd name="connsiteX22" fmla="*/ 491319 w 1719617"/>
              <a:gd name="connsiteY22" fmla="*/ 1637732 h 3398366"/>
              <a:gd name="connsiteX23" fmla="*/ 395785 w 1719617"/>
              <a:gd name="connsiteY23" fmla="*/ 1665027 h 3398366"/>
              <a:gd name="connsiteX24" fmla="*/ 354841 w 1719617"/>
              <a:gd name="connsiteY24" fmla="*/ 1692323 h 3398366"/>
              <a:gd name="connsiteX25" fmla="*/ 327546 w 1719617"/>
              <a:gd name="connsiteY25" fmla="*/ 1733266 h 3398366"/>
              <a:gd name="connsiteX26" fmla="*/ 272955 w 1719617"/>
              <a:gd name="connsiteY26" fmla="*/ 1787857 h 3398366"/>
              <a:gd name="connsiteX27" fmla="*/ 259307 w 1719617"/>
              <a:gd name="connsiteY27" fmla="*/ 1828800 h 3398366"/>
              <a:gd name="connsiteX28" fmla="*/ 204716 w 1719617"/>
              <a:gd name="connsiteY28" fmla="*/ 1883391 h 3398366"/>
              <a:gd name="connsiteX29" fmla="*/ 136477 w 1719617"/>
              <a:gd name="connsiteY29" fmla="*/ 1978926 h 3398366"/>
              <a:gd name="connsiteX30" fmla="*/ 81886 w 1719617"/>
              <a:gd name="connsiteY30" fmla="*/ 2074460 h 3398366"/>
              <a:gd name="connsiteX31" fmla="*/ 68238 w 1719617"/>
              <a:gd name="connsiteY31" fmla="*/ 2142699 h 3398366"/>
              <a:gd name="connsiteX32" fmla="*/ 54591 w 1719617"/>
              <a:gd name="connsiteY32" fmla="*/ 2183642 h 3398366"/>
              <a:gd name="connsiteX33" fmla="*/ 40943 w 1719617"/>
              <a:gd name="connsiteY33" fmla="*/ 2265529 h 3398366"/>
              <a:gd name="connsiteX34" fmla="*/ 0 w 1719617"/>
              <a:gd name="connsiteY34" fmla="*/ 2497540 h 3398366"/>
              <a:gd name="connsiteX35" fmla="*/ 27295 w 1719617"/>
              <a:gd name="connsiteY35" fmla="*/ 2920621 h 3398366"/>
              <a:gd name="connsiteX36" fmla="*/ 40943 w 1719617"/>
              <a:gd name="connsiteY36" fmla="*/ 2961564 h 3398366"/>
              <a:gd name="connsiteX37" fmla="*/ 95534 w 1719617"/>
              <a:gd name="connsiteY37" fmla="*/ 3043451 h 3398366"/>
              <a:gd name="connsiteX38" fmla="*/ 191068 w 1719617"/>
              <a:gd name="connsiteY38" fmla="*/ 3125337 h 3398366"/>
              <a:gd name="connsiteX39" fmla="*/ 272955 w 1719617"/>
              <a:gd name="connsiteY39" fmla="*/ 3179929 h 3398366"/>
              <a:gd name="connsiteX40" fmla="*/ 382137 w 1719617"/>
              <a:gd name="connsiteY40" fmla="*/ 3234520 h 3398366"/>
              <a:gd name="connsiteX41" fmla="*/ 423080 w 1719617"/>
              <a:gd name="connsiteY41" fmla="*/ 3261815 h 3398366"/>
              <a:gd name="connsiteX42" fmla="*/ 477671 w 1719617"/>
              <a:gd name="connsiteY42" fmla="*/ 3275463 h 3398366"/>
              <a:gd name="connsiteX43" fmla="*/ 559558 w 1719617"/>
              <a:gd name="connsiteY43" fmla="*/ 3316406 h 3398366"/>
              <a:gd name="connsiteX44" fmla="*/ 709683 w 1719617"/>
              <a:gd name="connsiteY44" fmla="*/ 3370997 h 3398366"/>
              <a:gd name="connsiteX45" fmla="*/ 818865 w 1719617"/>
              <a:gd name="connsiteY45" fmla="*/ 3398293 h 339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9617" h="3398366">
                <a:moveTo>
                  <a:pt x="1719617" y="0"/>
                </a:moveTo>
                <a:cubicBezTo>
                  <a:pt x="1696871" y="13648"/>
                  <a:pt x="1672600" y="25027"/>
                  <a:pt x="1651379" y="40943"/>
                </a:cubicBezTo>
                <a:cubicBezTo>
                  <a:pt x="1635938" y="52524"/>
                  <a:pt x="1625876" y="70306"/>
                  <a:pt x="1610435" y="81887"/>
                </a:cubicBezTo>
                <a:cubicBezTo>
                  <a:pt x="1589214" y="97803"/>
                  <a:pt x="1564691" y="108771"/>
                  <a:pt x="1542197" y="122830"/>
                </a:cubicBezTo>
                <a:cubicBezTo>
                  <a:pt x="1481725" y="160625"/>
                  <a:pt x="1523443" y="142730"/>
                  <a:pt x="1460310" y="163773"/>
                </a:cubicBezTo>
                <a:cubicBezTo>
                  <a:pt x="1442113" y="181970"/>
                  <a:pt x="1424953" y="201267"/>
                  <a:pt x="1405719" y="218364"/>
                </a:cubicBezTo>
                <a:cubicBezTo>
                  <a:pt x="1383947" y="237717"/>
                  <a:pt x="1358078" y="252357"/>
                  <a:pt x="1337480" y="272955"/>
                </a:cubicBezTo>
                <a:cubicBezTo>
                  <a:pt x="1321396" y="289039"/>
                  <a:pt x="1312621" y="311462"/>
                  <a:pt x="1296537" y="327546"/>
                </a:cubicBezTo>
                <a:cubicBezTo>
                  <a:pt x="1284939" y="339144"/>
                  <a:pt x="1267192" y="343244"/>
                  <a:pt x="1255594" y="354842"/>
                </a:cubicBezTo>
                <a:cubicBezTo>
                  <a:pt x="1234996" y="375440"/>
                  <a:pt x="1217161" y="398844"/>
                  <a:pt x="1201003" y="423081"/>
                </a:cubicBezTo>
                <a:cubicBezTo>
                  <a:pt x="1189718" y="440009"/>
                  <a:pt x="1183801" y="460008"/>
                  <a:pt x="1173707" y="477672"/>
                </a:cubicBezTo>
                <a:cubicBezTo>
                  <a:pt x="1165569" y="491913"/>
                  <a:pt x="1155510" y="504967"/>
                  <a:pt x="1146411" y="518615"/>
                </a:cubicBezTo>
                <a:cubicBezTo>
                  <a:pt x="1150960" y="632346"/>
                  <a:pt x="1148733" y="746552"/>
                  <a:pt x="1160059" y="859809"/>
                </a:cubicBezTo>
                <a:cubicBezTo>
                  <a:pt x="1162497" y="884186"/>
                  <a:pt x="1178753" y="905109"/>
                  <a:pt x="1187355" y="928048"/>
                </a:cubicBezTo>
                <a:cubicBezTo>
                  <a:pt x="1205071" y="975290"/>
                  <a:pt x="1201926" y="984485"/>
                  <a:pt x="1228298" y="1037230"/>
                </a:cubicBezTo>
                <a:cubicBezTo>
                  <a:pt x="1235633" y="1051901"/>
                  <a:pt x="1246495" y="1064525"/>
                  <a:pt x="1255594" y="1078173"/>
                </a:cubicBezTo>
                <a:cubicBezTo>
                  <a:pt x="1276931" y="1142186"/>
                  <a:pt x="1287964" y="1163999"/>
                  <a:pt x="1296537" y="1228299"/>
                </a:cubicBezTo>
                <a:cubicBezTo>
                  <a:pt x="1302580" y="1273617"/>
                  <a:pt x="1305636" y="1319284"/>
                  <a:pt x="1310185" y="1364776"/>
                </a:cubicBezTo>
                <a:cubicBezTo>
                  <a:pt x="1305636" y="1423916"/>
                  <a:pt x="1311820" y="1484885"/>
                  <a:pt x="1296537" y="1542197"/>
                </a:cubicBezTo>
                <a:cubicBezTo>
                  <a:pt x="1292311" y="1558046"/>
                  <a:pt x="1270265" y="1562158"/>
                  <a:pt x="1255594" y="1569493"/>
                </a:cubicBezTo>
                <a:cubicBezTo>
                  <a:pt x="1238255" y="1578162"/>
                  <a:pt x="1174628" y="1593874"/>
                  <a:pt x="1160059" y="1596788"/>
                </a:cubicBezTo>
                <a:cubicBezTo>
                  <a:pt x="1043573" y="1620086"/>
                  <a:pt x="988724" y="1617453"/>
                  <a:pt x="846161" y="1624084"/>
                </a:cubicBezTo>
                <a:lnTo>
                  <a:pt x="491319" y="1637732"/>
                </a:lnTo>
                <a:cubicBezTo>
                  <a:pt x="473823" y="1642106"/>
                  <a:pt x="415368" y="1655236"/>
                  <a:pt x="395785" y="1665027"/>
                </a:cubicBezTo>
                <a:cubicBezTo>
                  <a:pt x="381114" y="1672363"/>
                  <a:pt x="368489" y="1683224"/>
                  <a:pt x="354841" y="1692323"/>
                </a:cubicBezTo>
                <a:cubicBezTo>
                  <a:pt x="345743" y="1705971"/>
                  <a:pt x="338221" y="1720812"/>
                  <a:pt x="327546" y="1733266"/>
                </a:cubicBezTo>
                <a:cubicBezTo>
                  <a:pt x="310798" y="1752805"/>
                  <a:pt x="287913" y="1766916"/>
                  <a:pt x="272955" y="1787857"/>
                </a:cubicBezTo>
                <a:cubicBezTo>
                  <a:pt x="264593" y="1799563"/>
                  <a:pt x="267669" y="1817094"/>
                  <a:pt x="259307" y="1828800"/>
                </a:cubicBezTo>
                <a:cubicBezTo>
                  <a:pt x="244349" y="1849741"/>
                  <a:pt x="220157" y="1862803"/>
                  <a:pt x="204716" y="1883391"/>
                </a:cubicBezTo>
                <a:cubicBezTo>
                  <a:pt x="96929" y="2027106"/>
                  <a:pt x="259978" y="1855422"/>
                  <a:pt x="136477" y="1978926"/>
                </a:cubicBezTo>
                <a:cubicBezTo>
                  <a:pt x="91807" y="2157602"/>
                  <a:pt x="163196" y="1911839"/>
                  <a:pt x="81886" y="2074460"/>
                </a:cubicBezTo>
                <a:cubicBezTo>
                  <a:pt x="71512" y="2095208"/>
                  <a:pt x="73864" y="2120195"/>
                  <a:pt x="68238" y="2142699"/>
                </a:cubicBezTo>
                <a:cubicBezTo>
                  <a:pt x="64749" y="2156655"/>
                  <a:pt x="57712" y="2169599"/>
                  <a:pt x="54591" y="2183642"/>
                </a:cubicBezTo>
                <a:cubicBezTo>
                  <a:pt x="48588" y="2210655"/>
                  <a:pt x="46043" y="2238331"/>
                  <a:pt x="40943" y="2265529"/>
                </a:cubicBezTo>
                <a:cubicBezTo>
                  <a:pt x="619" y="2480587"/>
                  <a:pt x="24867" y="2323464"/>
                  <a:pt x="0" y="2497540"/>
                </a:cubicBezTo>
                <a:cubicBezTo>
                  <a:pt x="9098" y="2638567"/>
                  <a:pt x="14874" y="2779848"/>
                  <a:pt x="27295" y="2920621"/>
                </a:cubicBezTo>
                <a:cubicBezTo>
                  <a:pt x="28559" y="2934951"/>
                  <a:pt x="33957" y="2948988"/>
                  <a:pt x="40943" y="2961564"/>
                </a:cubicBezTo>
                <a:cubicBezTo>
                  <a:pt x="56875" y="2990241"/>
                  <a:pt x="72337" y="3020254"/>
                  <a:pt x="95534" y="3043451"/>
                </a:cubicBezTo>
                <a:cubicBezTo>
                  <a:pt x="259570" y="3207487"/>
                  <a:pt x="66348" y="3021403"/>
                  <a:pt x="191068" y="3125337"/>
                </a:cubicBezTo>
                <a:cubicBezTo>
                  <a:pt x="259223" y="3182134"/>
                  <a:pt x="201000" y="3155944"/>
                  <a:pt x="272955" y="3179929"/>
                </a:cubicBezTo>
                <a:cubicBezTo>
                  <a:pt x="394196" y="3270859"/>
                  <a:pt x="262892" y="3183415"/>
                  <a:pt x="382137" y="3234520"/>
                </a:cubicBezTo>
                <a:cubicBezTo>
                  <a:pt x="397213" y="3240981"/>
                  <a:pt x="408004" y="3255354"/>
                  <a:pt x="423080" y="3261815"/>
                </a:cubicBezTo>
                <a:cubicBezTo>
                  <a:pt x="440320" y="3269204"/>
                  <a:pt x="460255" y="3268497"/>
                  <a:pt x="477671" y="3275463"/>
                </a:cubicBezTo>
                <a:cubicBezTo>
                  <a:pt x="506006" y="3286797"/>
                  <a:pt x="531776" y="3303778"/>
                  <a:pt x="559558" y="3316406"/>
                </a:cubicBezTo>
                <a:cubicBezTo>
                  <a:pt x="611790" y="3340148"/>
                  <a:pt x="654728" y="3352679"/>
                  <a:pt x="709683" y="3370997"/>
                </a:cubicBezTo>
                <a:cubicBezTo>
                  <a:pt x="800203" y="3401170"/>
                  <a:pt x="762797" y="3398293"/>
                  <a:pt x="818865" y="3398293"/>
                </a:cubicBezTo>
              </a:path>
            </a:pathLst>
          </a:custGeom>
          <a:no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p:cNvPicPr>
            <a:picLocks noChangeAspect="1"/>
          </p:cNvPicPr>
          <p:nvPr/>
        </p:nvPicPr>
        <p:blipFill>
          <a:blip r:embed="rId2"/>
          <a:stretch>
            <a:fillRect/>
          </a:stretch>
        </p:blipFill>
        <p:spPr>
          <a:xfrm rot="6033047">
            <a:off x="1307646" y="666333"/>
            <a:ext cx="383373" cy="2348853"/>
          </a:xfrm>
          <a:prstGeom prst="rect">
            <a:avLst/>
          </a:prstGeom>
        </p:spPr>
      </p:pic>
      <p:pic>
        <p:nvPicPr>
          <p:cNvPr id="92" name="図 91"/>
          <p:cNvPicPr>
            <a:picLocks noChangeAspect="1"/>
          </p:cNvPicPr>
          <p:nvPr/>
        </p:nvPicPr>
        <p:blipFill>
          <a:blip r:embed="rId3"/>
          <a:stretch>
            <a:fillRect/>
          </a:stretch>
        </p:blipFill>
        <p:spPr>
          <a:xfrm rot="19718332">
            <a:off x="947170" y="1773619"/>
            <a:ext cx="919718" cy="704160"/>
          </a:xfrm>
          <a:prstGeom prst="rect">
            <a:avLst/>
          </a:prstGeom>
        </p:spPr>
      </p:pic>
      <p:pic>
        <p:nvPicPr>
          <p:cNvPr id="93" name="図 92"/>
          <p:cNvPicPr>
            <a:picLocks noChangeAspect="1"/>
          </p:cNvPicPr>
          <p:nvPr/>
        </p:nvPicPr>
        <p:blipFill>
          <a:blip r:embed="rId4"/>
          <a:stretch>
            <a:fillRect/>
          </a:stretch>
        </p:blipFill>
        <p:spPr>
          <a:xfrm>
            <a:off x="1785730" y="1480927"/>
            <a:ext cx="523085" cy="132050"/>
          </a:xfrm>
          <a:prstGeom prst="rect">
            <a:avLst/>
          </a:prstGeom>
        </p:spPr>
      </p:pic>
      <p:pic>
        <p:nvPicPr>
          <p:cNvPr id="94" name="図 93"/>
          <p:cNvPicPr>
            <a:picLocks noChangeAspect="1"/>
          </p:cNvPicPr>
          <p:nvPr/>
        </p:nvPicPr>
        <p:blipFill>
          <a:blip r:embed="rId4"/>
          <a:stretch>
            <a:fillRect/>
          </a:stretch>
        </p:blipFill>
        <p:spPr>
          <a:xfrm>
            <a:off x="811487" y="1973748"/>
            <a:ext cx="523085" cy="132050"/>
          </a:xfrm>
          <a:prstGeom prst="rect">
            <a:avLst/>
          </a:prstGeom>
        </p:spPr>
      </p:pic>
      <p:pic>
        <p:nvPicPr>
          <p:cNvPr id="95" name="図 94"/>
          <p:cNvPicPr>
            <a:picLocks noChangeAspect="1"/>
          </p:cNvPicPr>
          <p:nvPr/>
        </p:nvPicPr>
        <p:blipFill>
          <a:blip r:embed="rId4"/>
          <a:stretch>
            <a:fillRect/>
          </a:stretch>
        </p:blipFill>
        <p:spPr>
          <a:xfrm rot="2468753">
            <a:off x="1571082" y="2079256"/>
            <a:ext cx="523085" cy="132050"/>
          </a:xfrm>
          <a:prstGeom prst="rect">
            <a:avLst/>
          </a:prstGeom>
        </p:spPr>
      </p:pic>
      <p:pic>
        <p:nvPicPr>
          <p:cNvPr id="96" name="図 95"/>
          <p:cNvPicPr>
            <a:picLocks noChangeAspect="1"/>
          </p:cNvPicPr>
          <p:nvPr/>
        </p:nvPicPr>
        <p:blipFill>
          <a:blip r:embed="rId3"/>
          <a:stretch>
            <a:fillRect/>
          </a:stretch>
        </p:blipFill>
        <p:spPr>
          <a:xfrm>
            <a:off x="1844680" y="1661269"/>
            <a:ext cx="918897" cy="703531"/>
          </a:xfrm>
          <a:prstGeom prst="rect">
            <a:avLst/>
          </a:prstGeom>
        </p:spPr>
      </p:pic>
      <p:pic>
        <p:nvPicPr>
          <p:cNvPr id="97" name="図 96"/>
          <p:cNvPicPr>
            <a:picLocks noChangeAspect="1"/>
          </p:cNvPicPr>
          <p:nvPr/>
        </p:nvPicPr>
        <p:blipFill>
          <a:blip r:embed="rId3"/>
          <a:stretch>
            <a:fillRect/>
          </a:stretch>
        </p:blipFill>
        <p:spPr>
          <a:xfrm rot="1383137">
            <a:off x="1764769" y="850838"/>
            <a:ext cx="905609" cy="693357"/>
          </a:xfrm>
          <a:prstGeom prst="rect">
            <a:avLst/>
          </a:prstGeom>
        </p:spPr>
      </p:pic>
      <p:pic>
        <p:nvPicPr>
          <p:cNvPr id="98" name="図 97"/>
          <p:cNvPicPr>
            <a:picLocks noChangeAspect="1"/>
          </p:cNvPicPr>
          <p:nvPr/>
        </p:nvPicPr>
        <p:blipFill>
          <a:blip r:embed="rId2"/>
          <a:stretch>
            <a:fillRect/>
          </a:stretch>
        </p:blipFill>
        <p:spPr>
          <a:xfrm>
            <a:off x="2144926" y="707358"/>
            <a:ext cx="452670" cy="1989276"/>
          </a:xfrm>
          <a:prstGeom prst="rect">
            <a:avLst/>
          </a:prstGeom>
        </p:spPr>
      </p:pic>
      <p:pic>
        <p:nvPicPr>
          <p:cNvPr id="99" name="図 98"/>
          <p:cNvPicPr>
            <a:picLocks noChangeAspect="1"/>
          </p:cNvPicPr>
          <p:nvPr/>
        </p:nvPicPr>
        <p:blipFill>
          <a:blip r:embed="rId2"/>
          <a:stretch>
            <a:fillRect/>
          </a:stretch>
        </p:blipFill>
        <p:spPr>
          <a:xfrm rot="4353389">
            <a:off x="1968926" y="987283"/>
            <a:ext cx="383373" cy="2348853"/>
          </a:xfrm>
          <a:prstGeom prst="rect">
            <a:avLst/>
          </a:prstGeom>
        </p:spPr>
      </p:pic>
      <p:pic>
        <p:nvPicPr>
          <p:cNvPr id="100" name="図 99"/>
          <p:cNvPicPr>
            <a:picLocks noChangeAspect="1"/>
          </p:cNvPicPr>
          <p:nvPr/>
        </p:nvPicPr>
        <p:blipFill>
          <a:blip r:embed="rId4"/>
          <a:stretch>
            <a:fillRect/>
          </a:stretch>
        </p:blipFill>
        <p:spPr>
          <a:xfrm rot="7226374">
            <a:off x="1643030" y="1123885"/>
            <a:ext cx="443008" cy="155919"/>
          </a:xfrm>
          <a:prstGeom prst="rect">
            <a:avLst/>
          </a:prstGeom>
        </p:spPr>
      </p:pic>
      <p:pic>
        <p:nvPicPr>
          <p:cNvPr id="101" name="図 100"/>
          <p:cNvPicPr>
            <a:picLocks noChangeAspect="1"/>
          </p:cNvPicPr>
          <p:nvPr/>
        </p:nvPicPr>
        <p:blipFill>
          <a:blip r:embed="rId2"/>
          <a:stretch>
            <a:fillRect/>
          </a:stretch>
        </p:blipFill>
        <p:spPr>
          <a:xfrm rot="3720614">
            <a:off x="1220877" y="103199"/>
            <a:ext cx="452670" cy="1989276"/>
          </a:xfrm>
          <a:prstGeom prst="rect">
            <a:avLst/>
          </a:prstGeom>
        </p:spPr>
      </p:pic>
      <p:sp>
        <p:nvSpPr>
          <p:cNvPr id="102" name="正方形/長方形 101"/>
          <p:cNvSpPr/>
          <p:nvPr/>
        </p:nvSpPr>
        <p:spPr>
          <a:xfrm>
            <a:off x="3410399" y="749940"/>
            <a:ext cx="1883391" cy="1443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・赤血球</a:t>
            </a:r>
            <a:endParaRPr kumimoji="1" lang="en-US" altLang="ja-JP" sz="1400" b="1"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・血小板</a:t>
            </a:r>
            <a:endParaRPr kumimoji="1" lang="en-US" altLang="ja-JP" sz="1400" b="1"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・白血球</a:t>
            </a:r>
            <a:endParaRPr kumimoji="1" lang="en-US" altLang="ja-JP" sz="1400" b="1"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・フィブリン繊維</a:t>
            </a:r>
            <a:endParaRPr kumimoji="1" lang="en-US" altLang="ja-JP" sz="1400" b="1"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400" b="1" dirty="0" smtClean="0">
                <a:solidFill>
                  <a:schemeClr val="tx1"/>
                </a:solidFill>
                <a:latin typeface="ＭＳ Ｐ明朝" panose="02020600040205080304" pitchFamily="18" charset="-128"/>
                <a:ea typeface="ＭＳ Ｐ明朝" panose="02020600040205080304" pitchFamily="18" charset="-128"/>
              </a:rPr>
              <a:t>・各種たんぱく質</a:t>
            </a:r>
            <a:endParaRPr kumimoji="1" lang="ja-JP" altLang="en-US" sz="1400" b="1" dirty="0">
              <a:solidFill>
                <a:schemeClr val="tx1"/>
              </a:solidFill>
              <a:latin typeface="ＭＳ Ｐ明朝" panose="02020600040205080304" pitchFamily="18" charset="-128"/>
              <a:ea typeface="ＭＳ Ｐ明朝" panose="02020600040205080304" pitchFamily="18" charset="-128"/>
            </a:endParaRPr>
          </a:p>
        </p:txBody>
      </p:sp>
      <p:sp>
        <p:nvSpPr>
          <p:cNvPr id="103" name="正方形/長方形 102"/>
          <p:cNvSpPr/>
          <p:nvPr/>
        </p:nvSpPr>
        <p:spPr>
          <a:xfrm>
            <a:off x="1115034" y="2800602"/>
            <a:ext cx="1316698" cy="507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Ｐ明朝" panose="02020600040205080304" pitchFamily="18" charset="-128"/>
                <a:ea typeface="ＭＳ Ｐ明朝" panose="02020600040205080304" pitchFamily="18" charset="-128"/>
              </a:rPr>
              <a:t>血栓</a:t>
            </a:r>
            <a:endParaRPr kumimoji="1" lang="ja-JP" altLang="en-US" sz="2400" dirty="0">
              <a:solidFill>
                <a:schemeClr val="tx1"/>
              </a:solidFill>
              <a:latin typeface="ＭＳ Ｐ明朝" panose="02020600040205080304" pitchFamily="18" charset="-128"/>
              <a:ea typeface="ＭＳ Ｐ明朝" panose="02020600040205080304" pitchFamily="18" charset="-128"/>
            </a:endParaRPr>
          </a:p>
        </p:txBody>
      </p:sp>
      <p:sp>
        <p:nvSpPr>
          <p:cNvPr id="104" name="タイトル 1"/>
          <p:cNvSpPr txBox="1">
            <a:spLocks/>
          </p:cNvSpPr>
          <p:nvPr/>
        </p:nvSpPr>
        <p:spPr>
          <a:xfrm>
            <a:off x="797265" y="6068097"/>
            <a:ext cx="2052145" cy="433661"/>
          </a:xfrm>
          <a:prstGeom prst="rect">
            <a:avLst/>
          </a:prstGeom>
        </p:spPr>
        <p:txBody>
          <a:bodyPr vert="horz" lIns="91440" tIns="45720" rIns="91440" bIns="45720" rtlCol="0" anchor="b">
            <a:noAutofit/>
          </a:bodyPr>
          <a:lstStyle>
            <a:lvl1pPr algn="ctr" defTabSz="514350" rtl="0" eaLnBrk="1" latinLnBrk="0" hangingPunct="1">
              <a:lnSpc>
                <a:spcPct val="90000"/>
              </a:lnSpc>
              <a:spcBef>
                <a:spcPct val="0"/>
              </a:spcBef>
              <a:buNone/>
              <a:defRPr kumimoji="1" sz="3375" kern="1200">
                <a:solidFill>
                  <a:schemeClr val="tx1"/>
                </a:solidFill>
                <a:latin typeface="+mj-lt"/>
                <a:ea typeface="+mj-ea"/>
                <a:cs typeface="+mj-cs"/>
              </a:defRPr>
            </a:lvl1pPr>
          </a:lstStyle>
          <a:p>
            <a:r>
              <a:rPr lang="en-US" altLang="ja-JP" sz="2400" dirty="0" smtClean="0">
                <a:latin typeface="ＭＳ Ｐ明朝" panose="02020600040205080304" pitchFamily="18" charset="-128"/>
                <a:ea typeface="ＭＳ Ｐ明朝" panose="02020600040205080304" pitchFamily="18" charset="-128"/>
              </a:rPr>
              <a:t>Fibrin</a:t>
            </a:r>
            <a:r>
              <a:rPr lang="ja-JP" altLang="en-US" sz="2400" dirty="0" smtClean="0">
                <a:latin typeface="ＭＳ Ｐ明朝" panose="02020600040205080304" pitchFamily="18" charset="-128"/>
                <a:ea typeface="ＭＳ Ｐ明朝" panose="02020600040205080304" pitchFamily="18" charset="-128"/>
              </a:rPr>
              <a:t>の構造</a:t>
            </a:r>
            <a:endParaRPr lang="ja-JP" altLang="en-US" sz="2400" dirty="0">
              <a:latin typeface="ＭＳ Ｐ明朝" panose="02020600040205080304" pitchFamily="18" charset="-128"/>
              <a:ea typeface="ＭＳ Ｐ明朝" panose="02020600040205080304" pitchFamily="18" charset="-128"/>
            </a:endParaRPr>
          </a:p>
        </p:txBody>
      </p:sp>
      <p:cxnSp>
        <p:nvCxnSpPr>
          <p:cNvPr id="105" name="直線コネクタ 104"/>
          <p:cNvCxnSpPr/>
          <p:nvPr/>
        </p:nvCxnSpPr>
        <p:spPr>
          <a:xfrm>
            <a:off x="103940" y="4253819"/>
            <a:ext cx="0" cy="1518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23922" y="5643330"/>
            <a:ext cx="1661808" cy="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305170" y="5679126"/>
            <a:ext cx="1217536" cy="14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300A</a:t>
            </a:r>
            <a:endParaRPr kumimoji="1" lang="ja-JP" altLang="en-US" sz="1200" dirty="0">
              <a:solidFill>
                <a:schemeClr val="tx1"/>
              </a:solidFill>
            </a:endParaRPr>
          </a:p>
        </p:txBody>
      </p:sp>
      <p:cxnSp>
        <p:nvCxnSpPr>
          <p:cNvPr id="108" name="直線コネクタ 107"/>
          <p:cNvCxnSpPr/>
          <p:nvPr/>
        </p:nvCxnSpPr>
        <p:spPr>
          <a:xfrm>
            <a:off x="4007621" y="4208587"/>
            <a:ext cx="0" cy="1903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80558" y="5980940"/>
            <a:ext cx="3927063" cy="2366"/>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1982938" y="5782113"/>
            <a:ext cx="2070538" cy="17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rPr>
              <a:t>900A</a:t>
            </a:r>
            <a:r>
              <a:rPr kumimoji="1" lang="ja-JP" altLang="en-US" sz="1400" dirty="0" smtClean="0">
                <a:solidFill>
                  <a:schemeClr val="tx1"/>
                </a:solidFill>
              </a:rPr>
              <a:t>　</a:t>
            </a:r>
            <a:r>
              <a:rPr kumimoji="1" lang="en-US" altLang="ja-JP" sz="1400" dirty="0" smtClean="0">
                <a:solidFill>
                  <a:schemeClr val="tx1"/>
                </a:solidFill>
              </a:rPr>
              <a:t>=</a:t>
            </a:r>
            <a:r>
              <a:rPr kumimoji="1" lang="ja-JP" altLang="en-US" sz="1400" dirty="0" smtClean="0">
                <a:solidFill>
                  <a:schemeClr val="tx1"/>
                </a:solidFill>
              </a:rPr>
              <a:t>　</a:t>
            </a:r>
            <a:r>
              <a:rPr kumimoji="1" lang="en-US" altLang="ja-JP" sz="1400" dirty="0" smtClean="0">
                <a:solidFill>
                  <a:schemeClr val="tx1"/>
                </a:solidFill>
              </a:rPr>
              <a:t>90nm</a:t>
            </a:r>
            <a:endParaRPr kumimoji="1" lang="ja-JP" altLang="en-US" sz="1400" dirty="0">
              <a:solidFill>
                <a:schemeClr val="tx1"/>
              </a:solidFill>
            </a:endParaRPr>
          </a:p>
        </p:txBody>
      </p:sp>
      <p:sp>
        <p:nvSpPr>
          <p:cNvPr id="111" name="正方形/長方形 110"/>
          <p:cNvSpPr/>
          <p:nvPr/>
        </p:nvSpPr>
        <p:spPr>
          <a:xfrm>
            <a:off x="4890990" y="6335135"/>
            <a:ext cx="3507475" cy="333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フィブリン繊維（クロマチン構造）</a:t>
            </a:r>
            <a:endParaRPr kumimoji="1" lang="ja-JP" altLang="en-US" b="1" dirty="0">
              <a:solidFill>
                <a:schemeClr val="tx1"/>
              </a:solidFill>
            </a:endParaRPr>
          </a:p>
        </p:txBody>
      </p:sp>
      <p:grpSp>
        <p:nvGrpSpPr>
          <p:cNvPr id="112" name="グループ化 111"/>
          <p:cNvGrpSpPr/>
          <p:nvPr/>
        </p:nvGrpSpPr>
        <p:grpSpPr>
          <a:xfrm>
            <a:off x="103940" y="3957302"/>
            <a:ext cx="3903681" cy="1203256"/>
            <a:chOff x="103940" y="3957302"/>
            <a:chExt cx="3903681" cy="1203256"/>
          </a:xfrm>
        </p:grpSpPr>
        <p:sp>
          <p:nvSpPr>
            <p:cNvPr id="141" name="円/楕円 140"/>
            <p:cNvSpPr/>
            <p:nvPr/>
          </p:nvSpPr>
          <p:spPr>
            <a:xfrm>
              <a:off x="2278937" y="4427878"/>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42" name="円/楕円 141"/>
            <p:cNvSpPr/>
            <p:nvPr/>
          </p:nvSpPr>
          <p:spPr>
            <a:xfrm>
              <a:off x="103940" y="4374942"/>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p>
            <a:p>
              <a:pPr algn="ctr"/>
              <a:endParaRPr kumimoji="1" lang="ja-JP" altLang="en-US" dirty="0"/>
            </a:p>
          </p:txBody>
        </p:sp>
        <p:sp>
          <p:nvSpPr>
            <p:cNvPr id="143" name="円/楕円 142"/>
            <p:cNvSpPr/>
            <p:nvPr/>
          </p:nvSpPr>
          <p:spPr>
            <a:xfrm>
              <a:off x="1245131" y="3957302"/>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grpSp>
      <p:sp>
        <p:nvSpPr>
          <p:cNvPr id="144" name="フリーフォーム 143"/>
          <p:cNvSpPr/>
          <p:nvPr/>
        </p:nvSpPr>
        <p:spPr>
          <a:xfrm>
            <a:off x="1443722" y="4470112"/>
            <a:ext cx="220917" cy="220717"/>
          </a:xfrm>
          <a:custGeom>
            <a:avLst/>
            <a:gdLst>
              <a:gd name="connsiteX0" fmla="*/ 0 w 220917"/>
              <a:gd name="connsiteY0" fmla="*/ 220717 h 220717"/>
              <a:gd name="connsiteX1" fmla="*/ 10510 w 220917"/>
              <a:gd name="connsiteY1" fmla="*/ 115613 h 220717"/>
              <a:gd name="connsiteX2" fmla="*/ 42041 w 220917"/>
              <a:gd name="connsiteY2" fmla="*/ 94593 h 220717"/>
              <a:gd name="connsiteX3" fmla="*/ 178676 w 220917"/>
              <a:gd name="connsiteY3" fmla="*/ 84082 h 220717"/>
              <a:gd name="connsiteX4" fmla="*/ 210207 w 220917"/>
              <a:gd name="connsiteY4" fmla="*/ 73572 h 220717"/>
              <a:gd name="connsiteX5" fmla="*/ 220717 w 220917"/>
              <a:gd name="connsiteY5" fmla="*/ 0 h 2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17" h="220717">
                <a:moveTo>
                  <a:pt x="0" y="220717"/>
                </a:moveTo>
                <a:cubicBezTo>
                  <a:pt x="3503" y="185682"/>
                  <a:pt x="-624" y="149016"/>
                  <a:pt x="10510" y="115613"/>
                </a:cubicBezTo>
                <a:cubicBezTo>
                  <a:pt x="14504" y="103629"/>
                  <a:pt x="29626" y="96921"/>
                  <a:pt x="42041" y="94593"/>
                </a:cubicBezTo>
                <a:cubicBezTo>
                  <a:pt x="86938" y="86175"/>
                  <a:pt x="133131" y="87586"/>
                  <a:pt x="178676" y="84082"/>
                </a:cubicBezTo>
                <a:cubicBezTo>
                  <a:pt x="189186" y="80579"/>
                  <a:pt x="203286" y="82223"/>
                  <a:pt x="210207" y="73572"/>
                </a:cubicBezTo>
                <a:cubicBezTo>
                  <a:pt x="223266" y="57248"/>
                  <a:pt x="220717" y="19845"/>
                  <a:pt x="220717" y="0"/>
                </a:cubicBezTo>
              </a:path>
            </a:pathLst>
          </a:cu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5" name="フリーフォーム 144"/>
          <p:cNvSpPr/>
          <p:nvPr/>
        </p:nvSpPr>
        <p:spPr>
          <a:xfrm>
            <a:off x="2431731" y="4480130"/>
            <a:ext cx="232699" cy="252248"/>
          </a:xfrm>
          <a:custGeom>
            <a:avLst/>
            <a:gdLst>
              <a:gd name="connsiteX0" fmla="*/ 232182 w 232699"/>
              <a:gd name="connsiteY0" fmla="*/ 252248 h 252248"/>
              <a:gd name="connsiteX1" fmla="*/ 221672 w 232699"/>
              <a:gd name="connsiteY1" fmla="*/ 126124 h 252248"/>
              <a:gd name="connsiteX2" fmla="*/ 158610 w 232699"/>
              <a:gd name="connsiteY2" fmla="*/ 105104 h 252248"/>
              <a:gd name="connsiteX3" fmla="*/ 53507 w 232699"/>
              <a:gd name="connsiteY3" fmla="*/ 84083 h 252248"/>
              <a:gd name="connsiteX4" fmla="*/ 21975 w 232699"/>
              <a:gd name="connsiteY4" fmla="*/ 73573 h 252248"/>
              <a:gd name="connsiteX5" fmla="*/ 955 w 232699"/>
              <a:gd name="connsiteY5" fmla="*/ 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99" h="252248">
                <a:moveTo>
                  <a:pt x="232182" y="252248"/>
                </a:moveTo>
                <a:cubicBezTo>
                  <a:pt x="228679" y="210207"/>
                  <a:pt x="240539" y="163857"/>
                  <a:pt x="221672" y="126124"/>
                </a:cubicBezTo>
                <a:cubicBezTo>
                  <a:pt x="211763" y="106306"/>
                  <a:pt x="179631" y="112111"/>
                  <a:pt x="158610" y="105104"/>
                </a:cubicBezTo>
                <a:cubicBezTo>
                  <a:pt x="103571" y="86758"/>
                  <a:pt x="138060" y="96162"/>
                  <a:pt x="53507" y="84083"/>
                </a:cubicBezTo>
                <a:cubicBezTo>
                  <a:pt x="42996" y="80580"/>
                  <a:pt x="30626" y="80494"/>
                  <a:pt x="21975" y="73573"/>
                </a:cubicBezTo>
                <a:cubicBezTo>
                  <a:pt x="-6818" y="50539"/>
                  <a:pt x="955" y="32311"/>
                  <a:pt x="955" y="0"/>
                </a:cubicBezTo>
              </a:path>
            </a:pathLst>
          </a:cu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46" name="直線コネクタ 145"/>
          <p:cNvCxnSpPr/>
          <p:nvPr/>
        </p:nvCxnSpPr>
        <p:spPr>
          <a:xfrm>
            <a:off x="1791648" y="4441528"/>
            <a:ext cx="0" cy="1332187"/>
          </a:xfrm>
          <a:prstGeom prst="line">
            <a:avLst/>
          </a:prstGeom>
        </p:spPr>
        <p:style>
          <a:lnRef idx="1">
            <a:schemeClr val="accent1"/>
          </a:lnRef>
          <a:fillRef idx="0">
            <a:schemeClr val="accent1"/>
          </a:fillRef>
          <a:effectRef idx="0">
            <a:schemeClr val="accent1"/>
          </a:effectRef>
          <a:fontRef idx="minor">
            <a:schemeClr val="tx1"/>
          </a:fontRef>
        </p:style>
      </p:cxnSp>
      <p:sp>
        <p:nvSpPr>
          <p:cNvPr id="147" name="フリーフォーム 146"/>
          <p:cNvSpPr/>
          <p:nvPr/>
        </p:nvSpPr>
        <p:spPr>
          <a:xfrm>
            <a:off x="1920823" y="3836579"/>
            <a:ext cx="91588" cy="207577"/>
          </a:xfrm>
          <a:custGeom>
            <a:avLst/>
            <a:gdLst>
              <a:gd name="connsiteX0" fmla="*/ 0 w 214348"/>
              <a:gd name="connsiteY0" fmla="*/ 0 h 346841"/>
              <a:gd name="connsiteX1" fmla="*/ 21021 w 214348"/>
              <a:gd name="connsiteY1" fmla="*/ 157655 h 346841"/>
              <a:gd name="connsiteX2" fmla="*/ 52552 w 214348"/>
              <a:gd name="connsiteY2" fmla="*/ 168165 h 346841"/>
              <a:gd name="connsiteX3" fmla="*/ 199697 w 214348"/>
              <a:gd name="connsiteY3" fmla="*/ 178676 h 346841"/>
              <a:gd name="connsiteX4" fmla="*/ 210207 w 214348"/>
              <a:gd name="connsiteY4" fmla="*/ 346841 h 3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48" h="346841">
                <a:moveTo>
                  <a:pt x="0" y="0"/>
                </a:moveTo>
                <a:cubicBezTo>
                  <a:pt x="7007" y="52552"/>
                  <a:pt x="5207" y="107052"/>
                  <a:pt x="21021" y="157655"/>
                </a:cubicBezTo>
                <a:cubicBezTo>
                  <a:pt x="24326" y="168230"/>
                  <a:pt x="41549" y="166871"/>
                  <a:pt x="52552" y="168165"/>
                </a:cubicBezTo>
                <a:cubicBezTo>
                  <a:pt x="101388" y="173911"/>
                  <a:pt x="150649" y="175172"/>
                  <a:pt x="199697" y="178676"/>
                </a:cubicBezTo>
                <a:cubicBezTo>
                  <a:pt x="224609" y="253415"/>
                  <a:pt x="210207" y="199128"/>
                  <a:pt x="210207" y="3468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8" name="フリーフォーム 147"/>
          <p:cNvSpPr/>
          <p:nvPr/>
        </p:nvSpPr>
        <p:spPr>
          <a:xfrm>
            <a:off x="2275619" y="3810239"/>
            <a:ext cx="95642" cy="228598"/>
          </a:xfrm>
          <a:custGeom>
            <a:avLst/>
            <a:gdLst>
              <a:gd name="connsiteX0" fmla="*/ 136634 w 141064"/>
              <a:gd name="connsiteY0" fmla="*/ 0 h 357795"/>
              <a:gd name="connsiteX1" fmla="*/ 94593 w 141064"/>
              <a:gd name="connsiteY1" fmla="*/ 157655 h 357795"/>
              <a:gd name="connsiteX2" fmla="*/ 52552 w 141064"/>
              <a:gd name="connsiteY2" fmla="*/ 168166 h 357795"/>
              <a:gd name="connsiteX3" fmla="*/ 31531 w 141064"/>
              <a:gd name="connsiteY3" fmla="*/ 199697 h 357795"/>
              <a:gd name="connsiteX4" fmla="*/ 10510 w 141064"/>
              <a:gd name="connsiteY4" fmla="*/ 283780 h 357795"/>
              <a:gd name="connsiteX5" fmla="*/ 0 w 141064"/>
              <a:gd name="connsiteY5" fmla="*/ 325821 h 357795"/>
              <a:gd name="connsiteX6" fmla="*/ 31531 w 141064"/>
              <a:gd name="connsiteY6" fmla="*/ 357352 h 35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4" h="357795">
                <a:moveTo>
                  <a:pt x="136634" y="0"/>
                </a:moveTo>
                <a:cubicBezTo>
                  <a:pt x="126539" y="141333"/>
                  <a:pt x="172503" y="135395"/>
                  <a:pt x="94593" y="157655"/>
                </a:cubicBezTo>
                <a:cubicBezTo>
                  <a:pt x="80704" y="161623"/>
                  <a:pt x="66566" y="164662"/>
                  <a:pt x="52552" y="168166"/>
                </a:cubicBezTo>
                <a:cubicBezTo>
                  <a:pt x="45545" y="178676"/>
                  <a:pt x="37180" y="188399"/>
                  <a:pt x="31531" y="199697"/>
                </a:cubicBezTo>
                <a:cubicBezTo>
                  <a:pt x="20264" y="222231"/>
                  <a:pt x="15306" y="262199"/>
                  <a:pt x="10510" y="283780"/>
                </a:cubicBezTo>
                <a:cubicBezTo>
                  <a:pt x="7376" y="297881"/>
                  <a:pt x="3503" y="311807"/>
                  <a:pt x="0" y="325821"/>
                </a:cubicBezTo>
                <a:cubicBezTo>
                  <a:pt x="12726" y="363999"/>
                  <a:pt x="-569" y="357352"/>
                  <a:pt x="31531" y="35735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9" name="正方形/長方形 148"/>
          <p:cNvSpPr/>
          <p:nvPr/>
        </p:nvSpPr>
        <p:spPr>
          <a:xfrm>
            <a:off x="2312962" y="3817248"/>
            <a:ext cx="1660634" cy="18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フィブリノペプタイド</a:t>
            </a:r>
            <a:r>
              <a:rPr kumimoji="1" lang="en-US" altLang="ja-JP" sz="1200" b="1" dirty="0" smtClean="0">
                <a:solidFill>
                  <a:schemeClr val="tx1"/>
                </a:solidFill>
              </a:rPr>
              <a:t>A</a:t>
            </a:r>
            <a:endParaRPr kumimoji="1" lang="ja-JP" altLang="en-US" sz="1200" b="1" dirty="0">
              <a:solidFill>
                <a:schemeClr val="tx1"/>
              </a:solidFill>
            </a:endParaRPr>
          </a:p>
        </p:txBody>
      </p:sp>
      <p:sp>
        <p:nvSpPr>
          <p:cNvPr id="150" name="正方形/長方形 149"/>
          <p:cNvSpPr/>
          <p:nvPr/>
        </p:nvSpPr>
        <p:spPr>
          <a:xfrm>
            <a:off x="1786769" y="4694577"/>
            <a:ext cx="2070538" cy="210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フィブリノペプタイド</a:t>
            </a:r>
            <a:r>
              <a:rPr kumimoji="1" lang="en-US" altLang="ja-JP" sz="1200" b="1" dirty="0" smtClean="0">
                <a:solidFill>
                  <a:schemeClr val="tx1"/>
                </a:solidFill>
              </a:rPr>
              <a:t>B</a:t>
            </a:r>
            <a:endParaRPr kumimoji="1" lang="ja-JP" altLang="en-US" sz="1200" b="1" dirty="0">
              <a:solidFill>
                <a:schemeClr val="tx1"/>
              </a:solidFill>
            </a:endParaRPr>
          </a:p>
        </p:txBody>
      </p:sp>
      <p:sp>
        <p:nvSpPr>
          <p:cNvPr id="151" name="稲妻 150"/>
          <p:cNvSpPr/>
          <p:nvPr/>
        </p:nvSpPr>
        <p:spPr>
          <a:xfrm rot="4233216">
            <a:off x="1913528" y="3659381"/>
            <a:ext cx="155089" cy="466352"/>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稲妻 151"/>
          <p:cNvSpPr/>
          <p:nvPr/>
        </p:nvSpPr>
        <p:spPr>
          <a:xfrm rot="19715134">
            <a:off x="2299965" y="3710758"/>
            <a:ext cx="155089" cy="466352"/>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稲妻 152"/>
          <p:cNvSpPr/>
          <p:nvPr/>
        </p:nvSpPr>
        <p:spPr>
          <a:xfrm rot="2919996">
            <a:off x="2602161" y="4252181"/>
            <a:ext cx="155089" cy="466352"/>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稲妻 153"/>
          <p:cNvSpPr/>
          <p:nvPr/>
        </p:nvSpPr>
        <p:spPr>
          <a:xfrm rot="522982">
            <a:off x="1464973" y="4194701"/>
            <a:ext cx="155089" cy="466352"/>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5" name="グループ化 154"/>
          <p:cNvGrpSpPr/>
          <p:nvPr/>
        </p:nvGrpSpPr>
        <p:grpSpPr>
          <a:xfrm>
            <a:off x="4589444" y="4249292"/>
            <a:ext cx="1458294" cy="440464"/>
            <a:chOff x="6999215" y="4335203"/>
            <a:chExt cx="1458294" cy="440464"/>
          </a:xfrm>
        </p:grpSpPr>
        <p:sp>
          <p:nvSpPr>
            <p:cNvPr id="156" name="円/楕円 155"/>
            <p:cNvSpPr/>
            <p:nvPr/>
          </p:nvSpPr>
          <p:spPr>
            <a:xfrm>
              <a:off x="7818396" y="4482024"/>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57" name="円/楕円 156"/>
            <p:cNvSpPr/>
            <p:nvPr/>
          </p:nvSpPr>
          <p:spPr>
            <a:xfrm>
              <a:off x="7414512" y="433520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58" name="円/楕円 157"/>
            <p:cNvSpPr/>
            <p:nvPr/>
          </p:nvSpPr>
          <p:spPr>
            <a:xfrm>
              <a:off x="6999215" y="447135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59" name="グループ化 158"/>
          <p:cNvGrpSpPr/>
          <p:nvPr/>
        </p:nvGrpSpPr>
        <p:grpSpPr>
          <a:xfrm>
            <a:off x="5083542" y="4511336"/>
            <a:ext cx="1465071" cy="416746"/>
            <a:chOff x="6958412" y="4594460"/>
            <a:chExt cx="1465071" cy="416746"/>
          </a:xfrm>
        </p:grpSpPr>
        <p:sp>
          <p:nvSpPr>
            <p:cNvPr id="160" name="円/楕円 159"/>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61" name="円/楕円 160"/>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62" name="円/楕円 161"/>
            <p:cNvSpPr/>
            <p:nvPr/>
          </p:nvSpPr>
          <p:spPr>
            <a:xfrm>
              <a:off x="6958412" y="470735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63" name="グループ化 162"/>
          <p:cNvGrpSpPr/>
          <p:nvPr/>
        </p:nvGrpSpPr>
        <p:grpSpPr>
          <a:xfrm>
            <a:off x="5613257" y="4735241"/>
            <a:ext cx="1464519" cy="436373"/>
            <a:chOff x="6958964" y="4594460"/>
            <a:chExt cx="1464519" cy="436373"/>
          </a:xfrm>
        </p:grpSpPr>
        <p:sp>
          <p:nvSpPr>
            <p:cNvPr id="164" name="円/楕円 163"/>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65" name="円/楕円 164"/>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66" name="円/楕円 165"/>
            <p:cNvSpPr/>
            <p:nvPr/>
          </p:nvSpPr>
          <p:spPr>
            <a:xfrm>
              <a:off x="6958964" y="473719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67" name="グループ化 166"/>
          <p:cNvGrpSpPr/>
          <p:nvPr/>
        </p:nvGrpSpPr>
        <p:grpSpPr>
          <a:xfrm>
            <a:off x="6132598" y="4953147"/>
            <a:ext cx="1441623" cy="452841"/>
            <a:chOff x="6981860" y="4594460"/>
            <a:chExt cx="1441623" cy="452841"/>
          </a:xfrm>
        </p:grpSpPr>
        <p:sp>
          <p:nvSpPr>
            <p:cNvPr id="168" name="円/楕円 167"/>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69" name="円/楕円 168"/>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70" name="円/楕円 169"/>
            <p:cNvSpPr/>
            <p:nvPr/>
          </p:nvSpPr>
          <p:spPr>
            <a:xfrm>
              <a:off x="6981860" y="4753658"/>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71" name="グループ化 170"/>
          <p:cNvGrpSpPr/>
          <p:nvPr/>
        </p:nvGrpSpPr>
        <p:grpSpPr>
          <a:xfrm>
            <a:off x="6639795" y="5178301"/>
            <a:ext cx="1461966" cy="440464"/>
            <a:chOff x="6961517" y="4594460"/>
            <a:chExt cx="1461966" cy="440464"/>
          </a:xfrm>
        </p:grpSpPr>
        <p:sp>
          <p:nvSpPr>
            <p:cNvPr id="172" name="円/楕円 171"/>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73" name="円/楕円 172"/>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74" name="円/楕円 173"/>
            <p:cNvSpPr/>
            <p:nvPr/>
          </p:nvSpPr>
          <p:spPr>
            <a:xfrm>
              <a:off x="6961517" y="4741281"/>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75" name="グループ化 174"/>
          <p:cNvGrpSpPr/>
          <p:nvPr/>
        </p:nvGrpSpPr>
        <p:grpSpPr>
          <a:xfrm>
            <a:off x="7205229" y="5381765"/>
            <a:ext cx="1421641" cy="474000"/>
            <a:chOff x="7001842" y="4594460"/>
            <a:chExt cx="1421641" cy="474000"/>
          </a:xfrm>
        </p:grpSpPr>
        <p:sp>
          <p:nvSpPr>
            <p:cNvPr id="176" name="円/楕円 175"/>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77" name="円/楕円 176"/>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78" name="円/楕円 177"/>
            <p:cNvSpPr/>
            <p:nvPr/>
          </p:nvSpPr>
          <p:spPr>
            <a:xfrm>
              <a:off x="7001842" y="477481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grpSp>
        <p:nvGrpSpPr>
          <p:cNvPr id="179" name="グループ化 178"/>
          <p:cNvGrpSpPr/>
          <p:nvPr/>
        </p:nvGrpSpPr>
        <p:grpSpPr>
          <a:xfrm>
            <a:off x="7779244" y="5626606"/>
            <a:ext cx="1425162" cy="416746"/>
            <a:chOff x="6998321" y="4594460"/>
            <a:chExt cx="1425162" cy="416746"/>
          </a:xfrm>
        </p:grpSpPr>
        <p:sp>
          <p:nvSpPr>
            <p:cNvPr id="180" name="円/楕円 179"/>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181" name="円/楕円 180"/>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182" name="円/楕円 181"/>
            <p:cNvSpPr/>
            <p:nvPr/>
          </p:nvSpPr>
          <p:spPr>
            <a:xfrm>
              <a:off x="6998321" y="471756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grpSp>
      <p:sp>
        <p:nvSpPr>
          <p:cNvPr id="75" name="正方形/長方形 74"/>
          <p:cNvSpPr/>
          <p:nvPr/>
        </p:nvSpPr>
        <p:spPr>
          <a:xfrm>
            <a:off x="6402402" y="4323299"/>
            <a:ext cx="3314358" cy="564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明朝" panose="02020600040205080304" pitchFamily="18" charset="-128"/>
                <a:ea typeface="ＭＳ Ｐ明朝" panose="02020600040205080304" pitchFamily="18" charset="-128"/>
              </a:rPr>
              <a:t>＊光学的検出は約７個以上の</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Fn</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が重合したとき。</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gn="ctr"/>
            <a:r>
              <a:rPr lang="ja-JP" altLang="en-US" sz="1200" dirty="0" smtClean="0">
                <a:solidFill>
                  <a:schemeClr val="tx1"/>
                </a:solidFill>
                <a:latin typeface="ＭＳ Ｐ明朝" panose="02020600040205080304" pitchFamily="18" charset="-128"/>
                <a:ea typeface="ＭＳ Ｐ明朝" panose="02020600040205080304" pitchFamily="18" charset="-128"/>
              </a:rPr>
              <a:t>約</a:t>
            </a:r>
            <a:r>
              <a:rPr lang="en-US" altLang="ja-JP" sz="1200" dirty="0" smtClean="0">
                <a:solidFill>
                  <a:schemeClr val="tx1"/>
                </a:solidFill>
                <a:latin typeface="ＭＳ Ｐ明朝" panose="02020600040205080304" pitchFamily="18" charset="-128"/>
                <a:ea typeface="ＭＳ Ｐ明朝" panose="02020600040205080304" pitchFamily="18" charset="-128"/>
              </a:rPr>
              <a:t>90nm×7</a:t>
            </a:r>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rPr>
              <a:t>630nm</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660nm</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grpSp>
        <p:nvGrpSpPr>
          <p:cNvPr id="77" name="グループ化 76"/>
          <p:cNvGrpSpPr/>
          <p:nvPr/>
        </p:nvGrpSpPr>
        <p:grpSpPr>
          <a:xfrm>
            <a:off x="5370591" y="857166"/>
            <a:ext cx="4028436" cy="2208873"/>
            <a:chOff x="1702770" y="3565435"/>
            <a:chExt cx="6864325" cy="2981058"/>
          </a:xfrm>
        </p:grpSpPr>
        <p:cxnSp>
          <p:nvCxnSpPr>
            <p:cNvPr id="78" name="直線コネクタ 77"/>
            <p:cNvCxnSpPr/>
            <p:nvPr/>
          </p:nvCxnSpPr>
          <p:spPr>
            <a:xfrm flipH="1" flipV="1">
              <a:off x="2250564" y="5973579"/>
              <a:ext cx="5744307" cy="11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6175873" y="6077570"/>
              <a:ext cx="2391222" cy="468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時間（秒数）</a:t>
              </a:r>
              <a:endParaRPr kumimoji="1" lang="ja-JP" altLang="en-US" sz="1600" b="1" dirty="0">
                <a:solidFill>
                  <a:schemeClr val="tx1"/>
                </a:solidFill>
              </a:endParaRPr>
            </a:p>
          </p:txBody>
        </p:sp>
        <p:cxnSp>
          <p:nvCxnSpPr>
            <p:cNvPr id="84" name="直線コネクタ 83"/>
            <p:cNvCxnSpPr/>
            <p:nvPr/>
          </p:nvCxnSpPr>
          <p:spPr>
            <a:xfrm>
              <a:off x="2250564" y="3565435"/>
              <a:ext cx="0" cy="242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1702770" y="4333162"/>
              <a:ext cx="427893" cy="1225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散</a:t>
              </a:r>
              <a:endParaRPr kumimoji="1" lang="en-US" altLang="ja-JP" sz="1600" b="1" dirty="0" smtClean="0">
                <a:solidFill>
                  <a:schemeClr val="tx1"/>
                </a:solidFill>
              </a:endParaRPr>
            </a:p>
            <a:p>
              <a:pPr algn="ctr"/>
              <a:r>
                <a:rPr kumimoji="1" lang="ja-JP" altLang="en-US" sz="1600" b="1" dirty="0" smtClean="0">
                  <a:solidFill>
                    <a:schemeClr val="tx1"/>
                  </a:solidFill>
                </a:rPr>
                <a:t>乱</a:t>
              </a:r>
              <a:endParaRPr kumimoji="1" lang="en-US" altLang="ja-JP" sz="1600" b="1" dirty="0" smtClean="0">
                <a:solidFill>
                  <a:schemeClr val="tx1"/>
                </a:solidFill>
              </a:endParaRPr>
            </a:p>
            <a:p>
              <a:pPr algn="ctr"/>
              <a:r>
                <a:rPr kumimoji="1" lang="ja-JP" altLang="en-US" sz="1600" b="1" dirty="0" smtClean="0">
                  <a:solidFill>
                    <a:schemeClr val="tx1"/>
                  </a:solidFill>
                </a:rPr>
                <a:t>光</a:t>
              </a:r>
              <a:endParaRPr kumimoji="1" lang="en-US" altLang="ja-JP" sz="1600" b="1" dirty="0" smtClean="0">
                <a:solidFill>
                  <a:schemeClr val="tx1"/>
                </a:solidFill>
              </a:endParaRPr>
            </a:p>
            <a:p>
              <a:pPr algn="ctr"/>
              <a:r>
                <a:rPr kumimoji="1" lang="ja-JP" altLang="en-US" sz="1600" b="1" dirty="0" smtClean="0">
                  <a:solidFill>
                    <a:schemeClr val="tx1"/>
                  </a:solidFill>
                </a:rPr>
                <a:t>量</a:t>
              </a:r>
              <a:endParaRPr kumimoji="1" lang="ja-JP" altLang="en-US" sz="1600" b="1" dirty="0">
                <a:solidFill>
                  <a:schemeClr val="tx1"/>
                </a:solidFill>
              </a:endParaRPr>
            </a:p>
          </p:txBody>
        </p:sp>
      </p:grpSp>
      <p:sp>
        <p:nvSpPr>
          <p:cNvPr id="86" name="フリーフォーム 85"/>
          <p:cNvSpPr/>
          <p:nvPr/>
        </p:nvSpPr>
        <p:spPr>
          <a:xfrm>
            <a:off x="5798730" y="1257221"/>
            <a:ext cx="3028073" cy="1271414"/>
          </a:xfrm>
          <a:custGeom>
            <a:avLst/>
            <a:gdLst>
              <a:gd name="connsiteX0" fmla="*/ 0 w 5181600"/>
              <a:gd name="connsiteY0" fmla="*/ 2168794 h 2168794"/>
              <a:gd name="connsiteX1" fmla="*/ 2262554 w 5181600"/>
              <a:gd name="connsiteY1" fmla="*/ 351717 h 2168794"/>
              <a:gd name="connsiteX2" fmla="*/ 5181600 w 5181600"/>
              <a:gd name="connsiteY2" fmla="*/ 25 h 2168794"/>
              <a:gd name="connsiteX3" fmla="*/ 5181600 w 5181600"/>
              <a:gd name="connsiteY3" fmla="*/ 25 h 2168794"/>
              <a:gd name="connsiteX0" fmla="*/ 0 w 5181600"/>
              <a:gd name="connsiteY0" fmla="*/ 2192219 h 2192219"/>
              <a:gd name="connsiteX1" fmla="*/ 3434862 w 5181600"/>
              <a:gd name="connsiteY1" fmla="*/ 222742 h 2192219"/>
              <a:gd name="connsiteX2" fmla="*/ 5181600 w 5181600"/>
              <a:gd name="connsiteY2" fmla="*/ 23450 h 2192219"/>
              <a:gd name="connsiteX3" fmla="*/ 5181600 w 5181600"/>
              <a:gd name="connsiteY3" fmla="*/ 23450 h 2192219"/>
              <a:gd name="connsiteX0" fmla="*/ 0 w 5181600"/>
              <a:gd name="connsiteY0" fmla="*/ 2176873 h 2176873"/>
              <a:gd name="connsiteX1" fmla="*/ 2227384 w 5181600"/>
              <a:gd name="connsiteY1" fmla="*/ 1918966 h 2176873"/>
              <a:gd name="connsiteX2" fmla="*/ 3434862 w 5181600"/>
              <a:gd name="connsiteY2" fmla="*/ 207396 h 2176873"/>
              <a:gd name="connsiteX3" fmla="*/ 5181600 w 5181600"/>
              <a:gd name="connsiteY3" fmla="*/ 8104 h 2176873"/>
              <a:gd name="connsiteX4" fmla="*/ 5181600 w 5181600"/>
              <a:gd name="connsiteY4" fmla="*/ 8104 h 2176873"/>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04339"/>
              <a:gd name="connsiteY0" fmla="*/ 2493396 h 2493396"/>
              <a:gd name="connsiteX1" fmla="*/ 2450123 w 5404339"/>
              <a:gd name="connsiteY1" fmla="*/ 1918966 h 2493396"/>
              <a:gd name="connsiteX2" fmla="*/ 3657601 w 5404339"/>
              <a:gd name="connsiteY2" fmla="*/ 207396 h 2493396"/>
              <a:gd name="connsiteX3" fmla="*/ 5404339 w 5404339"/>
              <a:gd name="connsiteY3" fmla="*/ 8104 h 2493396"/>
              <a:gd name="connsiteX4" fmla="*/ 5404339 w 5404339"/>
              <a:gd name="connsiteY4" fmla="*/ 8104 h 2493396"/>
              <a:gd name="connsiteX0" fmla="*/ 0 w 5404339"/>
              <a:gd name="connsiteY0" fmla="*/ 2508015 h 2508015"/>
              <a:gd name="connsiteX1" fmla="*/ 2039816 w 5404339"/>
              <a:gd name="connsiteY1" fmla="*/ 2179769 h 2508015"/>
              <a:gd name="connsiteX2" fmla="*/ 3657601 w 5404339"/>
              <a:gd name="connsiteY2" fmla="*/ 222015 h 2508015"/>
              <a:gd name="connsiteX3" fmla="*/ 5404339 w 5404339"/>
              <a:gd name="connsiteY3" fmla="*/ 22723 h 2508015"/>
              <a:gd name="connsiteX4" fmla="*/ 5404339 w 5404339"/>
              <a:gd name="connsiteY4" fmla="*/ 22723 h 2508015"/>
              <a:gd name="connsiteX0" fmla="*/ 0 w 5404339"/>
              <a:gd name="connsiteY0" fmla="*/ 2511673 h 2511673"/>
              <a:gd name="connsiteX1" fmla="*/ 2110154 w 5404339"/>
              <a:gd name="connsiteY1" fmla="*/ 2242043 h 2511673"/>
              <a:gd name="connsiteX2" fmla="*/ 3657601 w 5404339"/>
              <a:gd name="connsiteY2" fmla="*/ 225673 h 2511673"/>
              <a:gd name="connsiteX3" fmla="*/ 5404339 w 5404339"/>
              <a:gd name="connsiteY3" fmla="*/ 26381 h 2511673"/>
              <a:gd name="connsiteX4" fmla="*/ 5404339 w 5404339"/>
              <a:gd name="connsiteY4" fmla="*/ 26381 h 2511673"/>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587030"/>
              <a:gd name="connsiteY0" fmla="*/ 2508421 h 2508421"/>
              <a:gd name="connsiteX1" fmla="*/ 2110154 w 5587030"/>
              <a:gd name="connsiteY1" fmla="*/ 2238791 h 2508421"/>
              <a:gd name="connsiteX2" fmla="*/ 3200401 w 5587030"/>
              <a:gd name="connsiteY2" fmla="*/ 515498 h 2508421"/>
              <a:gd name="connsiteX3" fmla="*/ 5404339 w 5587030"/>
              <a:gd name="connsiteY3" fmla="*/ 23129 h 2508421"/>
              <a:gd name="connsiteX4" fmla="*/ 5474677 w 5587030"/>
              <a:gd name="connsiteY4" fmla="*/ 1101652 h 2508421"/>
              <a:gd name="connsiteX0" fmla="*/ 0 w 5404339"/>
              <a:gd name="connsiteY0" fmla="*/ 2508421 h 2508421"/>
              <a:gd name="connsiteX1" fmla="*/ 2110154 w 5404339"/>
              <a:gd name="connsiteY1" fmla="*/ 2238791 h 2508421"/>
              <a:gd name="connsiteX2" fmla="*/ 3200401 w 5404339"/>
              <a:gd name="connsiteY2" fmla="*/ 515498 h 2508421"/>
              <a:gd name="connsiteX3" fmla="*/ 5404339 w 5404339"/>
              <a:gd name="connsiteY3" fmla="*/ 23129 h 2508421"/>
              <a:gd name="connsiteX0" fmla="*/ 0 w 5439508"/>
              <a:gd name="connsiteY0" fmla="*/ 2369354 h 2369354"/>
              <a:gd name="connsiteX1" fmla="*/ 2110154 w 5439508"/>
              <a:gd name="connsiteY1" fmla="*/ 2099724 h 2369354"/>
              <a:gd name="connsiteX2" fmla="*/ 3200401 w 5439508"/>
              <a:gd name="connsiteY2" fmla="*/ 376431 h 2369354"/>
              <a:gd name="connsiteX3" fmla="*/ 5439508 w 5439508"/>
              <a:gd name="connsiteY3" fmla="*/ 36462 h 2369354"/>
              <a:gd name="connsiteX0" fmla="*/ 0 w 5474720"/>
              <a:gd name="connsiteY0" fmla="*/ 2379257 h 2379257"/>
              <a:gd name="connsiteX1" fmla="*/ 2110154 w 5474720"/>
              <a:gd name="connsiteY1" fmla="*/ 2109627 h 2379257"/>
              <a:gd name="connsiteX2" fmla="*/ 3200401 w 5474720"/>
              <a:gd name="connsiteY2" fmla="*/ 386334 h 2379257"/>
              <a:gd name="connsiteX3" fmla="*/ 5439508 w 5474720"/>
              <a:gd name="connsiteY3" fmla="*/ 46365 h 2379257"/>
              <a:gd name="connsiteX0" fmla="*/ 0 w 5497863"/>
              <a:gd name="connsiteY0" fmla="*/ 2275436 h 2275436"/>
              <a:gd name="connsiteX1" fmla="*/ 2110154 w 5497863"/>
              <a:gd name="connsiteY1" fmla="*/ 2005806 h 2275436"/>
              <a:gd name="connsiteX2" fmla="*/ 3200401 w 5497863"/>
              <a:gd name="connsiteY2" fmla="*/ 282513 h 2275436"/>
              <a:gd name="connsiteX3" fmla="*/ 5462954 w 5497863"/>
              <a:gd name="connsiteY3" fmla="*/ 71498 h 2275436"/>
              <a:gd name="connsiteX0" fmla="*/ 0 w 5462954"/>
              <a:gd name="connsiteY0" fmla="*/ 2214207 h 2214207"/>
              <a:gd name="connsiteX1" fmla="*/ 2110154 w 5462954"/>
              <a:gd name="connsiteY1" fmla="*/ 1944577 h 2214207"/>
              <a:gd name="connsiteX2" fmla="*/ 3200401 w 5462954"/>
              <a:gd name="connsiteY2" fmla="*/ 221284 h 2214207"/>
              <a:gd name="connsiteX3" fmla="*/ 5462954 w 5462954"/>
              <a:gd name="connsiteY3" fmla="*/ 10269 h 2214207"/>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 name="connsiteX0" fmla="*/ 0 w 5462954"/>
              <a:gd name="connsiteY0" fmla="*/ 2262554 h 2271671"/>
              <a:gd name="connsiteX1" fmla="*/ 2110154 w 5462954"/>
              <a:gd name="connsiteY1" fmla="*/ 1992924 h 2271671"/>
              <a:gd name="connsiteX2" fmla="*/ 3200401 w 5462954"/>
              <a:gd name="connsiteY2" fmla="*/ 269631 h 2271671"/>
              <a:gd name="connsiteX3" fmla="*/ 5462954 w 5462954"/>
              <a:gd name="connsiteY3" fmla="*/ 0 h 2271671"/>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Lst>
            <a:ahLst/>
            <a:cxnLst>
              <a:cxn ang="0">
                <a:pos x="connsiteX0" y="connsiteY0"/>
              </a:cxn>
              <a:cxn ang="0">
                <a:pos x="connsiteX1" y="connsiteY1"/>
              </a:cxn>
              <a:cxn ang="0">
                <a:pos x="connsiteX2" y="connsiteY2"/>
              </a:cxn>
              <a:cxn ang="0">
                <a:pos x="connsiteX3" y="connsiteY3"/>
              </a:cxn>
            </a:cxnLst>
            <a:rect l="l" t="t" r="r" b="b"/>
            <a:pathLst>
              <a:path w="5462954" h="2262554">
                <a:moveTo>
                  <a:pt x="0" y="2262554"/>
                </a:moveTo>
                <a:cubicBezTo>
                  <a:pt x="425939" y="2192215"/>
                  <a:pt x="1537677" y="2321170"/>
                  <a:pt x="2110154" y="1992924"/>
                </a:cubicBezTo>
                <a:cubicBezTo>
                  <a:pt x="2682631" y="1664678"/>
                  <a:pt x="2641601" y="601785"/>
                  <a:pt x="3200401" y="269631"/>
                </a:cubicBezTo>
                <a:cubicBezTo>
                  <a:pt x="3759201" y="-62523"/>
                  <a:pt x="4884616" y="19539"/>
                  <a:pt x="5462954" y="0"/>
                </a:cubicBezTo>
              </a:path>
            </a:pathLst>
          </a:custGeom>
          <a:ln w="31750"/>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solidFill>
                <a:schemeClr val="tx1"/>
              </a:solidFill>
            </a:endParaRPr>
          </a:p>
        </p:txBody>
      </p:sp>
      <p:grpSp>
        <p:nvGrpSpPr>
          <p:cNvPr id="87" name="グループ化 86"/>
          <p:cNvGrpSpPr/>
          <p:nvPr/>
        </p:nvGrpSpPr>
        <p:grpSpPr>
          <a:xfrm>
            <a:off x="5688782" y="1946905"/>
            <a:ext cx="2208643" cy="1065793"/>
            <a:chOff x="1336431" y="4259717"/>
            <a:chExt cx="3964926" cy="1611952"/>
          </a:xfrm>
        </p:grpSpPr>
        <p:cxnSp>
          <p:nvCxnSpPr>
            <p:cNvPr id="113" name="直線矢印コネクタ 112"/>
            <p:cNvCxnSpPr/>
            <p:nvPr/>
          </p:nvCxnSpPr>
          <p:spPr>
            <a:xfrm>
              <a:off x="1336431" y="4279900"/>
              <a:ext cx="2795961"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4113335" y="4259717"/>
              <a:ext cx="19057" cy="1212363"/>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a:xfrm>
              <a:off x="3077418" y="5441885"/>
              <a:ext cx="2223939" cy="42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凝固時間</a:t>
              </a:r>
              <a:endParaRPr kumimoji="1" lang="ja-JP" altLang="en-US" dirty="0">
                <a:solidFill>
                  <a:schemeClr val="tx1"/>
                </a:solidFill>
              </a:endParaRPr>
            </a:p>
          </p:txBody>
        </p:sp>
      </p:grpSp>
      <p:grpSp>
        <p:nvGrpSpPr>
          <p:cNvPr id="116" name="グループ化 115"/>
          <p:cNvGrpSpPr/>
          <p:nvPr/>
        </p:nvGrpSpPr>
        <p:grpSpPr>
          <a:xfrm>
            <a:off x="5858053" y="1257221"/>
            <a:ext cx="3388528" cy="1251188"/>
            <a:chOff x="4323806" y="3640014"/>
            <a:chExt cx="4748185" cy="2262554"/>
          </a:xfrm>
        </p:grpSpPr>
        <p:cxnSp>
          <p:nvCxnSpPr>
            <p:cNvPr id="117" name="直線コネクタ 116"/>
            <p:cNvCxnSpPr/>
            <p:nvPr/>
          </p:nvCxnSpPr>
          <p:spPr>
            <a:xfrm>
              <a:off x="4323806" y="5902568"/>
              <a:ext cx="4297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583680" y="3640014"/>
              <a:ext cx="202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a:off x="8471100" y="3640014"/>
              <a:ext cx="0" cy="22625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8471100" y="4349291"/>
              <a:ext cx="600891" cy="49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a:t>
              </a:r>
              <a:r>
                <a:rPr lang="en-US" altLang="ja-JP" b="1" dirty="0" smtClean="0">
                  <a:solidFill>
                    <a:schemeClr val="tx1"/>
                  </a:solidFill>
                </a:rPr>
                <a:t>H</a:t>
              </a:r>
              <a:endParaRPr kumimoji="1" lang="ja-JP" altLang="en-US" b="1" dirty="0">
                <a:solidFill>
                  <a:schemeClr val="tx1"/>
                </a:solidFill>
              </a:endParaRPr>
            </a:p>
          </p:txBody>
        </p:sp>
      </p:grpSp>
      <p:sp>
        <p:nvSpPr>
          <p:cNvPr id="122" name="正方形/長方形 121"/>
          <p:cNvSpPr/>
          <p:nvPr/>
        </p:nvSpPr>
        <p:spPr>
          <a:xfrm>
            <a:off x="5813958" y="967112"/>
            <a:ext cx="1321851" cy="55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攪拌</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によって</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ctr"/>
            <a:r>
              <a:rPr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シフトする</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123" name="正方形/長方形 122"/>
          <p:cNvSpPr/>
          <p:nvPr/>
        </p:nvSpPr>
        <p:spPr>
          <a:xfrm>
            <a:off x="8021982" y="675492"/>
            <a:ext cx="1787550" cy="34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anose="02020600040205080304" pitchFamily="18" charset="-128"/>
                <a:ea typeface="ＭＳ Ｐ明朝" panose="02020600040205080304" pitchFamily="18" charset="-128"/>
              </a:rPr>
              <a:t>＊検体に含まれる</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Fbg</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量</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によって上下する</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24" name="フリーフォーム 123"/>
          <p:cNvSpPr/>
          <p:nvPr/>
        </p:nvSpPr>
        <p:spPr>
          <a:xfrm>
            <a:off x="5805161" y="394713"/>
            <a:ext cx="3028073" cy="2122620"/>
          </a:xfrm>
          <a:custGeom>
            <a:avLst/>
            <a:gdLst>
              <a:gd name="connsiteX0" fmla="*/ 0 w 5181600"/>
              <a:gd name="connsiteY0" fmla="*/ 2168794 h 2168794"/>
              <a:gd name="connsiteX1" fmla="*/ 2262554 w 5181600"/>
              <a:gd name="connsiteY1" fmla="*/ 351717 h 2168794"/>
              <a:gd name="connsiteX2" fmla="*/ 5181600 w 5181600"/>
              <a:gd name="connsiteY2" fmla="*/ 25 h 2168794"/>
              <a:gd name="connsiteX3" fmla="*/ 5181600 w 5181600"/>
              <a:gd name="connsiteY3" fmla="*/ 25 h 2168794"/>
              <a:gd name="connsiteX0" fmla="*/ 0 w 5181600"/>
              <a:gd name="connsiteY0" fmla="*/ 2192219 h 2192219"/>
              <a:gd name="connsiteX1" fmla="*/ 3434862 w 5181600"/>
              <a:gd name="connsiteY1" fmla="*/ 222742 h 2192219"/>
              <a:gd name="connsiteX2" fmla="*/ 5181600 w 5181600"/>
              <a:gd name="connsiteY2" fmla="*/ 23450 h 2192219"/>
              <a:gd name="connsiteX3" fmla="*/ 5181600 w 5181600"/>
              <a:gd name="connsiteY3" fmla="*/ 23450 h 2192219"/>
              <a:gd name="connsiteX0" fmla="*/ 0 w 5181600"/>
              <a:gd name="connsiteY0" fmla="*/ 2176873 h 2176873"/>
              <a:gd name="connsiteX1" fmla="*/ 2227384 w 5181600"/>
              <a:gd name="connsiteY1" fmla="*/ 1918966 h 2176873"/>
              <a:gd name="connsiteX2" fmla="*/ 3434862 w 5181600"/>
              <a:gd name="connsiteY2" fmla="*/ 207396 h 2176873"/>
              <a:gd name="connsiteX3" fmla="*/ 5181600 w 5181600"/>
              <a:gd name="connsiteY3" fmla="*/ 8104 h 2176873"/>
              <a:gd name="connsiteX4" fmla="*/ 5181600 w 5181600"/>
              <a:gd name="connsiteY4" fmla="*/ 8104 h 2176873"/>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04339"/>
              <a:gd name="connsiteY0" fmla="*/ 2493396 h 2493396"/>
              <a:gd name="connsiteX1" fmla="*/ 2450123 w 5404339"/>
              <a:gd name="connsiteY1" fmla="*/ 1918966 h 2493396"/>
              <a:gd name="connsiteX2" fmla="*/ 3657601 w 5404339"/>
              <a:gd name="connsiteY2" fmla="*/ 207396 h 2493396"/>
              <a:gd name="connsiteX3" fmla="*/ 5404339 w 5404339"/>
              <a:gd name="connsiteY3" fmla="*/ 8104 h 2493396"/>
              <a:gd name="connsiteX4" fmla="*/ 5404339 w 5404339"/>
              <a:gd name="connsiteY4" fmla="*/ 8104 h 2493396"/>
              <a:gd name="connsiteX0" fmla="*/ 0 w 5404339"/>
              <a:gd name="connsiteY0" fmla="*/ 2508015 h 2508015"/>
              <a:gd name="connsiteX1" fmla="*/ 2039816 w 5404339"/>
              <a:gd name="connsiteY1" fmla="*/ 2179769 h 2508015"/>
              <a:gd name="connsiteX2" fmla="*/ 3657601 w 5404339"/>
              <a:gd name="connsiteY2" fmla="*/ 222015 h 2508015"/>
              <a:gd name="connsiteX3" fmla="*/ 5404339 w 5404339"/>
              <a:gd name="connsiteY3" fmla="*/ 22723 h 2508015"/>
              <a:gd name="connsiteX4" fmla="*/ 5404339 w 5404339"/>
              <a:gd name="connsiteY4" fmla="*/ 22723 h 2508015"/>
              <a:gd name="connsiteX0" fmla="*/ 0 w 5404339"/>
              <a:gd name="connsiteY0" fmla="*/ 2511673 h 2511673"/>
              <a:gd name="connsiteX1" fmla="*/ 2110154 w 5404339"/>
              <a:gd name="connsiteY1" fmla="*/ 2242043 h 2511673"/>
              <a:gd name="connsiteX2" fmla="*/ 3657601 w 5404339"/>
              <a:gd name="connsiteY2" fmla="*/ 225673 h 2511673"/>
              <a:gd name="connsiteX3" fmla="*/ 5404339 w 5404339"/>
              <a:gd name="connsiteY3" fmla="*/ 26381 h 2511673"/>
              <a:gd name="connsiteX4" fmla="*/ 5404339 w 5404339"/>
              <a:gd name="connsiteY4" fmla="*/ 26381 h 2511673"/>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587030"/>
              <a:gd name="connsiteY0" fmla="*/ 2508421 h 2508421"/>
              <a:gd name="connsiteX1" fmla="*/ 2110154 w 5587030"/>
              <a:gd name="connsiteY1" fmla="*/ 2238791 h 2508421"/>
              <a:gd name="connsiteX2" fmla="*/ 3200401 w 5587030"/>
              <a:gd name="connsiteY2" fmla="*/ 515498 h 2508421"/>
              <a:gd name="connsiteX3" fmla="*/ 5404339 w 5587030"/>
              <a:gd name="connsiteY3" fmla="*/ 23129 h 2508421"/>
              <a:gd name="connsiteX4" fmla="*/ 5474677 w 5587030"/>
              <a:gd name="connsiteY4" fmla="*/ 1101652 h 2508421"/>
              <a:gd name="connsiteX0" fmla="*/ 0 w 5404339"/>
              <a:gd name="connsiteY0" fmla="*/ 2508421 h 2508421"/>
              <a:gd name="connsiteX1" fmla="*/ 2110154 w 5404339"/>
              <a:gd name="connsiteY1" fmla="*/ 2238791 h 2508421"/>
              <a:gd name="connsiteX2" fmla="*/ 3200401 w 5404339"/>
              <a:gd name="connsiteY2" fmla="*/ 515498 h 2508421"/>
              <a:gd name="connsiteX3" fmla="*/ 5404339 w 5404339"/>
              <a:gd name="connsiteY3" fmla="*/ 23129 h 2508421"/>
              <a:gd name="connsiteX0" fmla="*/ 0 w 5439508"/>
              <a:gd name="connsiteY0" fmla="*/ 2369354 h 2369354"/>
              <a:gd name="connsiteX1" fmla="*/ 2110154 w 5439508"/>
              <a:gd name="connsiteY1" fmla="*/ 2099724 h 2369354"/>
              <a:gd name="connsiteX2" fmla="*/ 3200401 w 5439508"/>
              <a:gd name="connsiteY2" fmla="*/ 376431 h 2369354"/>
              <a:gd name="connsiteX3" fmla="*/ 5439508 w 5439508"/>
              <a:gd name="connsiteY3" fmla="*/ 36462 h 2369354"/>
              <a:gd name="connsiteX0" fmla="*/ 0 w 5474720"/>
              <a:gd name="connsiteY0" fmla="*/ 2379257 h 2379257"/>
              <a:gd name="connsiteX1" fmla="*/ 2110154 w 5474720"/>
              <a:gd name="connsiteY1" fmla="*/ 2109627 h 2379257"/>
              <a:gd name="connsiteX2" fmla="*/ 3200401 w 5474720"/>
              <a:gd name="connsiteY2" fmla="*/ 386334 h 2379257"/>
              <a:gd name="connsiteX3" fmla="*/ 5439508 w 5474720"/>
              <a:gd name="connsiteY3" fmla="*/ 46365 h 2379257"/>
              <a:gd name="connsiteX0" fmla="*/ 0 w 5497863"/>
              <a:gd name="connsiteY0" fmla="*/ 2275436 h 2275436"/>
              <a:gd name="connsiteX1" fmla="*/ 2110154 w 5497863"/>
              <a:gd name="connsiteY1" fmla="*/ 2005806 h 2275436"/>
              <a:gd name="connsiteX2" fmla="*/ 3200401 w 5497863"/>
              <a:gd name="connsiteY2" fmla="*/ 282513 h 2275436"/>
              <a:gd name="connsiteX3" fmla="*/ 5462954 w 5497863"/>
              <a:gd name="connsiteY3" fmla="*/ 71498 h 2275436"/>
              <a:gd name="connsiteX0" fmla="*/ 0 w 5462954"/>
              <a:gd name="connsiteY0" fmla="*/ 2214207 h 2214207"/>
              <a:gd name="connsiteX1" fmla="*/ 2110154 w 5462954"/>
              <a:gd name="connsiteY1" fmla="*/ 1944577 h 2214207"/>
              <a:gd name="connsiteX2" fmla="*/ 3200401 w 5462954"/>
              <a:gd name="connsiteY2" fmla="*/ 221284 h 2214207"/>
              <a:gd name="connsiteX3" fmla="*/ 5462954 w 5462954"/>
              <a:gd name="connsiteY3" fmla="*/ 10269 h 2214207"/>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 name="connsiteX0" fmla="*/ 0 w 5462954"/>
              <a:gd name="connsiteY0" fmla="*/ 2262554 h 2271671"/>
              <a:gd name="connsiteX1" fmla="*/ 2110154 w 5462954"/>
              <a:gd name="connsiteY1" fmla="*/ 1992924 h 2271671"/>
              <a:gd name="connsiteX2" fmla="*/ 3200401 w 5462954"/>
              <a:gd name="connsiteY2" fmla="*/ 269631 h 2271671"/>
              <a:gd name="connsiteX3" fmla="*/ 5462954 w 5462954"/>
              <a:gd name="connsiteY3" fmla="*/ 0 h 2271671"/>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Lst>
            <a:ahLst/>
            <a:cxnLst>
              <a:cxn ang="0">
                <a:pos x="connsiteX0" y="connsiteY0"/>
              </a:cxn>
              <a:cxn ang="0">
                <a:pos x="connsiteX1" y="connsiteY1"/>
              </a:cxn>
              <a:cxn ang="0">
                <a:pos x="connsiteX2" y="connsiteY2"/>
              </a:cxn>
              <a:cxn ang="0">
                <a:pos x="connsiteX3" y="connsiteY3"/>
              </a:cxn>
            </a:cxnLst>
            <a:rect l="l" t="t" r="r" b="b"/>
            <a:pathLst>
              <a:path w="5462954" h="2262554">
                <a:moveTo>
                  <a:pt x="0" y="2262554"/>
                </a:moveTo>
                <a:cubicBezTo>
                  <a:pt x="425939" y="2192215"/>
                  <a:pt x="1537677" y="2321170"/>
                  <a:pt x="2110154" y="1992924"/>
                </a:cubicBezTo>
                <a:cubicBezTo>
                  <a:pt x="2682631" y="1664678"/>
                  <a:pt x="2641601" y="601785"/>
                  <a:pt x="3200401" y="269631"/>
                </a:cubicBezTo>
                <a:cubicBezTo>
                  <a:pt x="3759201" y="-62523"/>
                  <a:pt x="4884616" y="19539"/>
                  <a:pt x="5462954" y="0"/>
                </a:cubicBezTo>
              </a:path>
            </a:pathLst>
          </a:custGeom>
          <a:ln w="31750">
            <a:solidFill>
              <a:srgbClr val="7030A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solidFill>
                <a:schemeClr val="tx1"/>
              </a:solidFill>
            </a:endParaRPr>
          </a:p>
        </p:txBody>
      </p:sp>
      <p:grpSp>
        <p:nvGrpSpPr>
          <p:cNvPr id="125" name="グループ化 124"/>
          <p:cNvGrpSpPr/>
          <p:nvPr/>
        </p:nvGrpSpPr>
        <p:grpSpPr>
          <a:xfrm>
            <a:off x="6433939" y="397290"/>
            <a:ext cx="3388528" cy="2111966"/>
            <a:chOff x="4323806" y="3640014"/>
            <a:chExt cx="4748185" cy="2262554"/>
          </a:xfrm>
        </p:grpSpPr>
        <p:cxnSp>
          <p:nvCxnSpPr>
            <p:cNvPr id="126" name="直線コネクタ 125"/>
            <p:cNvCxnSpPr/>
            <p:nvPr/>
          </p:nvCxnSpPr>
          <p:spPr>
            <a:xfrm>
              <a:off x="4323806" y="5902568"/>
              <a:ext cx="4297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6583680" y="3640014"/>
              <a:ext cx="202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8471100" y="3640014"/>
              <a:ext cx="0" cy="22625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a:off x="8471100" y="4349291"/>
              <a:ext cx="600891" cy="49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a:t>
              </a:r>
              <a:r>
                <a:rPr lang="en-US" altLang="ja-JP" b="1" dirty="0" smtClean="0">
                  <a:solidFill>
                    <a:schemeClr val="tx1"/>
                  </a:solidFill>
                </a:rPr>
                <a:t>H</a:t>
              </a:r>
              <a:endParaRPr kumimoji="1" lang="ja-JP" altLang="en-US" b="1" dirty="0">
                <a:solidFill>
                  <a:schemeClr val="tx1"/>
                </a:solidFill>
              </a:endParaRPr>
            </a:p>
          </p:txBody>
        </p:sp>
      </p:grpSp>
      <p:grpSp>
        <p:nvGrpSpPr>
          <p:cNvPr id="130" name="グループ化 129"/>
          <p:cNvGrpSpPr/>
          <p:nvPr/>
        </p:nvGrpSpPr>
        <p:grpSpPr>
          <a:xfrm>
            <a:off x="5744965" y="1458155"/>
            <a:ext cx="2208643" cy="1065793"/>
            <a:chOff x="1336431" y="4259717"/>
            <a:chExt cx="3964926" cy="1611952"/>
          </a:xfrm>
        </p:grpSpPr>
        <p:cxnSp>
          <p:nvCxnSpPr>
            <p:cNvPr id="131" name="直線矢印コネクタ 130"/>
            <p:cNvCxnSpPr/>
            <p:nvPr/>
          </p:nvCxnSpPr>
          <p:spPr>
            <a:xfrm>
              <a:off x="1336431" y="4279900"/>
              <a:ext cx="2795961"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4113335" y="4259717"/>
              <a:ext cx="19057" cy="1212363"/>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3" name="正方形/長方形 132"/>
            <p:cNvSpPr/>
            <p:nvPr/>
          </p:nvSpPr>
          <p:spPr>
            <a:xfrm>
              <a:off x="3077418" y="5441885"/>
              <a:ext cx="2223939" cy="42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凝固時間</a:t>
              </a:r>
              <a:endParaRPr kumimoji="1" lang="ja-JP" altLang="en-US" dirty="0">
                <a:solidFill>
                  <a:schemeClr val="tx1"/>
                </a:solidFill>
              </a:endParaRPr>
            </a:p>
          </p:txBody>
        </p:sp>
      </p:grpSp>
      <p:grpSp>
        <p:nvGrpSpPr>
          <p:cNvPr id="3" name="グループ化 2"/>
          <p:cNvGrpSpPr/>
          <p:nvPr/>
        </p:nvGrpSpPr>
        <p:grpSpPr>
          <a:xfrm>
            <a:off x="4544314" y="2221310"/>
            <a:ext cx="2247769" cy="1678968"/>
            <a:chOff x="4544581" y="2046498"/>
            <a:chExt cx="2247769" cy="1678968"/>
          </a:xfrm>
        </p:grpSpPr>
        <p:sp>
          <p:nvSpPr>
            <p:cNvPr id="134" name="正方形/長方形 133"/>
            <p:cNvSpPr/>
            <p:nvPr/>
          </p:nvSpPr>
          <p:spPr>
            <a:xfrm>
              <a:off x="4544581" y="2608934"/>
              <a:ext cx="1726899" cy="1116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Ｐ明朝" panose="02020600040205080304" pitchFamily="18" charset="-128"/>
                  <a:ea typeface="ＭＳ Ｐ明朝" panose="02020600040205080304" pitchFamily="18" charset="-128"/>
                </a:rPr>
                <a:t>＊混合し安定した散乱光を得るために最低でも８秒間を確保する必要がある。</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2" name="円/楕円 1"/>
            <p:cNvSpPr/>
            <p:nvPr/>
          </p:nvSpPr>
          <p:spPr>
            <a:xfrm>
              <a:off x="5510772" y="2046498"/>
              <a:ext cx="1281578" cy="667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5" name="図 134"/>
          <p:cNvPicPr>
            <a:picLocks noChangeAspect="1"/>
          </p:cNvPicPr>
          <p:nvPr/>
        </p:nvPicPr>
        <p:blipFill>
          <a:blip r:embed="rId5"/>
          <a:stretch>
            <a:fillRect/>
          </a:stretch>
        </p:blipFill>
        <p:spPr>
          <a:xfrm>
            <a:off x="9279370" y="2709319"/>
            <a:ext cx="982923" cy="1329518"/>
          </a:xfrm>
          <a:prstGeom prst="rect">
            <a:avLst/>
          </a:prstGeom>
        </p:spPr>
      </p:pic>
    </p:spTree>
    <p:extLst>
      <p:ext uri="{BB962C8B-B14F-4D97-AF65-F5344CB8AC3E}">
        <p14:creationId xmlns:p14="http://schemas.microsoft.com/office/powerpoint/2010/main" val="7864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heel(1)">
                                      <p:cBhvr>
                                        <p:cTn id="14" dur="26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heel(1)">
                                      <p:cBhvr>
                                        <p:cTn id="24" dur="2000"/>
                                        <p:tgtEl>
                                          <p:spTgt spid="8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heel(1)">
                                      <p:cBhvr>
                                        <p:cTn id="27" dur="20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down)">
                                      <p:cBhvr>
                                        <p:cTn id="32" dur="500"/>
                                        <p:tgtEl>
                                          <p:spTgt spid="88"/>
                                        </p:tgtEl>
                                      </p:cBhvr>
                                    </p:animEffect>
                                  </p:childTnLst>
                                </p:cTn>
                              </p:par>
                              <p:par>
                                <p:cTn id="33" presetID="22" presetClass="entr" presetSubtype="4"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down)">
                                      <p:cBhvr>
                                        <p:cTn id="43" dur="500"/>
                                        <p:tgtEl>
                                          <p:spTgt spid="90"/>
                                        </p:tgtEl>
                                      </p:cBhvr>
                                    </p:animEffect>
                                  </p:childTnLst>
                                </p:cTn>
                              </p:par>
                              <p:par>
                                <p:cTn id="44" presetID="22" presetClass="entr" presetSubtype="4"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par>
                                <p:cTn id="52" presetID="22" presetClass="entr" presetSubtype="4"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500"/>
                                        <p:tgtEl>
                                          <p:spTgt spid="100"/>
                                        </p:tgtEl>
                                      </p:cBhvr>
                                    </p:animEffect>
                                  </p:childTnLst>
                                </p:cTn>
                              </p:par>
                              <p:par>
                                <p:cTn id="55" presetID="22" presetClass="entr" presetSubtype="4"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wipe(down)">
                                      <p:cBhvr>
                                        <p:cTn id="57" dur="500"/>
                                        <p:tgtEl>
                                          <p:spTgt spid="93"/>
                                        </p:tgtEl>
                                      </p:cBhvr>
                                    </p:animEffect>
                                  </p:childTnLst>
                                </p:cTn>
                              </p:par>
                              <p:par>
                                <p:cTn id="58" presetID="22" presetClass="entr" presetSubtype="4" fill="hold" nodeType="with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down)">
                                      <p:cBhvr>
                                        <p:cTn id="60" dur="500"/>
                                        <p:tgtEl>
                                          <p:spTgt spid="94"/>
                                        </p:tgtEl>
                                      </p:cBhvr>
                                    </p:animEffect>
                                  </p:childTnLst>
                                </p:cTn>
                              </p:par>
                              <p:par>
                                <p:cTn id="61" presetID="22" presetClass="entr" presetSubtype="4"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down)">
                                      <p:cBhvr>
                                        <p:cTn id="63" dur="500"/>
                                        <p:tgtEl>
                                          <p:spTgt spid="95"/>
                                        </p:tgtEl>
                                      </p:cBhvr>
                                    </p:animEffect>
                                  </p:childTnLst>
                                </p:cTn>
                              </p:par>
                              <p:par>
                                <p:cTn id="64" presetID="22" presetClass="entr" presetSubtype="4" fill="hold" nodeType="withEffect">
                                  <p:stCondLst>
                                    <p:cond delay="0"/>
                                  </p:stCondLst>
                                  <p:childTnLst>
                                    <p:set>
                                      <p:cBhvr>
                                        <p:cTn id="65" dur="1" fill="hold">
                                          <p:stCondLst>
                                            <p:cond delay="0"/>
                                          </p:stCondLst>
                                        </p:cTn>
                                        <p:tgtEl>
                                          <p:spTgt spid="99"/>
                                        </p:tgtEl>
                                        <p:attrNameLst>
                                          <p:attrName>style.visibility</p:attrName>
                                        </p:attrNameLst>
                                      </p:cBhvr>
                                      <p:to>
                                        <p:strVal val="visible"/>
                                      </p:to>
                                    </p:set>
                                    <p:animEffect transition="in" filter="wipe(down)">
                                      <p:cBhvr>
                                        <p:cTn id="66" dur="500"/>
                                        <p:tgtEl>
                                          <p:spTgt spid="99"/>
                                        </p:tgtEl>
                                      </p:cBhvr>
                                    </p:animEffect>
                                  </p:childTnLst>
                                </p:cTn>
                              </p:par>
                              <p:par>
                                <p:cTn id="67" presetID="22" presetClass="entr" presetSubtype="4"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wipe(down)">
                                      <p:cBhvr>
                                        <p:cTn id="69" dur="500"/>
                                        <p:tgtEl>
                                          <p:spTgt spid="98"/>
                                        </p:tgtEl>
                                      </p:cBhvr>
                                    </p:animEffect>
                                  </p:childTnLst>
                                </p:cTn>
                              </p:par>
                              <p:par>
                                <p:cTn id="70" presetID="22" presetClass="entr" presetSubtype="4" fill="hold"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wipe(down)">
                                      <p:cBhvr>
                                        <p:cTn id="72" dur="500"/>
                                        <p:tgtEl>
                                          <p:spTgt spid="96"/>
                                        </p:tgtEl>
                                      </p:cBhvr>
                                    </p:animEffect>
                                  </p:childTnLst>
                                </p:cTn>
                              </p:par>
                              <p:par>
                                <p:cTn id="73" presetID="22" presetClass="entr" presetSubtype="4"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down)">
                                      <p:cBhvr>
                                        <p:cTn id="75" dur="500"/>
                                        <p:tgtEl>
                                          <p:spTgt spid="9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wipe(down)">
                                      <p:cBhvr>
                                        <p:cTn id="80" dur="500"/>
                                        <p:tgtEl>
                                          <p:spTgt spid="101"/>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1000"/>
                                        <p:tgtEl>
                                          <p:spTgt spid="102"/>
                                        </p:tgtEl>
                                      </p:cBhvr>
                                    </p:animEffect>
                                    <p:anim calcmode="lin" valueType="num">
                                      <p:cBhvr>
                                        <p:cTn id="86" dur="1000" fill="hold"/>
                                        <p:tgtEl>
                                          <p:spTgt spid="102"/>
                                        </p:tgtEl>
                                        <p:attrNameLst>
                                          <p:attrName>ppt_x</p:attrName>
                                        </p:attrNameLst>
                                      </p:cBhvr>
                                      <p:tavLst>
                                        <p:tav tm="0">
                                          <p:val>
                                            <p:strVal val="#ppt_x"/>
                                          </p:val>
                                        </p:tav>
                                        <p:tav tm="100000">
                                          <p:val>
                                            <p:strVal val="#ppt_x"/>
                                          </p:val>
                                        </p:tav>
                                      </p:tavLst>
                                    </p:anim>
                                    <p:anim calcmode="lin" valueType="num">
                                      <p:cBhvr>
                                        <p:cTn id="8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04"/>
                                        </p:tgtEl>
                                        <p:attrNameLst>
                                          <p:attrName>style.visibility</p:attrName>
                                        </p:attrNameLst>
                                      </p:cBhvr>
                                      <p:to>
                                        <p:strVal val="visible"/>
                                      </p:to>
                                    </p:set>
                                    <p:animEffect transition="in" filter="fade">
                                      <p:cBhvr>
                                        <p:cTn id="92" dur="1000"/>
                                        <p:tgtEl>
                                          <p:spTgt spid="104"/>
                                        </p:tgtEl>
                                      </p:cBhvr>
                                    </p:animEffect>
                                    <p:anim calcmode="lin" valueType="num">
                                      <p:cBhvr>
                                        <p:cTn id="93" dur="1000" fill="hold"/>
                                        <p:tgtEl>
                                          <p:spTgt spid="104"/>
                                        </p:tgtEl>
                                        <p:attrNameLst>
                                          <p:attrName>ppt_x</p:attrName>
                                        </p:attrNameLst>
                                      </p:cBhvr>
                                      <p:tavLst>
                                        <p:tav tm="0">
                                          <p:val>
                                            <p:strVal val="#ppt_x"/>
                                          </p:val>
                                        </p:tav>
                                        <p:tav tm="100000">
                                          <p:val>
                                            <p:strVal val="#ppt_x"/>
                                          </p:val>
                                        </p:tav>
                                      </p:tavLst>
                                    </p:anim>
                                    <p:anim calcmode="lin" valueType="num">
                                      <p:cBhvr>
                                        <p:cTn id="9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1000"/>
                                        <p:tgtEl>
                                          <p:spTgt spid="112"/>
                                        </p:tgtEl>
                                      </p:cBhvr>
                                    </p:animEffect>
                                    <p:anim calcmode="lin" valueType="num">
                                      <p:cBhvr>
                                        <p:cTn id="100" dur="1000" fill="hold"/>
                                        <p:tgtEl>
                                          <p:spTgt spid="112"/>
                                        </p:tgtEl>
                                        <p:attrNameLst>
                                          <p:attrName>ppt_x</p:attrName>
                                        </p:attrNameLst>
                                      </p:cBhvr>
                                      <p:tavLst>
                                        <p:tav tm="0">
                                          <p:val>
                                            <p:strVal val="#ppt_x"/>
                                          </p:val>
                                        </p:tav>
                                        <p:tav tm="100000">
                                          <p:val>
                                            <p:strVal val="#ppt_x"/>
                                          </p:val>
                                        </p:tav>
                                      </p:tavLst>
                                    </p:anim>
                                    <p:anim calcmode="lin" valueType="num">
                                      <p:cBhvr>
                                        <p:cTn id="101"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1000"/>
                                        <p:tgtEl>
                                          <p:spTgt spid="105"/>
                                        </p:tgtEl>
                                      </p:cBhvr>
                                    </p:animEffect>
                                    <p:anim calcmode="lin" valueType="num">
                                      <p:cBhvr>
                                        <p:cTn id="107" dur="1000" fill="hold"/>
                                        <p:tgtEl>
                                          <p:spTgt spid="105"/>
                                        </p:tgtEl>
                                        <p:attrNameLst>
                                          <p:attrName>ppt_x</p:attrName>
                                        </p:attrNameLst>
                                      </p:cBhvr>
                                      <p:tavLst>
                                        <p:tav tm="0">
                                          <p:val>
                                            <p:strVal val="#ppt_x"/>
                                          </p:val>
                                        </p:tav>
                                        <p:tav tm="100000">
                                          <p:val>
                                            <p:strVal val="#ppt_x"/>
                                          </p:val>
                                        </p:tav>
                                      </p:tavLst>
                                    </p:anim>
                                    <p:anim calcmode="lin" valueType="num">
                                      <p:cBhvr>
                                        <p:cTn id="108" dur="1000" fill="hold"/>
                                        <p:tgtEl>
                                          <p:spTgt spid="105"/>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46"/>
                                        </p:tgtEl>
                                        <p:attrNameLst>
                                          <p:attrName>style.visibility</p:attrName>
                                        </p:attrNameLst>
                                      </p:cBhvr>
                                      <p:to>
                                        <p:strVal val="visible"/>
                                      </p:to>
                                    </p:set>
                                    <p:animEffect transition="in" filter="fade">
                                      <p:cBhvr>
                                        <p:cTn id="111" dur="1000"/>
                                        <p:tgtEl>
                                          <p:spTgt spid="146"/>
                                        </p:tgtEl>
                                      </p:cBhvr>
                                    </p:animEffect>
                                    <p:anim calcmode="lin" valueType="num">
                                      <p:cBhvr>
                                        <p:cTn id="112" dur="1000" fill="hold"/>
                                        <p:tgtEl>
                                          <p:spTgt spid="146"/>
                                        </p:tgtEl>
                                        <p:attrNameLst>
                                          <p:attrName>ppt_x</p:attrName>
                                        </p:attrNameLst>
                                      </p:cBhvr>
                                      <p:tavLst>
                                        <p:tav tm="0">
                                          <p:val>
                                            <p:strVal val="#ppt_x"/>
                                          </p:val>
                                        </p:tav>
                                        <p:tav tm="100000">
                                          <p:val>
                                            <p:strVal val="#ppt_x"/>
                                          </p:val>
                                        </p:tav>
                                      </p:tavLst>
                                    </p:anim>
                                    <p:anim calcmode="lin" valueType="num">
                                      <p:cBhvr>
                                        <p:cTn id="113" dur="1000" fill="hold"/>
                                        <p:tgtEl>
                                          <p:spTgt spid="146"/>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06"/>
                                        </p:tgtEl>
                                        <p:attrNameLst>
                                          <p:attrName>style.visibility</p:attrName>
                                        </p:attrNameLst>
                                      </p:cBhvr>
                                      <p:to>
                                        <p:strVal val="visible"/>
                                      </p:to>
                                    </p:set>
                                    <p:animEffect transition="in" filter="fade">
                                      <p:cBhvr>
                                        <p:cTn id="116" dur="1000"/>
                                        <p:tgtEl>
                                          <p:spTgt spid="106"/>
                                        </p:tgtEl>
                                      </p:cBhvr>
                                    </p:animEffect>
                                    <p:anim calcmode="lin" valueType="num">
                                      <p:cBhvr>
                                        <p:cTn id="117" dur="1000" fill="hold"/>
                                        <p:tgtEl>
                                          <p:spTgt spid="106"/>
                                        </p:tgtEl>
                                        <p:attrNameLst>
                                          <p:attrName>ppt_x</p:attrName>
                                        </p:attrNameLst>
                                      </p:cBhvr>
                                      <p:tavLst>
                                        <p:tav tm="0">
                                          <p:val>
                                            <p:strVal val="#ppt_x"/>
                                          </p:val>
                                        </p:tav>
                                        <p:tav tm="100000">
                                          <p:val>
                                            <p:strVal val="#ppt_x"/>
                                          </p:val>
                                        </p:tav>
                                      </p:tavLst>
                                    </p:anim>
                                    <p:anim calcmode="lin" valueType="num">
                                      <p:cBhvr>
                                        <p:cTn id="118" dur="1000" fill="hold"/>
                                        <p:tgtEl>
                                          <p:spTgt spid="10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07"/>
                                        </p:tgtEl>
                                        <p:attrNameLst>
                                          <p:attrName>style.visibility</p:attrName>
                                        </p:attrNameLst>
                                      </p:cBhvr>
                                      <p:to>
                                        <p:strVal val="visible"/>
                                      </p:to>
                                    </p:set>
                                    <p:animEffect transition="in" filter="fade">
                                      <p:cBhvr>
                                        <p:cTn id="121" dur="1000"/>
                                        <p:tgtEl>
                                          <p:spTgt spid="107"/>
                                        </p:tgtEl>
                                      </p:cBhvr>
                                    </p:animEffect>
                                    <p:anim calcmode="lin" valueType="num">
                                      <p:cBhvr>
                                        <p:cTn id="122" dur="1000" fill="hold"/>
                                        <p:tgtEl>
                                          <p:spTgt spid="107"/>
                                        </p:tgtEl>
                                        <p:attrNameLst>
                                          <p:attrName>ppt_x</p:attrName>
                                        </p:attrNameLst>
                                      </p:cBhvr>
                                      <p:tavLst>
                                        <p:tav tm="0">
                                          <p:val>
                                            <p:strVal val="#ppt_x"/>
                                          </p:val>
                                        </p:tav>
                                        <p:tav tm="100000">
                                          <p:val>
                                            <p:strVal val="#ppt_x"/>
                                          </p:val>
                                        </p:tav>
                                      </p:tavLst>
                                    </p:anim>
                                    <p:anim calcmode="lin" valueType="num">
                                      <p:cBhvr>
                                        <p:cTn id="123" dur="1000" fill="hold"/>
                                        <p:tgtEl>
                                          <p:spTgt spid="107"/>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08"/>
                                        </p:tgtEl>
                                        <p:attrNameLst>
                                          <p:attrName>style.visibility</p:attrName>
                                        </p:attrNameLst>
                                      </p:cBhvr>
                                      <p:to>
                                        <p:strVal val="visible"/>
                                      </p:to>
                                    </p:set>
                                    <p:animEffect transition="in" filter="fade">
                                      <p:cBhvr>
                                        <p:cTn id="126" dur="1000"/>
                                        <p:tgtEl>
                                          <p:spTgt spid="108"/>
                                        </p:tgtEl>
                                      </p:cBhvr>
                                    </p:animEffect>
                                    <p:anim calcmode="lin" valueType="num">
                                      <p:cBhvr>
                                        <p:cTn id="127" dur="1000" fill="hold"/>
                                        <p:tgtEl>
                                          <p:spTgt spid="108"/>
                                        </p:tgtEl>
                                        <p:attrNameLst>
                                          <p:attrName>ppt_x</p:attrName>
                                        </p:attrNameLst>
                                      </p:cBhvr>
                                      <p:tavLst>
                                        <p:tav tm="0">
                                          <p:val>
                                            <p:strVal val="#ppt_x"/>
                                          </p:val>
                                        </p:tav>
                                        <p:tav tm="100000">
                                          <p:val>
                                            <p:strVal val="#ppt_x"/>
                                          </p:val>
                                        </p:tav>
                                      </p:tavLst>
                                    </p:anim>
                                    <p:anim calcmode="lin" valueType="num">
                                      <p:cBhvr>
                                        <p:cTn id="128" dur="1000" fill="hold"/>
                                        <p:tgtEl>
                                          <p:spTgt spid="108"/>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fade">
                                      <p:cBhvr>
                                        <p:cTn id="131" dur="1000"/>
                                        <p:tgtEl>
                                          <p:spTgt spid="109"/>
                                        </p:tgtEl>
                                      </p:cBhvr>
                                    </p:animEffect>
                                    <p:anim calcmode="lin" valueType="num">
                                      <p:cBhvr>
                                        <p:cTn id="132" dur="1000" fill="hold"/>
                                        <p:tgtEl>
                                          <p:spTgt spid="109"/>
                                        </p:tgtEl>
                                        <p:attrNameLst>
                                          <p:attrName>ppt_x</p:attrName>
                                        </p:attrNameLst>
                                      </p:cBhvr>
                                      <p:tavLst>
                                        <p:tav tm="0">
                                          <p:val>
                                            <p:strVal val="#ppt_x"/>
                                          </p:val>
                                        </p:tav>
                                        <p:tav tm="100000">
                                          <p:val>
                                            <p:strVal val="#ppt_x"/>
                                          </p:val>
                                        </p:tav>
                                      </p:tavLst>
                                    </p:anim>
                                    <p:anim calcmode="lin" valueType="num">
                                      <p:cBhvr>
                                        <p:cTn id="133" dur="1000" fill="hold"/>
                                        <p:tgtEl>
                                          <p:spTgt spid="10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0"/>
                                        </p:tgtEl>
                                        <p:attrNameLst>
                                          <p:attrName>style.visibility</p:attrName>
                                        </p:attrNameLst>
                                      </p:cBhvr>
                                      <p:to>
                                        <p:strVal val="visible"/>
                                      </p:to>
                                    </p:set>
                                    <p:animEffect transition="in" filter="fade">
                                      <p:cBhvr>
                                        <p:cTn id="136" dur="1000"/>
                                        <p:tgtEl>
                                          <p:spTgt spid="110"/>
                                        </p:tgtEl>
                                      </p:cBhvr>
                                    </p:animEffect>
                                    <p:anim calcmode="lin" valueType="num">
                                      <p:cBhvr>
                                        <p:cTn id="137" dur="1000" fill="hold"/>
                                        <p:tgtEl>
                                          <p:spTgt spid="110"/>
                                        </p:tgtEl>
                                        <p:attrNameLst>
                                          <p:attrName>ppt_x</p:attrName>
                                        </p:attrNameLst>
                                      </p:cBhvr>
                                      <p:tavLst>
                                        <p:tav tm="0">
                                          <p:val>
                                            <p:strVal val="#ppt_x"/>
                                          </p:val>
                                        </p:tav>
                                        <p:tav tm="100000">
                                          <p:val>
                                            <p:strVal val="#ppt_x"/>
                                          </p:val>
                                        </p:tav>
                                      </p:tavLst>
                                    </p:anim>
                                    <p:anim calcmode="lin" valueType="num">
                                      <p:cBhvr>
                                        <p:cTn id="13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147"/>
                                        </p:tgtEl>
                                        <p:attrNameLst>
                                          <p:attrName>style.visibility</p:attrName>
                                        </p:attrNameLst>
                                      </p:cBhvr>
                                      <p:to>
                                        <p:strVal val="visible"/>
                                      </p:to>
                                    </p:set>
                                    <p:animEffect transition="in" filter="wipe(down)">
                                      <p:cBhvr>
                                        <p:cTn id="143" dur="500"/>
                                        <p:tgtEl>
                                          <p:spTgt spid="14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48"/>
                                        </p:tgtEl>
                                        <p:attrNameLst>
                                          <p:attrName>style.visibility</p:attrName>
                                        </p:attrNameLst>
                                      </p:cBhvr>
                                      <p:to>
                                        <p:strVal val="visible"/>
                                      </p:to>
                                    </p:set>
                                    <p:animEffect transition="in" filter="wipe(down)">
                                      <p:cBhvr>
                                        <p:cTn id="146" dur="500"/>
                                        <p:tgtEl>
                                          <p:spTgt spid="148"/>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wipe(down)">
                                      <p:cBhvr>
                                        <p:cTn id="149" dur="500"/>
                                        <p:tgtEl>
                                          <p:spTgt spid="149"/>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150"/>
                                        </p:tgtEl>
                                        <p:attrNameLst>
                                          <p:attrName>style.visibility</p:attrName>
                                        </p:attrNameLst>
                                      </p:cBhvr>
                                      <p:to>
                                        <p:strVal val="visible"/>
                                      </p:to>
                                    </p:set>
                                    <p:animEffect transition="in" filter="wipe(down)">
                                      <p:cBhvr>
                                        <p:cTn id="152" dur="500"/>
                                        <p:tgtEl>
                                          <p:spTgt spid="150"/>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wipe(down)">
                                      <p:cBhvr>
                                        <p:cTn id="155" dur="500"/>
                                        <p:tgtEl>
                                          <p:spTgt spid="144"/>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145"/>
                                        </p:tgtEl>
                                        <p:attrNameLst>
                                          <p:attrName>style.visibility</p:attrName>
                                        </p:attrNameLst>
                                      </p:cBhvr>
                                      <p:to>
                                        <p:strVal val="visible"/>
                                      </p:to>
                                    </p:set>
                                    <p:animEffect transition="in" filter="wipe(down)">
                                      <p:cBhvr>
                                        <p:cTn id="158" dur="500"/>
                                        <p:tgtEl>
                                          <p:spTgt spid="145"/>
                                        </p:tgtEl>
                                      </p:cBhvr>
                                    </p:animEffect>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grpId="0" nodeType="click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3800"/>
                                        <p:tgtEl>
                                          <p:spTgt spid="151"/>
                                        </p:tgtEl>
                                      </p:cBhvr>
                                    </p:animEffect>
                                    <p:anim calcmode="lin" valueType="num">
                                      <p:cBhvr>
                                        <p:cTn id="164" dur="3800" fill="hold"/>
                                        <p:tgtEl>
                                          <p:spTgt spid="151"/>
                                        </p:tgtEl>
                                        <p:attrNameLst>
                                          <p:attrName>ppt_w</p:attrName>
                                        </p:attrNameLst>
                                      </p:cBhvr>
                                      <p:tavLst>
                                        <p:tav tm="0" fmla="#ppt_w*sin(2.5*pi*$)">
                                          <p:val>
                                            <p:fltVal val="0"/>
                                          </p:val>
                                        </p:tav>
                                        <p:tav tm="100000">
                                          <p:val>
                                            <p:fltVal val="1"/>
                                          </p:val>
                                        </p:tav>
                                      </p:tavLst>
                                    </p:anim>
                                    <p:anim calcmode="lin" valueType="num">
                                      <p:cBhvr>
                                        <p:cTn id="165" dur="3800" fill="hold"/>
                                        <p:tgtEl>
                                          <p:spTgt spid="151"/>
                                        </p:tgtEl>
                                        <p:attrNameLst>
                                          <p:attrName>ppt_h</p:attrName>
                                        </p:attrNameLst>
                                      </p:cBhvr>
                                      <p:tavLst>
                                        <p:tav tm="0">
                                          <p:val>
                                            <p:strVal val="#ppt_h"/>
                                          </p:val>
                                        </p:tav>
                                        <p:tav tm="100000">
                                          <p:val>
                                            <p:strVal val="#ppt_h"/>
                                          </p:val>
                                        </p:tav>
                                      </p:tavLst>
                                    </p:anim>
                                  </p:childTnLst>
                                </p:cTn>
                              </p:par>
                              <p:par>
                                <p:cTn id="166" presetID="45" presetClass="entr" presetSubtype="0" fill="hold" grpId="0" nodeType="withEffect">
                                  <p:stCondLst>
                                    <p:cond delay="0"/>
                                  </p:stCondLst>
                                  <p:childTnLst>
                                    <p:set>
                                      <p:cBhvr>
                                        <p:cTn id="167" dur="1" fill="hold">
                                          <p:stCondLst>
                                            <p:cond delay="0"/>
                                          </p:stCondLst>
                                        </p:cTn>
                                        <p:tgtEl>
                                          <p:spTgt spid="152"/>
                                        </p:tgtEl>
                                        <p:attrNameLst>
                                          <p:attrName>style.visibility</p:attrName>
                                        </p:attrNameLst>
                                      </p:cBhvr>
                                      <p:to>
                                        <p:strVal val="visible"/>
                                      </p:to>
                                    </p:set>
                                    <p:animEffect transition="in" filter="fade">
                                      <p:cBhvr>
                                        <p:cTn id="168" dur="3600"/>
                                        <p:tgtEl>
                                          <p:spTgt spid="152"/>
                                        </p:tgtEl>
                                      </p:cBhvr>
                                    </p:animEffect>
                                    <p:anim calcmode="lin" valueType="num">
                                      <p:cBhvr>
                                        <p:cTn id="169" dur="3600" fill="hold"/>
                                        <p:tgtEl>
                                          <p:spTgt spid="152"/>
                                        </p:tgtEl>
                                        <p:attrNameLst>
                                          <p:attrName>ppt_w</p:attrName>
                                        </p:attrNameLst>
                                      </p:cBhvr>
                                      <p:tavLst>
                                        <p:tav tm="0" fmla="#ppt_w*sin(2.5*pi*$)">
                                          <p:val>
                                            <p:fltVal val="0"/>
                                          </p:val>
                                        </p:tav>
                                        <p:tav tm="100000">
                                          <p:val>
                                            <p:fltVal val="1"/>
                                          </p:val>
                                        </p:tav>
                                      </p:tavLst>
                                    </p:anim>
                                    <p:anim calcmode="lin" valueType="num">
                                      <p:cBhvr>
                                        <p:cTn id="170" dur="3600" fill="hold"/>
                                        <p:tgtEl>
                                          <p:spTgt spid="152"/>
                                        </p:tgtEl>
                                        <p:attrNameLst>
                                          <p:attrName>ppt_h</p:attrName>
                                        </p:attrNameLst>
                                      </p:cBhvr>
                                      <p:tavLst>
                                        <p:tav tm="0">
                                          <p:val>
                                            <p:strVal val="#ppt_h"/>
                                          </p:val>
                                        </p:tav>
                                        <p:tav tm="100000">
                                          <p:val>
                                            <p:strVal val="#ppt_h"/>
                                          </p:val>
                                        </p:tav>
                                      </p:tavLst>
                                    </p:anim>
                                  </p:childTnLst>
                                </p:cTn>
                              </p:par>
                              <p:par>
                                <p:cTn id="171" presetID="45" presetClass="entr" presetSubtype="0" fill="hold" grpId="0" nodeType="withEffect">
                                  <p:stCondLst>
                                    <p:cond delay="0"/>
                                  </p:stCondLst>
                                  <p:childTnLst>
                                    <p:set>
                                      <p:cBhvr>
                                        <p:cTn id="172" dur="1" fill="hold">
                                          <p:stCondLst>
                                            <p:cond delay="0"/>
                                          </p:stCondLst>
                                        </p:cTn>
                                        <p:tgtEl>
                                          <p:spTgt spid="153"/>
                                        </p:tgtEl>
                                        <p:attrNameLst>
                                          <p:attrName>style.visibility</p:attrName>
                                        </p:attrNameLst>
                                      </p:cBhvr>
                                      <p:to>
                                        <p:strVal val="visible"/>
                                      </p:to>
                                    </p:set>
                                    <p:animEffect transition="in" filter="fade">
                                      <p:cBhvr>
                                        <p:cTn id="173" dur="3700"/>
                                        <p:tgtEl>
                                          <p:spTgt spid="153"/>
                                        </p:tgtEl>
                                      </p:cBhvr>
                                    </p:animEffect>
                                    <p:anim calcmode="lin" valueType="num">
                                      <p:cBhvr>
                                        <p:cTn id="174" dur="3700" fill="hold"/>
                                        <p:tgtEl>
                                          <p:spTgt spid="153"/>
                                        </p:tgtEl>
                                        <p:attrNameLst>
                                          <p:attrName>ppt_w</p:attrName>
                                        </p:attrNameLst>
                                      </p:cBhvr>
                                      <p:tavLst>
                                        <p:tav tm="0" fmla="#ppt_w*sin(2.5*pi*$)">
                                          <p:val>
                                            <p:fltVal val="0"/>
                                          </p:val>
                                        </p:tav>
                                        <p:tav tm="100000">
                                          <p:val>
                                            <p:fltVal val="1"/>
                                          </p:val>
                                        </p:tav>
                                      </p:tavLst>
                                    </p:anim>
                                    <p:anim calcmode="lin" valueType="num">
                                      <p:cBhvr>
                                        <p:cTn id="175" dur="3700" fill="hold"/>
                                        <p:tgtEl>
                                          <p:spTgt spid="153"/>
                                        </p:tgtEl>
                                        <p:attrNameLst>
                                          <p:attrName>ppt_h</p:attrName>
                                        </p:attrNameLst>
                                      </p:cBhvr>
                                      <p:tavLst>
                                        <p:tav tm="0">
                                          <p:val>
                                            <p:strVal val="#ppt_h"/>
                                          </p:val>
                                        </p:tav>
                                        <p:tav tm="100000">
                                          <p:val>
                                            <p:strVal val="#ppt_h"/>
                                          </p:val>
                                        </p:tav>
                                      </p:tavLst>
                                    </p:anim>
                                  </p:childTnLst>
                                </p:cTn>
                              </p:par>
                              <p:par>
                                <p:cTn id="176" presetID="45" presetClass="entr" presetSubtype="0" fill="hold" grpId="0" nodeType="withEffect">
                                  <p:stCondLst>
                                    <p:cond delay="0"/>
                                  </p:stCondLst>
                                  <p:childTnLst>
                                    <p:set>
                                      <p:cBhvr>
                                        <p:cTn id="177" dur="1" fill="hold">
                                          <p:stCondLst>
                                            <p:cond delay="0"/>
                                          </p:stCondLst>
                                        </p:cTn>
                                        <p:tgtEl>
                                          <p:spTgt spid="154"/>
                                        </p:tgtEl>
                                        <p:attrNameLst>
                                          <p:attrName>style.visibility</p:attrName>
                                        </p:attrNameLst>
                                      </p:cBhvr>
                                      <p:to>
                                        <p:strVal val="visible"/>
                                      </p:to>
                                    </p:set>
                                    <p:animEffect transition="in" filter="fade">
                                      <p:cBhvr>
                                        <p:cTn id="178" dur="3600"/>
                                        <p:tgtEl>
                                          <p:spTgt spid="154"/>
                                        </p:tgtEl>
                                      </p:cBhvr>
                                    </p:animEffect>
                                    <p:anim calcmode="lin" valueType="num">
                                      <p:cBhvr>
                                        <p:cTn id="179" dur="3600" fill="hold"/>
                                        <p:tgtEl>
                                          <p:spTgt spid="154"/>
                                        </p:tgtEl>
                                        <p:attrNameLst>
                                          <p:attrName>ppt_w</p:attrName>
                                        </p:attrNameLst>
                                      </p:cBhvr>
                                      <p:tavLst>
                                        <p:tav tm="0" fmla="#ppt_w*sin(2.5*pi*$)">
                                          <p:val>
                                            <p:fltVal val="0"/>
                                          </p:val>
                                        </p:tav>
                                        <p:tav tm="100000">
                                          <p:val>
                                            <p:fltVal val="1"/>
                                          </p:val>
                                        </p:tav>
                                      </p:tavLst>
                                    </p:anim>
                                    <p:anim calcmode="lin" valueType="num">
                                      <p:cBhvr>
                                        <p:cTn id="180" dur="36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55"/>
                                        </p:tgtEl>
                                        <p:attrNameLst>
                                          <p:attrName>style.visibility</p:attrName>
                                        </p:attrNameLst>
                                      </p:cBhvr>
                                      <p:to>
                                        <p:strVal val="visible"/>
                                      </p:to>
                                    </p:set>
                                    <p:animEffect transition="in" filter="wipe(down)">
                                      <p:cBhvr>
                                        <p:cTn id="185" dur="500"/>
                                        <p:tgtEl>
                                          <p:spTgt spid="155"/>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nodeType="clickEffect">
                                  <p:stCondLst>
                                    <p:cond delay="0"/>
                                  </p:stCondLst>
                                  <p:childTnLst>
                                    <p:set>
                                      <p:cBhvr>
                                        <p:cTn id="189" dur="1" fill="hold">
                                          <p:stCondLst>
                                            <p:cond delay="0"/>
                                          </p:stCondLst>
                                        </p:cTn>
                                        <p:tgtEl>
                                          <p:spTgt spid="159"/>
                                        </p:tgtEl>
                                        <p:attrNameLst>
                                          <p:attrName>style.visibility</p:attrName>
                                        </p:attrNameLst>
                                      </p:cBhvr>
                                      <p:to>
                                        <p:strVal val="visible"/>
                                      </p:to>
                                    </p:set>
                                    <p:animEffect transition="in" filter="wipe(down)">
                                      <p:cBhvr>
                                        <p:cTn id="190" dur="500"/>
                                        <p:tgtEl>
                                          <p:spTgt spid="159"/>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63"/>
                                        </p:tgtEl>
                                        <p:attrNameLst>
                                          <p:attrName>style.visibility</p:attrName>
                                        </p:attrNameLst>
                                      </p:cBhvr>
                                      <p:to>
                                        <p:strVal val="visible"/>
                                      </p:to>
                                    </p:set>
                                    <p:animEffect transition="in" filter="wipe(down)">
                                      <p:cBhvr>
                                        <p:cTn id="195" dur="500"/>
                                        <p:tgtEl>
                                          <p:spTgt spid="163"/>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nodeType="clickEffect">
                                  <p:stCondLst>
                                    <p:cond delay="0"/>
                                  </p:stCondLst>
                                  <p:childTnLst>
                                    <p:set>
                                      <p:cBhvr>
                                        <p:cTn id="199" dur="1" fill="hold">
                                          <p:stCondLst>
                                            <p:cond delay="0"/>
                                          </p:stCondLst>
                                        </p:cTn>
                                        <p:tgtEl>
                                          <p:spTgt spid="167"/>
                                        </p:tgtEl>
                                        <p:attrNameLst>
                                          <p:attrName>style.visibility</p:attrName>
                                        </p:attrNameLst>
                                      </p:cBhvr>
                                      <p:to>
                                        <p:strVal val="visible"/>
                                      </p:to>
                                    </p:set>
                                    <p:animEffect transition="in" filter="wipe(down)">
                                      <p:cBhvr>
                                        <p:cTn id="200" dur="500"/>
                                        <p:tgtEl>
                                          <p:spTgt spid="167"/>
                                        </p:tgtEl>
                                      </p:cBhvr>
                                    </p:animEffect>
                                  </p:childTnLst>
                                </p:cTn>
                              </p:par>
                              <p:par>
                                <p:cTn id="201" presetID="22" presetClass="entr" presetSubtype="4" fill="hold" nodeType="withEffect">
                                  <p:stCondLst>
                                    <p:cond delay="0"/>
                                  </p:stCondLst>
                                  <p:childTnLst>
                                    <p:set>
                                      <p:cBhvr>
                                        <p:cTn id="202" dur="1" fill="hold">
                                          <p:stCondLst>
                                            <p:cond delay="0"/>
                                          </p:stCondLst>
                                        </p:cTn>
                                        <p:tgtEl>
                                          <p:spTgt spid="171"/>
                                        </p:tgtEl>
                                        <p:attrNameLst>
                                          <p:attrName>style.visibility</p:attrName>
                                        </p:attrNameLst>
                                      </p:cBhvr>
                                      <p:to>
                                        <p:strVal val="visible"/>
                                      </p:to>
                                    </p:set>
                                    <p:animEffect transition="in" filter="wipe(down)">
                                      <p:cBhvr>
                                        <p:cTn id="203" dur="500"/>
                                        <p:tgtEl>
                                          <p:spTgt spid="171"/>
                                        </p:tgtEl>
                                      </p:cBhvr>
                                    </p:animEffect>
                                  </p:childTnLst>
                                </p:cTn>
                              </p:par>
                              <p:par>
                                <p:cTn id="204" presetID="22" presetClass="entr" presetSubtype="4" fill="hold" nodeType="withEffect">
                                  <p:stCondLst>
                                    <p:cond delay="0"/>
                                  </p:stCondLst>
                                  <p:childTnLst>
                                    <p:set>
                                      <p:cBhvr>
                                        <p:cTn id="205" dur="1" fill="hold">
                                          <p:stCondLst>
                                            <p:cond delay="0"/>
                                          </p:stCondLst>
                                        </p:cTn>
                                        <p:tgtEl>
                                          <p:spTgt spid="175"/>
                                        </p:tgtEl>
                                        <p:attrNameLst>
                                          <p:attrName>style.visibility</p:attrName>
                                        </p:attrNameLst>
                                      </p:cBhvr>
                                      <p:to>
                                        <p:strVal val="visible"/>
                                      </p:to>
                                    </p:set>
                                    <p:animEffect transition="in" filter="wipe(down)">
                                      <p:cBhvr>
                                        <p:cTn id="206" dur="500"/>
                                        <p:tgtEl>
                                          <p:spTgt spid="175"/>
                                        </p:tgtEl>
                                      </p:cBhvr>
                                    </p:animEffect>
                                  </p:childTnLst>
                                </p:cTn>
                              </p:par>
                              <p:par>
                                <p:cTn id="207" presetID="22" presetClass="entr" presetSubtype="4" fill="hold" nodeType="withEffect">
                                  <p:stCondLst>
                                    <p:cond delay="0"/>
                                  </p:stCondLst>
                                  <p:childTnLst>
                                    <p:set>
                                      <p:cBhvr>
                                        <p:cTn id="208" dur="1" fill="hold">
                                          <p:stCondLst>
                                            <p:cond delay="0"/>
                                          </p:stCondLst>
                                        </p:cTn>
                                        <p:tgtEl>
                                          <p:spTgt spid="179"/>
                                        </p:tgtEl>
                                        <p:attrNameLst>
                                          <p:attrName>style.visibility</p:attrName>
                                        </p:attrNameLst>
                                      </p:cBhvr>
                                      <p:to>
                                        <p:strVal val="visible"/>
                                      </p:to>
                                    </p:set>
                                    <p:animEffect transition="in" filter="wipe(down)">
                                      <p:cBhvr>
                                        <p:cTn id="209" dur="500"/>
                                        <p:tgtEl>
                                          <p:spTgt spid="179"/>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111"/>
                                        </p:tgtEl>
                                        <p:attrNameLst>
                                          <p:attrName>style.visibility</p:attrName>
                                        </p:attrNameLst>
                                      </p:cBhvr>
                                      <p:to>
                                        <p:strVal val="visible"/>
                                      </p:to>
                                    </p:set>
                                    <p:animEffect transition="in" filter="wipe(down)">
                                      <p:cBhvr>
                                        <p:cTn id="214" dur="500"/>
                                        <p:tgtEl>
                                          <p:spTgt spid="111"/>
                                        </p:tgtEl>
                                      </p:cBhvr>
                                    </p:animEffect>
                                  </p:childTnLst>
                                </p:cTn>
                              </p:par>
                              <p:par>
                                <p:cTn id="215" presetID="42" presetClass="entr" presetSubtype="0" fill="hold" grpId="0" nodeType="withEffect">
                                  <p:stCondLst>
                                    <p:cond delay="0"/>
                                  </p:stCondLst>
                                  <p:childTnLst>
                                    <p:set>
                                      <p:cBhvr>
                                        <p:cTn id="216" dur="1" fill="hold">
                                          <p:stCondLst>
                                            <p:cond delay="0"/>
                                          </p:stCondLst>
                                        </p:cTn>
                                        <p:tgtEl>
                                          <p:spTgt spid="75"/>
                                        </p:tgtEl>
                                        <p:attrNameLst>
                                          <p:attrName>style.visibility</p:attrName>
                                        </p:attrNameLst>
                                      </p:cBhvr>
                                      <p:to>
                                        <p:strVal val="visible"/>
                                      </p:to>
                                    </p:set>
                                    <p:animEffect transition="in" filter="fade">
                                      <p:cBhvr>
                                        <p:cTn id="217" dur="1000"/>
                                        <p:tgtEl>
                                          <p:spTgt spid="75"/>
                                        </p:tgtEl>
                                      </p:cBhvr>
                                    </p:animEffect>
                                    <p:anim calcmode="lin" valueType="num">
                                      <p:cBhvr>
                                        <p:cTn id="218" dur="1000" fill="hold"/>
                                        <p:tgtEl>
                                          <p:spTgt spid="75"/>
                                        </p:tgtEl>
                                        <p:attrNameLst>
                                          <p:attrName>ppt_x</p:attrName>
                                        </p:attrNameLst>
                                      </p:cBhvr>
                                      <p:tavLst>
                                        <p:tav tm="0">
                                          <p:val>
                                            <p:strVal val="#ppt_x"/>
                                          </p:val>
                                        </p:tav>
                                        <p:tav tm="100000">
                                          <p:val>
                                            <p:strVal val="#ppt_x"/>
                                          </p:val>
                                        </p:tav>
                                      </p:tavLst>
                                    </p:anim>
                                    <p:anim calcmode="lin" valueType="num">
                                      <p:cBhvr>
                                        <p:cTn id="21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6" presetClass="entr" presetSubtype="21" fill="hold" nodeType="clickEffect">
                                  <p:stCondLst>
                                    <p:cond delay="0"/>
                                  </p:stCondLst>
                                  <p:childTnLst>
                                    <p:set>
                                      <p:cBhvr>
                                        <p:cTn id="223" dur="1" fill="hold">
                                          <p:stCondLst>
                                            <p:cond delay="0"/>
                                          </p:stCondLst>
                                        </p:cTn>
                                        <p:tgtEl>
                                          <p:spTgt spid="77"/>
                                        </p:tgtEl>
                                        <p:attrNameLst>
                                          <p:attrName>style.visibility</p:attrName>
                                        </p:attrNameLst>
                                      </p:cBhvr>
                                      <p:to>
                                        <p:strVal val="visible"/>
                                      </p:to>
                                    </p:set>
                                    <p:animEffect transition="in" filter="barn(inVertical)">
                                      <p:cBhvr>
                                        <p:cTn id="224" dur="500"/>
                                        <p:tgtEl>
                                          <p:spTgt spid="77"/>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86"/>
                                        </p:tgtEl>
                                        <p:attrNameLst>
                                          <p:attrName>style.visibility</p:attrName>
                                        </p:attrNameLst>
                                      </p:cBhvr>
                                      <p:to>
                                        <p:strVal val="visible"/>
                                      </p:to>
                                    </p:set>
                                    <p:animEffect transition="in" filter="wipe(down)">
                                      <p:cBhvr>
                                        <p:cTn id="229" dur="3200"/>
                                        <p:tgtEl>
                                          <p:spTgt spid="86"/>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nodeType="clickEffect">
                                  <p:stCondLst>
                                    <p:cond delay="0"/>
                                  </p:stCondLst>
                                  <p:childTnLst>
                                    <p:set>
                                      <p:cBhvr>
                                        <p:cTn id="233" dur="1" fill="hold">
                                          <p:stCondLst>
                                            <p:cond delay="0"/>
                                          </p:stCondLst>
                                        </p:cTn>
                                        <p:tgtEl>
                                          <p:spTgt spid="116"/>
                                        </p:tgtEl>
                                        <p:attrNameLst>
                                          <p:attrName>style.visibility</p:attrName>
                                        </p:attrNameLst>
                                      </p:cBhvr>
                                      <p:to>
                                        <p:strVal val="visible"/>
                                      </p:to>
                                    </p:set>
                                    <p:animEffect transition="in" filter="barn(inVertical)">
                                      <p:cBhvr>
                                        <p:cTn id="234" dur="500"/>
                                        <p:tgtEl>
                                          <p:spTgt spid="116"/>
                                        </p:tgtEl>
                                      </p:cBhvr>
                                    </p:animEffect>
                                  </p:childTnLst>
                                </p:cTn>
                              </p:par>
                            </p:childTnLst>
                          </p:cTn>
                        </p:par>
                      </p:childTnLst>
                    </p:cTn>
                  </p:par>
                  <p:par>
                    <p:cTn id="235" fill="hold">
                      <p:stCondLst>
                        <p:cond delay="indefinite"/>
                      </p:stCondLst>
                      <p:childTnLst>
                        <p:par>
                          <p:cTn id="236" fill="hold">
                            <p:stCondLst>
                              <p:cond delay="0"/>
                            </p:stCondLst>
                            <p:childTnLst>
                              <p:par>
                                <p:cTn id="237" presetID="16" presetClass="entr" presetSubtype="21" fill="hold" nodeType="clickEffect">
                                  <p:stCondLst>
                                    <p:cond delay="0"/>
                                  </p:stCondLst>
                                  <p:childTnLst>
                                    <p:set>
                                      <p:cBhvr>
                                        <p:cTn id="238" dur="1" fill="hold">
                                          <p:stCondLst>
                                            <p:cond delay="0"/>
                                          </p:stCondLst>
                                        </p:cTn>
                                        <p:tgtEl>
                                          <p:spTgt spid="87"/>
                                        </p:tgtEl>
                                        <p:attrNameLst>
                                          <p:attrName>style.visibility</p:attrName>
                                        </p:attrNameLst>
                                      </p:cBhvr>
                                      <p:to>
                                        <p:strVal val="visible"/>
                                      </p:to>
                                    </p:set>
                                    <p:animEffect transition="in" filter="barn(inVertical)">
                                      <p:cBhvr>
                                        <p:cTn id="239" dur="500"/>
                                        <p:tgtEl>
                                          <p:spTgt spid="87"/>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grpId="0" nodeType="clickEffect">
                                  <p:stCondLst>
                                    <p:cond delay="0"/>
                                  </p:stCondLst>
                                  <p:childTnLst>
                                    <p:set>
                                      <p:cBhvr>
                                        <p:cTn id="243" dur="1" fill="hold">
                                          <p:stCondLst>
                                            <p:cond delay="0"/>
                                          </p:stCondLst>
                                        </p:cTn>
                                        <p:tgtEl>
                                          <p:spTgt spid="124"/>
                                        </p:tgtEl>
                                        <p:attrNameLst>
                                          <p:attrName>style.visibility</p:attrName>
                                        </p:attrNameLst>
                                      </p:cBhvr>
                                      <p:to>
                                        <p:strVal val="visible"/>
                                      </p:to>
                                    </p:set>
                                    <p:animEffect transition="in" filter="wipe(down)">
                                      <p:cBhvr>
                                        <p:cTn id="244" dur="3200"/>
                                        <p:tgtEl>
                                          <p:spTgt spid="124"/>
                                        </p:tgtEl>
                                      </p:cBhvr>
                                    </p:animEffect>
                                  </p:childTnLst>
                                </p:cTn>
                              </p:par>
                            </p:childTnLst>
                          </p:cTn>
                        </p:par>
                      </p:childTnLst>
                    </p:cTn>
                  </p:par>
                  <p:par>
                    <p:cTn id="245" fill="hold">
                      <p:stCondLst>
                        <p:cond delay="indefinite"/>
                      </p:stCondLst>
                      <p:childTnLst>
                        <p:par>
                          <p:cTn id="246" fill="hold">
                            <p:stCondLst>
                              <p:cond delay="0"/>
                            </p:stCondLst>
                            <p:childTnLst>
                              <p:par>
                                <p:cTn id="247" presetID="6" presetClass="entr" presetSubtype="16"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circle(in)">
                                      <p:cBhvr>
                                        <p:cTn id="249" dur="20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16" presetClass="entr" presetSubtype="21" fill="hold" nodeType="clickEffect">
                                  <p:stCondLst>
                                    <p:cond delay="0"/>
                                  </p:stCondLst>
                                  <p:childTnLst>
                                    <p:set>
                                      <p:cBhvr>
                                        <p:cTn id="253" dur="1" fill="hold">
                                          <p:stCondLst>
                                            <p:cond delay="0"/>
                                          </p:stCondLst>
                                        </p:cTn>
                                        <p:tgtEl>
                                          <p:spTgt spid="125"/>
                                        </p:tgtEl>
                                        <p:attrNameLst>
                                          <p:attrName>style.visibility</p:attrName>
                                        </p:attrNameLst>
                                      </p:cBhvr>
                                      <p:to>
                                        <p:strVal val="visible"/>
                                      </p:to>
                                    </p:set>
                                    <p:animEffect transition="in" filter="barn(inVertical)">
                                      <p:cBhvr>
                                        <p:cTn id="254" dur="500"/>
                                        <p:tgtEl>
                                          <p:spTgt spid="125"/>
                                        </p:tgtEl>
                                      </p:cBhvr>
                                    </p:animEffect>
                                  </p:childTnLst>
                                </p:cTn>
                              </p:par>
                            </p:childTnLst>
                          </p:cTn>
                        </p:par>
                      </p:childTnLst>
                    </p:cTn>
                  </p:par>
                  <p:par>
                    <p:cTn id="255" fill="hold">
                      <p:stCondLst>
                        <p:cond delay="indefinite"/>
                      </p:stCondLst>
                      <p:childTnLst>
                        <p:par>
                          <p:cTn id="256" fill="hold">
                            <p:stCondLst>
                              <p:cond delay="0"/>
                            </p:stCondLst>
                            <p:childTnLst>
                              <p:par>
                                <p:cTn id="257" presetID="16" presetClass="entr" presetSubtype="21" fill="hold" nodeType="clickEffect">
                                  <p:stCondLst>
                                    <p:cond delay="0"/>
                                  </p:stCondLst>
                                  <p:childTnLst>
                                    <p:set>
                                      <p:cBhvr>
                                        <p:cTn id="258" dur="1" fill="hold">
                                          <p:stCondLst>
                                            <p:cond delay="0"/>
                                          </p:stCondLst>
                                        </p:cTn>
                                        <p:tgtEl>
                                          <p:spTgt spid="130"/>
                                        </p:tgtEl>
                                        <p:attrNameLst>
                                          <p:attrName>style.visibility</p:attrName>
                                        </p:attrNameLst>
                                      </p:cBhvr>
                                      <p:to>
                                        <p:strVal val="visible"/>
                                      </p:to>
                                    </p:set>
                                    <p:animEffect transition="in" filter="barn(inVertical)">
                                      <p:cBhvr>
                                        <p:cTn id="259" dur="500"/>
                                        <p:tgtEl>
                                          <p:spTgt spid="130"/>
                                        </p:tgtEl>
                                      </p:cBhvr>
                                    </p:animEffect>
                                  </p:childTnLst>
                                </p:cTn>
                              </p:par>
                              <p:par>
                                <p:cTn id="260" presetID="42" presetClass="entr" presetSubtype="0" fill="hold" grpId="0" nodeType="withEffect">
                                  <p:stCondLst>
                                    <p:cond delay="0"/>
                                  </p:stCondLst>
                                  <p:childTnLst>
                                    <p:set>
                                      <p:cBhvr>
                                        <p:cTn id="261" dur="1" fill="hold">
                                          <p:stCondLst>
                                            <p:cond delay="0"/>
                                          </p:stCondLst>
                                        </p:cTn>
                                        <p:tgtEl>
                                          <p:spTgt spid="123"/>
                                        </p:tgtEl>
                                        <p:attrNameLst>
                                          <p:attrName>style.visibility</p:attrName>
                                        </p:attrNameLst>
                                      </p:cBhvr>
                                      <p:to>
                                        <p:strVal val="visible"/>
                                      </p:to>
                                    </p:set>
                                    <p:animEffect transition="in" filter="fade">
                                      <p:cBhvr>
                                        <p:cTn id="262" dur="1000"/>
                                        <p:tgtEl>
                                          <p:spTgt spid="123"/>
                                        </p:tgtEl>
                                      </p:cBhvr>
                                    </p:animEffect>
                                    <p:anim calcmode="lin" valueType="num">
                                      <p:cBhvr>
                                        <p:cTn id="263" dur="1000" fill="hold"/>
                                        <p:tgtEl>
                                          <p:spTgt spid="123"/>
                                        </p:tgtEl>
                                        <p:attrNameLst>
                                          <p:attrName>ppt_x</p:attrName>
                                        </p:attrNameLst>
                                      </p:cBhvr>
                                      <p:tavLst>
                                        <p:tav tm="0">
                                          <p:val>
                                            <p:strVal val="#ppt_x"/>
                                          </p:val>
                                        </p:tav>
                                        <p:tav tm="100000">
                                          <p:val>
                                            <p:strVal val="#ppt_x"/>
                                          </p:val>
                                        </p:tav>
                                      </p:tavLst>
                                    </p:anim>
                                    <p:anim calcmode="lin" valueType="num">
                                      <p:cBhvr>
                                        <p:cTn id="264" dur="1000" fill="hold"/>
                                        <p:tgtEl>
                                          <p:spTgt spid="123"/>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22"/>
                                        </p:tgtEl>
                                        <p:attrNameLst>
                                          <p:attrName>style.visibility</p:attrName>
                                        </p:attrNameLst>
                                      </p:cBhvr>
                                      <p:to>
                                        <p:strVal val="visible"/>
                                      </p:to>
                                    </p:set>
                                    <p:animEffect transition="in" filter="fade">
                                      <p:cBhvr>
                                        <p:cTn id="267" dur="1000"/>
                                        <p:tgtEl>
                                          <p:spTgt spid="122"/>
                                        </p:tgtEl>
                                      </p:cBhvr>
                                    </p:animEffect>
                                    <p:anim calcmode="lin" valueType="num">
                                      <p:cBhvr>
                                        <p:cTn id="268" dur="1000" fill="hold"/>
                                        <p:tgtEl>
                                          <p:spTgt spid="122"/>
                                        </p:tgtEl>
                                        <p:attrNameLst>
                                          <p:attrName>ppt_x</p:attrName>
                                        </p:attrNameLst>
                                      </p:cBhvr>
                                      <p:tavLst>
                                        <p:tav tm="0">
                                          <p:val>
                                            <p:strVal val="#ppt_x"/>
                                          </p:val>
                                        </p:tav>
                                        <p:tav tm="100000">
                                          <p:val>
                                            <p:strVal val="#ppt_x"/>
                                          </p:val>
                                        </p:tav>
                                      </p:tavLst>
                                    </p:anim>
                                    <p:anim calcmode="lin" valueType="num">
                                      <p:cBhvr>
                                        <p:cTn id="269"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42" presetClass="entr" presetSubtype="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Effect transition="in" filter="fade">
                                      <p:cBhvr>
                                        <p:cTn id="274" dur="1000"/>
                                        <p:tgtEl>
                                          <p:spTgt spid="3"/>
                                        </p:tgtEl>
                                      </p:cBhvr>
                                    </p:animEffect>
                                    <p:anim calcmode="lin" valueType="num">
                                      <p:cBhvr>
                                        <p:cTn id="275" dur="1000" fill="hold"/>
                                        <p:tgtEl>
                                          <p:spTgt spid="3"/>
                                        </p:tgtEl>
                                        <p:attrNameLst>
                                          <p:attrName>ppt_x</p:attrName>
                                        </p:attrNameLst>
                                      </p:cBhvr>
                                      <p:tavLst>
                                        <p:tav tm="0">
                                          <p:val>
                                            <p:strVal val="#ppt_x"/>
                                          </p:val>
                                        </p:tav>
                                        <p:tav tm="100000">
                                          <p:val>
                                            <p:strVal val="#ppt_x"/>
                                          </p:val>
                                        </p:tav>
                                      </p:tavLst>
                                    </p:anim>
                                    <p:anim calcmode="lin" valueType="num">
                                      <p:cBhvr>
                                        <p:cTn id="2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0" grpId="0" animBg="1"/>
      <p:bldP spid="102" grpId="0"/>
      <p:bldP spid="103" grpId="0"/>
      <p:bldP spid="104" grpId="0"/>
      <p:bldP spid="107" grpId="0"/>
      <p:bldP spid="110" grpId="0"/>
      <p:bldP spid="111" grpId="0"/>
      <p:bldP spid="144" grpId="0" animBg="1"/>
      <p:bldP spid="145" grpId="0" animBg="1"/>
      <p:bldP spid="147" grpId="0" animBg="1"/>
      <p:bldP spid="148" grpId="0" animBg="1"/>
      <p:bldP spid="149" grpId="0"/>
      <p:bldP spid="150" grpId="0"/>
      <p:bldP spid="151" grpId="0" animBg="1"/>
      <p:bldP spid="152" grpId="0" animBg="1"/>
      <p:bldP spid="153" grpId="0" animBg="1"/>
      <p:bldP spid="154" grpId="0" animBg="1"/>
      <p:bldP spid="75" grpId="0"/>
      <p:bldP spid="86" grpId="0" animBg="1"/>
      <p:bldP spid="122" grpId="0"/>
      <p:bldP spid="123" grpId="0"/>
      <p:bldP spid="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773854" y="68596"/>
            <a:ext cx="890752" cy="546538"/>
          </a:xfrm>
          <a:prstGeom prst="ellipse">
            <a:avLst/>
          </a:prstGeom>
          <a:solidFill>
            <a:srgbClr val="FF3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接触因子</a:t>
            </a:r>
            <a:endPar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 name="角丸四角形 3"/>
          <p:cNvSpPr/>
          <p:nvPr/>
        </p:nvSpPr>
        <p:spPr>
          <a:xfrm>
            <a:off x="725346" y="893351"/>
            <a:ext cx="1040524" cy="3783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XII</a:t>
            </a: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 name="下矢印 4"/>
          <p:cNvSpPr/>
          <p:nvPr/>
        </p:nvSpPr>
        <p:spPr>
          <a:xfrm>
            <a:off x="1150913" y="658844"/>
            <a:ext cx="136635" cy="209055"/>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6" name="角丸四角形 5"/>
          <p:cNvSpPr/>
          <p:nvPr/>
        </p:nvSpPr>
        <p:spPr>
          <a:xfrm>
            <a:off x="1264415" y="1482219"/>
            <a:ext cx="924908" cy="35735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XI</a:t>
            </a: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7" name="正方形/長方形 6"/>
          <p:cNvSpPr/>
          <p:nvPr/>
        </p:nvSpPr>
        <p:spPr>
          <a:xfrm>
            <a:off x="1700637" y="1251853"/>
            <a:ext cx="406944" cy="20905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err="1" smtClean="0">
                <a:ln>
                  <a:noFill/>
                </a:ln>
                <a:solidFill>
                  <a:srgbClr val="FF0000"/>
                </a:solidFill>
                <a:effectLst/>
                <a:uLnTx/>
                <a:uFillTx/>
                <a:latin typeface="ＭＳ Ｐ明朝" panose="02020600040205080304" pitchFamily="18" charset="-128"/>
                <a:ea typeface="ＭＳ Ｐ明朝" panose="02020600040205080304" pitchFamily="18" charset="-128"/>
              </a:rPr>
              <a:t>Ca</a:t>
            </a:r>
            <a:r>
              <a:rPr kumimoji="0" lang="en-US" altLang="ja-JP" sz="1000" b="0" i="0" u="none" strike="noStrike" kern="0" cap="none" spc="0" normalizeH="0" baseline="30000" noProof="0" dirty="0" smtClean="0">
                <a:ln>
                  <a:noFill/>
                </a:ln>
                <a:solidFill>
                  <a:srgbClr val="FF0000"/>
                </a:solidFill>
                <a:effectLst/>
                <a:uLnTx/>
                <a:uFillTx/>
                <a:latin typeface="ＭＳ Ｐ明朝" panose="02020600040205080304" pitchFamily="18" charset="-128"/>
                <a:ea typeface="ＭＳ Ｐ明朝" panose="02020600040205080304" pitchFamily="18" charset="-128"/>
              </a:rPr>
              <a:t>++</a:t>
            </a:r>
            <a:endParaRPr kumimoji="0" lang="ja-JP" altLang="en-US" sz="1000" b="0" i="0" u="none" strike="noStrike" kern="0" cap="none" spc="0" normalizeH="0" baseline="30000" noProof="0" dirty="0">
              <a:ln>
                <a:noFill/>
              </a:ln>
              <a:solidFill>
                <a:srgbClr val="FF0000"/>
              </a:solidFill>
              <a:effectLst/>
              <a:uLnTx/>
              <a:uFillTx/>
              <a:latin typeface="ＭＳ Ｐ明朝" panose="02020600040205080304" pitchFamily="18" charset="-128"/>
              <a:ea typeface="ＭＳ Ｐ明朝" panose="02020600040205080304" pitchFamily="18" charset="-128"/>
            </a:endParaRPr>
          </a:p>
        </p:txBody>
      </p:sp>
      <p:sp>
        <p:nvSpPr>
          <p:cNvPr id="8" name="角丸四角形 7"/>
          <p:cNvSpPr/>
          <p:nvPr/>
        </p:nvSpPr>
        <p:spPr>
          <a:xfrm>
            <a:off x="1558604" y="2021016"/>
            <a:ext cx="1013935" cy="3258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IX</a:t>
            </a: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9" name="角丸四角形 8"/>
          <p:cNvSpPr/>
          <p:nvPr/>
        </p:nvSpPr>
        <p:spPr>
          <a:xfrm>
            <a:off x="1871750" y="2568814"/>
            <a:ext cx="959071" cy="47296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VIII</a:t>
            </a: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en-US" altLang="ja-JP"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　</a:t>
            </a:r>
            <a:r>
              <a:rPr kumimoji="0" lang="en-US" altLang="ja-JP" sz="1200" b="1" i="0" u="none" strike="noStrike" kern="0" cap="none" spc="0" normalizeH="0" baseline="0" noProof="0" dirty="0" err="1" smtClean="0">
                <a:ln>
                  <a:noFill/>
                </a:ln>
                <a:solidFill>
                  <a:srgbClr val="FF0000"/>
                </a:solidFill>
                <a:effectLst/>
                <a:uLnTx/>
                <a:uFillTx/>
                <a:latin typeface="ＭＳ Ｐ明朝" panose="02020600040205080304" pitchFamily="18" charset="-128"/>
                <a:ea typeface="ＭＳ Ｐ明朝" panose="02020600040205080304" pitchFamily="18" charset="-128"/>
              </a:rPr>
              <a:t>Ca</a:t>
            </a:r>
            <a:r>
              <a:rPr kumimoji="0" lang="ja-JP" altLang="en-US" sz="1200" b="1" i="0" u="none" strike="noStrike" kern="0" cap="none" spc="0" normalizeH="0" baseline="30000" noProof="0" dirty="0" smtClean="0">
                <a:ln>
                  <a:noFill/>
                </a:ln>
                <a:solidFill>
                  <a:srgbClr val="FF0000"/>
                </a:solidFill>
                <a:effectLst/>
                <a:uLnTx/>
                <a:uFillTx/>
                <a:latin typeface="ＭＳ Ｐ明朝" panose="02020600040205080304" pitchFamily="18" charset="-128"/>
                <a:ea typeface="ＭＳ Ｐ明朝" panose="02020600040205080304" pitchFamily="18" charset="-128"/>
              </a:rPr>
              <a:t>＋＋</a:t>
            </a:r>
            <a:endParaRPr kumimoji="0" lang="ja-JP" altLang="en-US" sz="1200" b="1" i="0" u="none" strike="noStrike" kern="0" cap="none" spc="0" normalizeH="0" baseline="30000" noProof="0" dirty="0">
              <a:ln>
                <a:noFill/>
              </a:ln>
              <a:solidFill>
                <a:srgbClr val="FF0000"/>
              </a:solidFill>
              <a:effectLst/>
              <a:uLnTx/>
              <a:uFillTx/>
              <a:latin typeface="ＭＳ Ｐ明朝" panose="02020600040205080304" pitchFamily="18" charset="-128"/>
              <a:ea typeface="ＭＳ Ｐ明朝" panose="02020600040205080304" pitchFamily="18" charset="-128"/>
            </a:endParaRPr>
          </a:p>
        </p:txBody>
      </p:sp>
      <p:sp>
        <p:nvSpPr>
          <p:cNvPr id="10" name="角丸四角形 9"/>
          <p:cNvSpPr/>
          <p:nvPr/>
        </p:nvSpPr>
        <p:spPr>
          <a:xfrm>
            <a:off x="3725332" y="2679408"/>
            <a:ext cx="1005681" cy="23187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X</a:t>
            </a: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12" name="角丸四角形 11"/>
          <p:cNvSpPr/>
          <p:nvPr/>
        </p:nvSpPr>
        <p:spPr>
          <a:xfrm>
            <a:off x="4290365" y="3038186"/>
            <a:ext cx="1114097" cy="41267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V</a:t>
            </a: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　</a:t>
            </a:r>
            <a:r>
              <a:rPr kumimoji="0" lang="en-US" altLang="ja-JP" sz="1400" b="1" i="0" u="none" strike="noStrike" kern="0" cap="none" spc="0" normalizeH="0" baseline="0" noProof="0" dirty="0" err="1" smtClean="0">
                <a:ln>
                  <a:noFill/>
                </a:ln>
                <a:solidFill>
                  <a:srgbClr val="FF0000"/>
                </a:solidFill>
                <a:effectLst/>
                <a:uLnTx/>
                <a:uFillTx/>
                <a:latin typeface="ＭＳ Ｐ明朝" panose="02020600040205080304" pitchFamily="18" charset="-128"/>
                <a:ea typeface="ＭＳ Ｐ明朝" panose="02020600040205080304" pitchFamily="18" charset="-128"/>
              </a:rPr>
              <a:t>Ca</a:t>
            </a:r>
            <a:r>
              <a:rPr kumimoji="0" lang="en-US" altLang="ja-JP" sz="1400" b="1" i="0" u="none" strike="noStrike" kern="0" cap="none" spc="0" normalizeH="0" baseline="30000" noProof="0" dirty="0" smtClean="0">
                <a:ln>
                  <a:noFill/>
                </a:ln>
                <a:solidFill>
                  <a:srgbClr val="FF0000"/>
                </a:solidFill>
                <a:effectLst/>
                <a:uLnTx/>
                <a:uFillTx/>
                <a:latin typeface="ＭＳ Ｐ明朝" panose="02020600040205080304" pitchFamily="18" charset="-128"/>
                <a:ea typeface="ＭＳ Ｐ明朝" panose="02020600040205080304" pitchFamily="18" charset="-128"/>
              </a:rPr>
              <a:t>++</a:t>
            </a:r>
            <a:endParaRPr kumimoji="0" lang="ja-JP" altLang="en-US" sz="1400" b="1" i="0" u="none" strike="noStrike" kern="0" cap="none" spc="0" normalizeH="0" baseline="30000" noProof="0" dirty="0">
              <a:ln>
                <a:noFill/>
              </a:ln>
              <a:solidFill>
                <a:srgbClr val="FF0000"/>
              </a:solidFill>
              <a:effectLst/>
              <a:uLnTx/>
              <a:uFillTx/>
              <a:latin typeface="ＭＳ Ｐ明朝" panose="02020600040205080304" pitchFamily="18" charset="-128"/>
              <a:ea typeface="ＭＳ Ｐ明朝" panose="02020600040205080304" pitchFamily="18" charset="-128"/>
            </a:endParaRPr>
          </a:p>
        </p:txBody>
      </p:sp>
      <p:sp>
        <p:nvSpPr>
          <p:cNvPr id="13" name="角丸四角形 12"/>
          <p:cNvSpPr/>
          <p:nvPr/>
        </p:nvSpPr>
        <p:spPr>
          <a:xfrm>
            <a:off x="3714950" y="3578724"/>
            <a:ext cx="1340069" cy="36104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II</a:t>
            </a: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en-US" altLang="ja-JP"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（プロトロンビン）</a:t>
            </a:r>
            <a:endPar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14" name="円/楕円 13"/>
          <p:cNvSpPr/>
          <p:nvPr/>
        </p:nvSpPr>
        <p:spPr>
          <a:xfrm>
            <a:off x="3479866" y="4190572"/>
            <a:ext cx="1600814" cy="518058"/>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活性化第</a:t>
            </a:r>
            <a:r>
              <a:rPr kumimoji="0" lang="en-US" altLang="ja-JP"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II</a:t>
            </a: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en-US" altLang="ja-JP"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（トロンビン）</a:t>
            </a:r>
            <a:endParaRPr kumimoji="0" lang="ja-JP" altLang="en-US" sz="11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15" name="角丸四角形 14"/>
          <p:cNvSpPr/>
          <p:nvPr/>
        </p:nvSpPr>
        <p:spPr>
          <a:xfrm>
            <a:off x="3607587" y="4959825"/>
            <a:ext cx="1319049" cy="37311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第</a:t>
            </a:r>
            <a:r>
              <a:rPr kumimoji="0" lang="en-US" altLang="ja-JP"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I</a:t>
            </a: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因子</a:t>
            </a:r>
            <a:endParaRPr kumimoji="0" lang="en-US" altLang="ja-JP"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（フィビリノーゲン）</a:t>
            </a:r>
            <a:endParaRPr kumimoji="0" lang="ja-JP" altLang="en-US" sz="11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16" name="角丸四角形 15"/>
          <p:cNvSpPr/>
          <p:nvPr/>
        </p:nvSpPr>
        <p:spPr>
          <a:xfrm>
            <a:off x="5404462" y="4960788"/>
            <a:ext cx="1271752" cy="402978"/>
          </a:xfrm>
          <a:prstGeom prst="round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rPr>
              <a:t>フィビリン</a:t>
            </a:r>
            <a:endParaRPr kumimoji="0" lang="ja-JP" altLang="en-US" sz="1800" b="1" i="0" u="none" strike="noStrike" kern="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endParaRPr>
          </a:p>
        </p:txBody>
      </p:sp>
      <p:sp>
        <p:nvSpPr>
          <p:cNvPr id="17" name="円/楕円 16"/>
          <p:cNvSpPr/>
          <p:nvPr/>
        </p:nvSpPr>
        <p:spPr>
          <a:xfrm>
            <a:off x="3508793" y="1400964"/>
            <a:ext cx="1420211" cy="562003"/>
          </a:xfrm>
          <a:prstGeom prst="ellipse">
            <a:avLst/>
          </a:prstGeom>
          <a:solidFill>
            <a:srgbClr val="FF3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組織トロンボプラスチン</a:t>
            </a:r>
            <a:endPar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1" name="右矢印 20"/>
          <p:cNvSpPr/>
          <p:nvPr/>
        </p:nvSpPr>
        <p:spPr>
          <a:xfrm>
            <a:off x="5041703" y="5024216"/>
            <a:ext cx="298887" cy="18655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2" name="下矢印 21"/>
          <p:cNvSpPr/>
          <p:nvPr/>
        </p:nvSpPr>
        <p:spPr>
          <a:xfrm>
            <a:off x="4143637" y="3960647"/>
            <a:ext cx="146728" cy="209042"/>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3" name="下矢印 22"/>
          <p:cNvSpPr/>
          <p:nvPr/>
        </p:nvSpPr>
        <p:spPr>
          <a:xfrm>
            <a:off x="4143637" y="2935915"/>
            <a:ext cx="146728" cy="621926"/>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5" name="円/楕円 24"/>
          <p:cNvSpPr/>
          <p:nvPr/>
        </p:nvSpPr>
        <p:spPr>
          <a:xfrm>
            <a:off x="5463843" y="3822388"/>
            <a:ext cx="871849" cy="306877"/>
          </a:xfrm>
          <a:prstGeom prst="ellips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AT-Ⅲ</a:t>
            </a:r>
            <a:endPar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6" name="右矢印 25"/>
          <p:cNvSpPr/>
          <p:nvPr/>
        </p:nvSpPr>
        <p:spPr>
          <a:xfrm rot="8370177" flipV="1">
            <a:off x="5056414" y="4130368"/>
            <a:ext cx="439238" cy="143101"/>
          </a:xfrm>
          <a:prstGeom prst="rightArrow">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7" name="円/楕円 26"/>
          <p:cNvSpPr/>
          <p:nvPr/>
        </p:nvSpPr>
        <p:spPr>
          <a:xfrm>
            <a:off x="966130" y="3127875"/>
            <a:ext cx="698476" cy="706947"/>
          </a:xfrm>
          <a:prstGeom prst="ellips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PC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P</a:t>
            </a:r>
            <a:r>
              <a:rPr kumimoji="0" lang="en-US" altLang="ja-JP" sz="16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rPr>
              <a:t>S</a:t>
            </a:r>
            <a:endParaRPr kumimoji="0" lang="ja-JP" altLang="en-US" sz="16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8" name="右矢印 27"/>
          <p:cNvSpPr/>
          <p:nvPr/>
        </p:nvSpPr>
        <p:spPr>
          <a:xfrm rot="18845964">
            <a:off x="1626702" y="3051740"/>
            <a:ext cx="275325" cy="186559"/>
          </a:xfrm>
          <a:prstGeom prst="rightArrow">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29" name="円/楕円 28"/>
          <p:cNvSpPr/>
          <p:nvPr/>
        </p:nvSpPr>
        <p:spPr>
          <a:xfrm>
            <a:off x="1011116" y="4208389"/>
            <a:ext cx="667389" cy="560544"/>
          </a:xfrm>
          <a:prstGeom prst="ellips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TM</a:t>
            </a:r>
            <a:endParaRPr kumimoji="0" lang="ja-JP" altLang="en-US" sz="16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30" name="右矢印 29"/>
          <p:cNvSpPr/>
          <p:nvPr/>
        </p:nvSpPr>
        <p:spPr>
          <a:xfrm rot="16200000">
            <a:off x="1191371" y="3926117"/>
            <a:ext cx="275325" cy="186559"/>
          </a:xfrm>
          <a:prstGeom prst="rightArrow">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31" name="角丸四角形 30"/>
          <p:cNvSpPr/>
          <p:nvPr/>
        </p:nvSpPr>
        <p:spPr>
          <a:xfrm>
            <a:off x="3725332" y="2193333"/>
            <a:ext cx="1019504" cy="261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ＭＳ Ｐ明朝" panose="02020600040205080304" pitchFamily="18" charset="-128"/>
                <a:ea typeface="ＭＳ Ｐ明朝" panose="02020600040205080304" pitchFamily="18" charset="-128"/>
              </a:rPr>
              <a:t>第</a:t>
            </a:r>
            <a:r>
              <a:rPr kumimoji="1" lang="en-US" altLang="ja-JP" sz="1400" b="1" dirty="0" smtClean="0">
                <a:latin typeface="ＭＳ Ｐ明朝" panose="02020600040205080304" pitchFamily="18" charset="-128"/>
                <a:ea typeface="ＭＳ Ｐ明朝" panose="02020600040205080304" pitchFamily="18" charset="-128"/>
              </a:rPr>
              <a:t>VII</a:t>
            </a:r>
            <a:r>
              <a:rPr kumimoji="1" lang="ja-JP" altLang="en-US" sz="1400" b="1" dirty="0" smtClean="0">
                <a:latin typeface="ＭＳ Ｐ明朝" panose="02020600040205080304" pitchFamily="18" charset="-128"/>
                <a:ea typeface="ＭＳ Ｐ明朝" panose="02020600040205080304" pitchFamily="18" charset="-128"/>
              </a:rPr>
              <a:t>因子</a:t>
            </a:r>
            <a:endParaRPr kumimoji="1" lang="ja-JP" altLang="en-US" sz="1400" b="1" dirty="0">
              <a:latin typeface="ＭＳ Ｐ明朝" panose="02020600040205080304" pitchFamily="18" charset="-128"/>
              <a:ea typeface="ＭＳ Ｐ明朝" panose="02020600040205080304" pitchFamily="18" charset="-128"/>
            </a:endParaRPr>
          </a:p>
        </p:txBody>
      </p:sp>
      <p:sp>
        <p:nvSpPr>
          <p:cNvPr id="32" name="下矢印 31"/>
          <p:cNvSpPr/>
          <p:nvPr/>
        </p:nvSpPr>
        <p:spPr>
          <a:xfrm>
            <a:off x="4143638" y="1999176"/>
            <a:ext cx="136635" cy="172846"/>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grpSp>
        <p:nvGrpSpPr>
          <p:cNvPr id="33" name="グループ化 32"/>
          <p:cNvGrpSpPr/>
          <p:nvPr/>
        </p:nvGrpSpPr>
        <p:grpSpPr>
          <a:xfrm>
            <a:off x="1764227" y="1081291"/>
            <a:ext cx="363208" cy="461702"/>
            <a:chOff x="1931847" y="1476175"/>
            <a:chExt cx="363208" cy="461702"/>
          </a:xfrm>
        </p:grpSpPr>
        <p:sp>
          <p:nvSpPr>
            <p:cNvPr id="42" name="フリーフォーム 41"/>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2135039" y="1637612"/>
            <a:ext cx="363208" cy="461702"/>
            <a:chOff x="1931847" y="1476175"/>
            <a:chExt cx="363208" cy="461702"/>
          </a:xfrm>
        </p:grpSpPr>
        <p:sp>
          <p:nvSpPr>
            <p:cNvPr id="40" name="フリーフォーム 39"/>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2465931" y="2163046"/>
            <a:ext cx="363208" cy="461702"/>
            <a:chOff x="1931847" y="1476175"/>
            <a:chExt cx="363208" cy="461702"/>
          </a:xfrm>
        </p:grpSpPr>
        <p:sp>
          <p:nvSpPr>
            <p:cNvPr id="38" name="フリーフォーム 37"/>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角丸四角形 43"/>
          <p:cNvSpPr/>
          <p:nvPr/>
        </p:nvSpPr>
        <p:spPr>
          <a:xfrm>
            <a:off x="5419819" y="5538280"/>
            <a:ext cx="1496795" cy="28013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安定化フィビリン</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5" name="角丸四角形 44"/>
          <p:cNvSpPr/>
          <p:nvPr/>
        </p:nvSpPr>
        <p:spPr>
          <a:xfrm>
            <a:off x="5479754" y="6207900"/>
            <a:ext cx="1000456" cy="447412"/>
          </a:xfrm>
          <a:prstGeom prst="roundRect">
            <a:avLst/>
          </a:prstGeom>
          <a:solidFill>
            <a:schemeClr val="bg2">
              <a:lumMod val="75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FDP</a:t>
            </a:r>
            <a:endParaRPr kumimoji="0" lang="ja-JP" altLang="en-US" sz="20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6" name="右矢印 45"/>
          <p:cNvSpPr/>
          <p:nvPr/>
        </p:nvSpPr>
        <p:spPr>
          <a:xfrm rot="5400000">
            <a:off x="5872475" y="5917643"/>
            <a:ext cx="233106" cy="18655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7" name="円/楕円 46"/>
          <p:cNvSpPr/>
          <p:nvPr/>
        </p:nvSpPr>
        <p:spPr>
          <a:xfrm>
            <a:off x="3725332" y="5809868"/>
            <a:ext cx="1420211" cy="456432"/>
          </a:xfrm>
          <a:prstGeom prst="ellipse">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Plasmin</a:t>
            </a:r>
            <a:endParaRPr kumimoji="0" lang="ja-JP" altLang="en-US" sz="16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8" name="角丸四角形 47"/>
          <p:cNvSpPr/>
          <p:nvPr/>
        </p:nvSpPr>
        <p:spPr>
          <a:xfrm>
            <a:off x="1824970" y="5791267"/>
            <a:ext cx="1534920" cy="41663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smtClean="0">
                <a:ln>
                  <a:noFill/>
                </a:ln>
                <a:solidFill>
                  <a:prstClr val="white"/>
                </a:solidFill>
                <a:effectLst/>
                <a:uLnTx/>
                <a:uFillTx/>
                <a:latin typeface="ＭＳ Ｐ明朝" panose="02020600040205080304" pitchFamily="18" charset="-128"/>
                <a:ea typeface="ＭＳ Ｐ明朝" panose="02020600040205080304" pitchFamily="18" charset="-128"/>
              </a:rPr>
              <a:t>Plg</a:t>
            </a:r>
            <a:endParaRPr kumimoji="0" lang="en-US" altLang="ja-JP"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プラスミノーゲン</a:t>
            </a:r>
            <a:endParaRPr kumimoji="0" lang="ja-JP" altLang="en-US" sz="14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49" name="下矢印 48"/>
          <p:cNvSpPr/>
          <p:nvPr/>
        </p:nvSpPr>
        <p:spPr>
          <a:xfrm rot="16200000">
            <a:off x="5433113" y="5732695"/>
            <a:ext cx="178609" cy="566980"/>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1" name="円/楕円 50"/>
          <p:cNvSpPr/>
          <p:nvPr/>
        </p:nvSpPr>
        <p:spPr>
          <a:xfrm>
            <a:off x="3084199" y="6380321"/>
            <a:ext cx="1150884" cy="430924"/>
          </a:xfrm>
          <a:prstGeom prst="ellipse">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rPr>
              <a:t>ｔ</a:t>
            </a:r>
            <a:r>
              <a:rPr kumimoji="0" lang="ja-JP" altLang="en-US" sz="1200" b="1" i="0" u="none" strike="noStrike" kern="0" cap="none" spc="0" normalizeH="0" baseline="0" noProof="0" dirty="0" smtClean="0">
                <a:ln>
                  <a:noFill/>
                </a:ln>
                <a:solidFill>
                  <a:prstClr val="white"/>
                </a:solidFill>
                <a:effectLst/>
                <a:uLnTx/>
                <a:uFillTx/>
                <a:latin typeface="ＭＳ Ｐ明朝" panose="02020600040205080304" pitchFamily="18" charset="-128"/>
                <a:ea typeface="ＭＳ Ｐ明朝" panose="02020600040205080304" pitchFamily="18" charset="-128"/>
              </a:rPr>
              <a:t>－ＰＡ</a:t>
            </a:r>
            <a:endParaRPr kumimoji="0" lang="ja-JP" altLang="en-US" sz="1200" b="1" i="0" u="none" strike="noStrike" kern="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2" name="下矢印 51"/>
          <p:cNvSpPr/>
          <p:nvPr/>
        </p:nvSpPr>
        <p:spPr>
          <a:xfrm rot="10800000">
            <a:off x="3515389" y="6128443"/>
            <a:ext cx="184395" cy="215015"/>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4" name="右矢印 53"/>
          <p:cNvSpPr/>
          <p:nvPr/>
        </p:nvSpPr>
        <p:spPr>
          <a:xfrm>
            <a:off x="3415356" y="5926360"/>
            <a:ext cx="216712" cy="18655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5" name="下矢印 54"/>
          <p:cNvSpPr/>
          <p:nvPr/>
        </p:nvSpPr>
        <p:spPr>
          <a:xfrm>
            <a:off x="4143637" y="2491940"/>
            <a:ext cx="130218" cy="162831"/>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6" name="下矢印 55"/>
          <p:cNvSpPr/>
          <p:nvPr/>
        </p:nvSpPr>
        <p:spPr>
          <a:xfrm rot="10800000" flipV="1">
            <a:off x="4161788" y="4748641"/>
            <a:ext cx="146592" cy="170667"/>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7" name="下矢印 56"/>
          <p:cNvSpPr/>
          <p:nvPr/>
        </p:nvSpPr>
        <p:spPr>
          <a:xfrm rot="16200000">
            <a:off x="3223831" y="2512311"/>
            <a:ext cx="178609" cy="566980"/>
          </a:xfrm>
          <a:prstGeom prst="downArrow">
            <a:avLst/>
          </a:prstGeom>
          <a:solidFill>
            <a:srgbClr val="FF9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
        <p:nvSpPr>
          <p:cNvPr id="58" name="正方形/長方形 57"/>
          <p:cNvSpPr/>
          <p:nvPr/>
        </p:nvSpPr>
        <p:spPr>
          <a:xfrm>
            <a:off x="2752050" y="305265"/>
            <a:ext cx="3957925" cy="67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HG明朝B" panose="02020809000000000000" pitchFamily="17" charset="-128"/>
                <a:ea typeface="HG明朝B" panose="02020809000000000000" pitchFamily="17" charset="-128"/>
              </a:rPr>
              <a:t>これまでの凝固カスケード</a:t>
            </a:r>
            <a:endParaRPr kumimoji="1" lang="ja-JP" altLang="en-US" sz="2000" b="1" dirty="0">
              <a:solidFill>
                <a:schemeClr val="tx1"/>
              </a:solidFill>
              <a:latin typeface="HG明朝B" panose="02020809000000000000" pitchFamily="17" charset="-128"/>
              <a:ea typeface="HG明朝B" panose="02020809000000000000" pitchFamily="17" charset="-128"/>
            </a:endParaRPr>
          </a:p>
        </p:txBody>
      </p:sp>
      <p:sp>
        <p:nvSpPr>
          <p:cNvPr id="109" name="正方形/長方形 108"/>
          <p:cNvSpPr/>
          <p:nvPr/>
        </p:nvSpPr>
        <p:spPr>
          <a:xfrm>
            <a:off x="6112370" y="763371"/>
            <a:ext cx="3957925" cy="67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HG明朝B" panose="02020809000000000000" pitchFamily="17" charset="-128"/>
                <a:ea typeface="HG明朝B" panose="02020809000000000000" pitchFamily="17" charset="-128"/>
              </a:rPr>
              <a:t>これまでの凝固カスケード</a:t>
            </a:r>
            <a:endParaRPr kumimoji="1" lang="ja-JP" altLang="en-US" sz="2000" b="1" dirty="0">
              <a:solidFill>
                <a:schemeClr val="tx1"/>
              </a:solidFill>
              <a:latin typeface="HG明朝B" panose="02020809000000000000" pitchFamily="17" charset="-128"/>
              <a:ea typeface="HG明朝B" panose="02020809000000000000" pitchFamily="17" charset="-128"/>
            </a:endParaRPr>
          </a:p>
        </p:txBody>
      </p:sp>
      <p:pic>
        <p:nvPicPr>
          <p:cNvPr id="110" name="図 109"/>
          <p:cNvPicPr/>
          <p:nvPr/>
        </p:nvPicPr>
        <p:blipFill>
          <a:blip r:embed="rId2">
            <a:extLst>
              <a:ext uri="{28A0092B-C50C-407E-A947-70E740481C1C}">
                <a14:useLocalDpi xmlns:a14="http://schemas.microsoft.com/office/drawing/2010/main" val="0"/>
              </a:ext>
            </a:extLst>
          </a:blip>
          <a:srcRect/>
          <a:stretch>
            <a:fillRect/>
          </a:stretch>
        </p:blipFill>
        <p:spPr bwMode="auto">
          <a:xfrm>
            <a:off x="6356829" y="1398325"/>
            <a:ext cx="3469005" cy="1718945"/>
          </a:xfrm>
          <a:prstGeom prst="rect">
            <a:avLst/>
          </a:prstGeom>
          <a:noFill/>
          <a:ln>
            <a:noFill/>
          </a:ln>
        </p:spPr>
      </p:pic>
      <p:sp>
        <p:nvSpPr>
          <p:cNvPr id="18" name="正方形/長方形 17"/>
          <p:cNvSpPr/>
          <p:nvPr/>
        </p:nvSpPr>
        <p:spPr>
          <a:xfrm>
            <a:off x="7243281" y="3282570"/>
            <a:ext cx="2582553" cy="275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2">
                    <a:lumMod val="50000"/>
                  </a:schemeClr>
                </a:solidFill>
                <a:latin typeface="ＭＳ Ｐ明朝" panose="02020600040205080304" pitchFamily="18" charset="-128"/>
                <a:ea typeface="ＭＳ Ｐ明朝" panose="02020600040205080304" pitchFamily="18" charset="-128"/>
              </a:rPr>
              <a:t>図１．Ｍｏｒａｗｉｔｚの古典的凝血学説</a:t>
            </a:r>
            <a:endParaRPr kumimoji="1" lang="ja-JP" altLang="en-US" sz="1200" b="1">
              <a:solidFill>
                <a:schemeClr val="bg2">
                  <a:lumMod val="50000"/>
                </a:schemeClr>
              </a:solidFill>
              <a:latin typeface="ＭＳ Ｐ明朝" panose="02020600040205080304" pitchFamily="18" charset="-128"/>
              <a:ea typeface="ＭＳ Ｐ明朝" panose="02020600040205080304" pitchFamily="18" charset="-128"/>
            </a:endParaRPr>
          </a:p>
        </p:txBody>
      </p:sp>
      <p:pic>
        <p:nvPicPr>
          <p:cNvPr id="5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305" y="5464034"/>
            <a:ext cx="10033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9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1000"/>
                                        <p:tgtEl>
                                          <p:spTgt spid="56"/>
                                        </p:tgtEl>
                                      </p:cBhvr>
                                    </p:animEffect>
                                    <p:anim calcmode="lin" valueType="num">
                                      <p:cBhvr>
                                        <p:cTn id="72" dur="1000" fill="hold"/>
                                        <p:tgtEl>
                                          <p:spTgt spid="56"/>
                                        </p:tgtEl>
                                        <p:attrNameLst>
                                          <p:attrName>ppt_x</p:attrName>
                                        </p:attrNameLst>
                                      </p:cBhvr>
                                      <p:tavLst>
                                        <p:tav tm="0">
                                          <p:val>
                                            <p:strVal val="#ppt_x"/>
                                          </p:val>
                                        </p:tav>
                                        <p:tav tm="100000">
                                          <p:val>
                                            <p:strVal val="#ppt_x"/>
                                          </p:val>
                                        </p:tav>
                                      </p:tavLst>
                                    </p:anim>
                                    <p:anim calcmode="lin" valueType="num">
                                      <p:cBhvr>
                                        <p:cTn id="7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anim calcmode="lin" valueType="num">
                                      <p:cBhvr>
                                        <p:cTn id="84" dur="1000" fill="hold"/>
                                        <p:tgtEl>
                                          <p:spTgt spid="4"/>
                                        </p:tgtEl>
                                        <p:attrNameLst>
                                          <p:attrName>ppt_x</p:attrName>
                                        </p:attrNameLst>
                                      </p:cBhvr>
                                      <p:tavLst>
                                        <p:tav tm="0">
                                          <p:val>
                                            <p:strVal val="#ppt_x"/>
                                          </p:val>
                                        </p:tav>
                                        <p:tav tm="100000">
                                          <p:val>
                                            <p:strVal val="#ppt_x"/>
                                          </p:val>
                                        </p:tav>
                                      </p:tavLst>
                                    </p:anim>
                                    <p:anim calcmode="lin" valueType="num">
                                      <p:cBhvr>
                                        <p:cTn id="85" dur="1000" fill="hold"/>
                                        <p:tgtEl>
                                          <p:spTgt spid="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1000"/>
                                        <p:tgtEl>
                                          <p:spTgt spid="6"/>
                                        </p:tgtEl>
                                      </p:cBhvr>
                                    </p:animEffect>
                                    <p:anim calcmode="lin" valueType="num">
                                      <p:cBhvr>
                                        <p:cTn id="94" dur="1000" fill="hold"/>
                                        <p:tgtEl>
                                          <p:spTgt spid="6"/>
                                        </p:tgtEl>
                                        <p:attrNameLst>
                                          <p:attrName>ppt_x</p:attrName>
                                        </p:attrNameLst>
                                      </p:cBhvr>
                                      <p:tavLst>
                                        <p:tav tm="0">
                                          <p:val>
                                            <p:strVal val="#ppt_x"/>
                                          </p:val>
                                        </p:tav>
                                        <p:tav tm="100000">
                                          <p:val>
                                            <p:strVal val="#ppt_x"/>
                                          </p:val>
                                        </p:tav>
                                      </p:tavLst>
                                    </p:anim>
                                    <p:anim calcmode="lin" valueType="num">
                                      <p:cBhvr>
                                        <p:cTn id="95" dur="1000" fill="hold"/>
                                        <p:tgtEl>
                                          <p:spTgt spid="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1000" fill="hold"/>
                                        <p:tgtEl>
                                          <p:spTgt spid="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1000"/>
                                        <p:tgtEl>
                                          <p:spTgt spid="9"/>
                                        </p:tgtEl>
                                      </p:cBhvr>
                                    </p:animEffect>
                                    <p:anim calcmode="lin" valueType="num">
                                      <p:cBhvr>
                                        <p:cTn id="109" dur="1000" fill="hold"/>
                                        <p:tgtEl>
                                          <p:spTgt spid="9"/>
                                        </p:tgtEl>
                                        <p:attrNameLst>
                                          <p:attrName>ppt_x</p:attrName>
                                        </p:attrNameLst>
                                      </p:cBhvr>
                                      <p:tavLst>
                                        <p:tav tm="0">
                                          <p:val>
                                            <p:strVal val="#ppt_x"/>
                                          </p:val>
                                        </p:tav>
                                        <p:tav tm="100000">
                                          <p:val>
                                            <p:strVal val="#ppt_x"/>
                                          </p:val>
                                        </p:tav>
                                      </p:tavLst>
                                    </p:anim>
                                    <p:anim calcmode="lin" valueType="num">
                                      <p:cBhvr>
                                        <p:cTn id="110" dur="1000" fill="hold"/>
                                        <p:tgtEl>
                                          <p:spTgt spid="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1000" fill="hold"/>
                                        <p:tgtEl>
                                          <p:spTgt spid="2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anim calcmode="lin" valueType="num">
                                      <p:cBhvr>
                                        <p:cTn id="129" dur="1000" fill="hold"/>
                                        <p:tgtEl>
                                          <p:spTgt spid="28"/>
                                        </p:tgtEl>
                                        <p:attrNameLst>
                                          <p:attrName>ppt_x</p:attrName>
                                        </p:attrNameLst>
                                      </p:cBhvr>
                                      <p:tavLst>
                                        <p:tav tm="0">
                                          <p:val>
                                            <p:strVal val="#ppt_x"/>
                                          </p:val>
                                        </p:tav>
                                        <p:tav tm="100000">
                                          <p:val>
                                            <p:strVal val="#ppt_x"/>
                                          </p:val>
                                        </p:tav>
                                      </p:tavLst>
                                    </p:anim>
                                    <p:anim calcmode="lin" valueType="num">
                                      <p:cBhvr>
                                        <p:cTn id="130" dur="1000" fill="hold"/>
                                        <p:tgtEl>
                                          <p:spTgt spid="2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fade">
                                      <p:cBhvr>
                                        <p:cTn id="138" dur="1000"/>
                                        <p:tgtEl>
                                          <p:spTgt spid="30"/>
                                        </p:tgtEl>
                                      </p:cBhvr>
                                    </p:animEffect>
                                    <p:anim calcmode="lin" valueType="num">
                                      <p:cBhvr>
                                        <p:cTn id="139" dur="1000" fill="hold"/>
                                        <p:tgtEl>
                                          <p:spTgt spid="30"/>
                                        </p:tgtEl>
                                        <p:attrNameLst>
                                          <p:attrName>ppt_x</p:attrName>
                                        </p:attrNameLst>
                                      </p:cBhvr>
                                      <p:tavLst>
                                        <p:tav tm="0">
                                          <p:val>
                                            <p:strVal val="#ppt_x"/>
                                          </p:val>
                                        </p:tav>
                                        <p:tav tm="100000">
                                          <p:val>
                                            <p:strVal val="#ppt_x"/>
                                          </p:val>
                                        </p:tav>
                                      </p:tavLst>
                                    </p:anim>
                                    <p:anim calcmode="lin" valueType="num">
                                      <p:cBhvr>
                                        <p:cTn id="140" dur="1000" fill="hold"/>
                                        <p:tgtEl>
                                          <p:spTgt spid="30"/>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1000"/>
                                        <p:tgtEl>
                                          <p:spTgt spid="34"/>
                                        </p:tgtEl>
                                      </p:cBhvr>
                                    </p:animEffect>
                                    <p:anim calcmode="lin" valueType="num">
                                      <p:cBhvr>
                                        <p:cTn id="149" dur="1000" fill="hold"/>
                                        <p:tgtEl>
                                          <p:spTgt spid="34"/>
                                        </p:tgtEl>
                                        <p:attrNameLst>
                                          <p:attrName>ppt_x</p:attrName>
                                        </p:attrNameLst>
                                      </p:cBhvr>
                                      <p:tavLst>
                                        <p:tav tm="0">
                                          <p:val>
                                            <p:strVal val="#ppt_x"/>
                                          </p:val>
                                        </p:tav>
                                        <p:tav tm="100000">
                                          <p:val>
                                            <p:strVal val="#ppt_x"/>
                                          </p:val>
                                        </p:tav>
                                      </p:tavLst>
                                    </p:anim>
                                    <p:anim calcmode="lin" valueType="num">
                                      <p:cBhvr>
                                        <p:cTn id="150" dur="1000" fill="hold"/>
                                        <p:tgtEl>
                                          <p:spTgt spid="34"/>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1000"/>
                                        <p:tgtEl>
                                          <p:spTgt spid="35"/>
                                        </p:tgtEl>
                                      </p:cBhvr>
                                    </p:animEffect>
                                    <p:anim calcmode="lin" valueType="num">
                                      <p:cBhvr>
                                        <p:cTn id="154" dur="1000" fill="hold"/>
                                        <p:tgtEl>
                                          <p:spTgt spid="35"/>
                                        </p:tgtEl>
                                        <p:attrNameLst>
                                          <p:attrName>ppt_x</p:attrName>
                                        </p:attrNameLst>
                                      </p:cBhvr>
                                      <p:tavLst>
                                        <p:tav tm="0">
                                          <p:val>
                                            <p:strVal val="#ppt_x"/>
                                          </p:val>
                                        </p:tav>
                                        <p:tav tm="100000">
                                          <p:val>
                                            <p:strVal val="#ppt_x"/>
                                          </p:val>
                                        </p:tav>
                                      </p:tavLst>
                                    </p:anim>
                                    <p:anim calcmode="lin" valueType="num">
                                      <p:cBhvr>
                                        <p:cTn id="155" dur="1000" fill="hold"/>
                                        <p:tgtEl>
                                          <p:spTgt spid="35"/>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1000"/>
                                        <p:tgtEl>
                                          <p:spTgt spid="44"/>
                                        </p:tgtEl>
                                      </p:cBhvr>
                                    </p:animEffect>
                                    <p:anim calcmode="lin" valueType="num">
                                      <p:cBhvr>
                                        <p:cTn id="159" dur="1000" fill="hold"/>
                                        <p:tgtEl>
                                          <p:spTgt spid="44"/>
                                        </p:tgtEl>
                                        <p:attrNameLst>
                                          <p:attrName>ppt_x</p:attrName>
                                        </p:attrNameLst>
                                      </p:cBhvr>
                                      <p:tavLst>
                                        <p:tav tm="0">
                                          <p:val>
                                            <p:strVal val="#ppt_x"/>
                                          </p:val>
                                        </p:tav>
                                        <p:tav tm="100000">
                                          <p:val>
                                            <p:strVal val="#ppt_x"/>
                                          </p:val>
                                        </p:tav>
                                      </p:tavLst>
                                    </p:anim>
                                    <p:anim calcmode="lin" valueType="num">
                                      <p:cBhvr>
                                        <p:cTn id="160" dur="1000" fill="hold"/>
                                        <p:tgtEl>
                                          <p:spTgt spid="4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fade">
                                      <p:cBhvr>
                                        <p:cTn id="163" dur="1000"/>
                                        <p:tgtEl>
                                          <p:spTgt spid="45"/>
                                        </p:tgtEl>
                                      </p:cBhvr>
                                    </p:animEffect>
                                    <p:anim calcmode="lin" valueType="num">
                                      <p:cBhvr>
                                        <p:cTn id="164" dur="1000" fill="hold"/>
                                        <p:tgtEl>
                                          <p:spTgt spid="45"/>
                                        </p:tgtEl>
                                        <p:attrNameLst>
                                          <p:attrName>ppt_x</p:attrName>
                                        </p:attrNameLst>
                                      </p:cBhvr>
                                      <p:tavLst>
                                        <p:tav tm="0">
                                          <p:val>
                                            <p:strVal val="#ppt_x"/>
                                          </p:val>
                                        </p:tav>
                                        <p:tav tm="100000">
                                          <p:val>
                                            <p:strVal val="#ppt_x"/>
                                          </p:val>
                                        </p:tav>
                                      </p:tavLst>
                                    </p:anim>
                                    <p:anim calcmode="lin" valueType="num">
                                      <p:cBhvr>
                                        <p:cTn id="165" dur="1000" fill="hold"/>
                                        <p:tgtEl>
                                          <p:spTgt spid="4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1000"/>
                                        <p:tgtEl>
                                          <p:spTgt spid="46"/>
                                        </p:tgtEl>
                                      </p:cBhvr>
                                    </p:animEffect>
                                    <p:anim calcmode="lin" valueType="num">
                                      <p:cBhvr>
                                        <p:cTn id="169" dur="1000" fill="hold"/>
                                        <p:tgtEl>
                                          <p:spTgt spid="46"/>
                                        </p:tgtEl>
                                        <p:attrNameLst>
                                          <p:attrName>ppt_x</p:attrName>
                                        </p:attrNameLst>
                                      </p:cBhvr>
                                      <p:tavLst>
                                        <p:tav tm="0">
                                          <p:val>
                                            <p:strVal val="#ppt_x"/>
                                          </p:val>
                                        </p:tav>
                                        <p:tav tm="100000">
                                          <p:val>
                                            <p:strVal val="#ppt_x"/>
                                          </p:val>
                                        </p:tav>
                                      </p:tavLst>
                                    </p:anim>
                                    <p:anim calcmode="lin" valueType="num">
                                      <p:cBhvr>
                                        <p:cTn id="170" dur="1000" fill="hold"/>
                                        <p:tgtEl>
                                          <p:spTgt spid="4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fade">
                                      <p:cBhvr>
                                        <p:cTn id="173" dur="1000"/>
                                        <p:tgtEl>
                                          <p:spTgt spid="47"/>
                                        </p:tgtEl>
                                      </p:cBhvr>
                                    </p:animEffect>
                                    <p:anim calcmode="lin" valueType="num">
                                      <p:cBhvr>
                                        <p:cTn id="174" dur="1000" fill="hold"/>
                                        <p:tgtEl>
                                          <p:spTgt spid="47"/>
                                        </p:tgtEl>
                                        <p:attrNameLst>
                                          <p:attrName>ppt_x</p:attrName>
                                        </p:attrNameLst>
                                      </p:cBhvr>
                                      <p:tavLst>
                                        <p:tav tm="0">
                                          <p:val>
                                            <p:strVal val="#ppt_x"/>
                                          </p:val>
                                        </p:tav>
                                        <p:tav tm="100000">
                                          <p:val>
                                            <p:strVal val="#ppt_x"/>
                                          </p:val>
                                        </p:tav>
                                      </p:tavLst>
                                    </p:anim>
                                    <p:anim calcmode="lin" valueType="num">
                                      <p:cBhvr>
                                        <p:cTn id="175" dur="1000" fill="hold"/>
                                        <p:tgtEl>
                                          <p:spTgt spid="47"/>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fade">
                                      <p:cBhvr>
                                        <p:cTn id="178" dur="1000"/>
                                        <p:tgtEl>
                                          <p:spTgt spid="48"/>
                                        </p:tgtEl>
                                      </p:cBhvr>
                                    </p:animEffect>
                                    <p:anim calcmode="lin" valueType="num">
                                      <p:cBhvr>
                                        <p:cTn id="179" dur="1000" fill="hold"/>
                                        <p:tgtEl>
                                          <p:spTgt spid="48"/>
                                        </p:tgtEl>
                                        <p:attrNameLst>
                                          <p:attrName>ppt_x</p:attrName>
                                        </p:attrNameLst>
                                      </p:cBhvr>
                                      <p:tavLst>
                                        <p:tav tm="0">
                                          <p:val>
                                            <p:strVal val="#ppt_x"/>
                                          </p:val>
                                        </p:tav>
                                        <p:tav tm="100000">
                                          <p:val>
                                            <p:strVal val="#ppt_x"/>
                                          </p:val>
                                        </p:tav>
                                      </p:tavLst>
                                    </p:anim>
                                    <p:anim calcmode="lin" valueType="num">
                                      <p:cBhvr>
                                        <p:cTn id="180" dur="1000" fill="hold"/>
                                        <p:tgtEl>
                                          <p:spTgt spid="4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fade">
                                      <p:cBhvr>
                                        <p:cTn id="183" dur="1000"/>
                                        <p:tgtEl>
                                          <p:spTgt spid="49"/>
                                        </p:tgtEl>
                                      </p:cBhvr>
                                    </p:animEffect>
                                    <p:anim calcmode="lin" valueType="num">
                                      <p:cBhvr>
                                        <p:cTn id="184" dur="1000" fill="hold"/>
                                        <p:tgtEl>
                                          <p:spTgt spid="49"/>
                                        </p:tgtEl>
                                        <p:attrNameLst>
                                          <p:attrName>ppt_x</p:attrName>
                                        </p:attrNameLst>
                                      </p:cBhvr>
                                      <p:tavLst>
                                        <p:tav tm="0">
                                          <p:val>
                                            <p:strVal val="#ppt_x"/>
                                          </p:val>
                                        </p:tav>
                                        <p:tav tm="100000">
                                          <p:val>
                                            <p:strVal val="#ppt_x"/>
                                          </p:val>
                                        </p:tav>
                                      </p:tavLst>
                                    </p:anim>
                                    <p:anim calcmode="lin" valueType="num">
                                      <p:cBhvr>
                                        <p:cTn id="185" dur="1000" fill="hold"/>
                                        <p:tgtEl>
                                          <p:spTgt spid="49"/>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51"/>
                                        </p:tgtEl>
                                        <p:attrNameLst>
                                          <p:attrName>style.visibility</p:attrName>
                                        </p:attrNameLst>
                                      </p:cBhvr>
                                      <p:to>
                                        <p:strVal val="visible"/>
                                      </p:to>
                                    </p:set>
                                    <p:animEffect transition="in" filter="fade">
                                      <p:cBhvr>
                                        <p:cTn id="188" dur="1000"/>
                                        <p:tgtEl>
                                          <p:spTgt spid="51"/>
                                        </p:tgtEl>
                                      </p:cBhvr>
                                    </p:animEffect>
                                    <p:anim calcmode="lin" valueType="num">
                                      <p:cBhvr>
                                        <p:cTn id="189" dur="1000" fill="hold"/>
                                        <p:tgtEl>
                                          <p:spTgt spid="51"/>
                                        </p:tgtEl>
                                        <p:attrNameLst>
                                          <p:attrName>ppt_x</p:attrName>
                                        </p:attrNameLst>
                                      </p:cBhvr>
                                      <p:tavLst>
                                        <p:tav tm="0">
                                          <p:val>
                                            <p:strVal val="#ppt_x"/>
                                          </p:val>
                                        </p:tav>
                                        <p:tav tm="100000">
                                          <p:val>
                                            <p:strVal val="#ppt_x"/>
                                          </p:val>
                                        </p:tav>
                                      </p:tavLst>
                                    </p:anim>
                                    <p:anim calcmode="lin" valueType="num">
                                      <p:cBhvr>
                                        <p:cTn id="190" dur="1000" fill="hold"/>
                                        <p:tgtEl>
                                          <p:spTgt spid="51"/>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52"/>
                                        </p:tgtEl>
                                        <p:attrNameLst>
                                          <p:attrName>style.visibility</p:attrName>
                                        </p:attrNameLst>
                                      </p:cBhvr>
                                      <p:to>
                                        <p:strVal val="visible"/>
                                      </p:to>
                                    </p:set>
                                    <p:animEffect transition="in" filter="fade">
                                      <p:cBhvr>
                                        <p:cTn id="193" dur="1000"/>
                                        <p:tgtEl>
                                          <p:spTgt spid="52"/>
                                        </p:tgtEl>
                                      </p:cBhvr>
                                    </p:animEffect>
                                    <p:anim calcmode="lin" valueType="num">
                                      <p:cBhvr>
                                        <p:cTn id="194" dur="1000" fill="hold"/>
                                        <p:tgtEl>
                                          <p:spTgt spid="52"/>
                                        </p:tgtEl>
                                        <p:attrNameLst>
                                          <p:attrName>ppt_x</p:attrName>
                                        </p:attrNameLst>
                                      </p:cBhvr>
                                      <p:tavLst>
                                        <p:tav tm="0">
                                          <p:val>
                                            <p:strVal val="#ppt_x"/>
                                          </p:val>
                                        </p:tav>
                                        <p:tav tm="100000">
                                          <p:val>
                                            <p:strVal val="#ppt_x"/>
                                          </p:val>
                                        </p:tav>
                                      </p:tavLst>
                                    </p:anim>
                                    <p:anim calcmode="lin" valueType="num">
                                      <p:cBhvr>
                                        <p:cTn id="195" dur="1000" fill="hold"/>
                                        <p:tgtEl>
                                          <p:spTgt spid="52"/>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fade">
                                      <p:cBhvr>
                                        <p:cTn id="198" dur="1000"/>
                                        <p:tgtEl>
                                          <p:spTgt spid="54"/>
                                        </p:tgtEl>
                                      </p:cBhvr>
                                    </p:animEffect>
                                    <p:anim calcmode="lin" valueType="num">
                                      <p:cBhvr>
                                        <p:cTn id="199" dur="1000" fill="hold"/>
                                        <p:tgtEl>
                                          <p:spTgt spid="54"/>
                                        </p:tgtEl>
                                        <p:attrNameLst>
                                          <p:attrName>ppt_x</p:attrName>
                                        </p:attrNameLst>
                                      </p:cBhvr>
                                      <p:tavLst>
                                        <p:tav tm="0">
                                          <p:val>
                                            <p:strVal val="#ppt_x"/>
                                          </p:val>
                                        </p:tav>
                                        <p:tav tm="100000">
                                          <p:val>
                                            <p:strVal val="#ppt_x"/>
                                          </p:val>
                                        </p:tav>
                                      </p:tavLst>
                                    </p:anim>
                                    <p:anim calcmode="lin" valueType="num">
                                      <p:cBhvr>
                                        <p:cTn id="200" dur="1000" fill="hold"/>
                                        <p:tgtEl>
                                          <p:spTgt spid="54"/>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fade">
                                      <p:cBhvr>
                                        <p:cTn id="203" dur="1000"/>
                                        <p:tgtEl>
                                          <p:spTgt spid="57"/>
                                        </p:tgtEl>
                                      </p:cBhvr>
                                    </p:animEffect>
                                    <p:anim calcmode="lin" valueType="num">
                                      <p:cBhvr>
                                        <p:cTn id="204" dur="1000" fill="hold"/>
                                        <p:tgtEl>
                                          <p:spTgt spid="57"/>
                                        </p:tgtEl>
                                        <p:attrNameLst>
                                          <p:attrName>ppt_x</p:attrName>
                                        </p:attrNameLst>
                                      </p:cBhvr>
                                      <p:tavLst>
                                        <p:tav tm="0">
                                          <p:val>
                                            <p:strVal val="#ppt_x"/>
                                          </p:val>
                                        </p:tav>
                                        <p:tav tm="100000">
                                          <p:val>
                                            <p:strVal val="#ppt_x"/>
                                          </p:val>
                                        </p:tav>
                                      </p:tavLst>
                                    </p:anim>
                                    <p:anim calcmode="lin" valueType="num">
                                      <p:cBhvr>
                                        <p:cTn id="20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6" presetClass="entr" presetSubtype="16" fill="hold" nodeType="clickEffect">
                                  <p:stCondLst>
                                    <p:cond delay="0"/>
                                  </p:stCondLst>
                                  <p:childTnLst>
                                    <p:set>
                                      <p:cBhvr>
                                        <p:cTn id="209" dur="1" fill="hold">
                                          <p:stCondLst>
                                            <p:cond delay="0"/>
                                          </p:stCondLst>
                                        </p:cTn>
                                        <p:tgtEl>
                                          <p:spTgt spid="53"/>
                                        </p:tgtEl>
                                        <p:attrNameLst>
                                          <p:attrName>style.visibility</p:attrName>
                                        </p:attrNameLst>
                                      </p:cBhvr>
                                      <p:to>
                                        <p:strVal val="visible"/>
                                      </p:to>
                                    </p:set>
                                    <p:animEffect transition="in" filter="circle(in)">
                                      <p:cBhvr>
                                        <p:cTn id="210"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2" grpId="0" animBg="1"/>
      <p:bldP spid="13" grpId="0" animBg="1"/>
      <p:bldP spid="14" grpId="0" animBg="1"/>
      <p:bldP spid="15" grpId="0" animBg="1"/>
      <p:bldP spid="16"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44" grpId="0" animBg="1"/>
      <p:bldP spid="45" grpId="0" animBg="1"/>
      <p:bldP spid="46" grpId="0" animBg="1"/>
      <p:bldP spid="47" grpId="0" animBg="1"/>
      <p:bldP spid="48" grpId="0" animBg="1"/>
      <p:bldP spid="49" grpId="0" animBg="1"/>
      <p:bldP spid="51" grpId="0" animBg="1"/>
      <p:bldP spid="52" grpId="0" animBg="1"/>
      <p:bldP spid="54"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74233" y="1513533"/>
            <a:ext cx="3036518" cy="3105672"/>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7141739" y="1913585"/>
            <a:ext cx="2511182" cy="2495502"/>
            <a:chOff x="4321073" y="207686"/>
            <a:chExt cx="2511182" cy="2495502"/>
          </a:xfrm>
        </p:grpSpPr>
        <p:sp>
          <p:nvSpPr>
            <p:cNvPr id="5" name="円/楕円 4"/>
            <p:cNvSpPr/>
            <p:nvPr/>
          </p:nvSpPr>
          <p:spPr>
            <a:xfrm>
              <a:off x="6304403" y="131735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6291995" y="116119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333535" y="9714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296924" y="127751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279816" y="112121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405919" y="132018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404727" y="128432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359396" y="10548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243217" y="100966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377809" y="109310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211712" y="9348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387742" y="116801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195234" y="89970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397362" y="12085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641581" y="34009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984635" y="62984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158232" y="83538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318004" y="9331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291995" y="119950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133985" y="80432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348499" y="100972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400140" y="12458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296924" y="12379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178157" y="8659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376019" y="1129282"/>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231328" y="97150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110335" y="77462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257778" y="104526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040106" y="68972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265548" y="107936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5603537" y="32629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064718" y="71656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651360" y="44436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6170121" y="69051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5482681" y="40714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012284" y="65819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679626" y="35409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794878" y="40143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191324" y="72790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397772" y="2954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715415" y="37044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5935157" y="48045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5998109" y="52686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5922752" y="57767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5867778" y="43749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266091" y="83270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031558" y="55066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5892392" y="55595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5610292" y="4368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6302148" y="90127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142204" y="66475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6087050" y="7441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726871" y="47289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5792296" y="5024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5358613" y="39126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5861032" y="53358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5689833" y="4581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6090543" y="6045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5437787" y="30256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956432" y="60229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6217565" y="75959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829107" y="4176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5439696" y="40076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5397772" y="39071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5756703" y="38334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6281753" y="87046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5966603" y="50419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5561081" y="32173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5904310" y="4589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6243759" y="79736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528051" y="41172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5477361" y="305993"/>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570777" y="42251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6059841" y="57868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6116543" y="63422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520829" y="31049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5762625" y="48979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5827437" y="51884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5357314" y="29571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rot="5400000">
              <a:off x="5399337" y="229389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rot="5400000">
              <a:off x="5555505" y="22851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rot="5400000">
              <a:off x="5741989" y="23233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rot="5400000">
              <a:off x="5440293" y="229010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rot="5400000">
              <a:off x="5595103" y="227283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rot="5400000">
              <a:off x="5396538" y="239638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rot="5400000">
              <a:off x="5433542" y="239894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rot="5400000">
              <a:off x="5660889" y="235317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rot="5400000">
              <a:off x="5705596" y="223588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rot="5400000">
              <a:off x="5622943" y="237176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rot="5400000">
              <a:off x="5779678" y="220407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rot="5400000">
              <a:off x="5548750" y="23817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rot="5400000">
              <a:off x="5814509" y="218744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rot="5400000">
              <a:off x="5508560" y="239150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rot="5400000">
              <a:off x="6367312" y="162471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rot="5400000">
              <a:off x="6080318" y="197105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5400000">
              <a:off x="5878220" y="215008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5400000">
              <a:off x="5779934" y="230762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rot="5400000">
              <a:off x="5517560" y="22851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rot="5400000">
              <a:off x="5908989" y="212560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rot="5400000">
              <a:off x="5704043" y="233841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rot="5400000">
              <a:off x="5471674" y="239431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rot="5400000">
              <a:off x="5479461" y="229010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rot="5400000">
              <a:off x="5847900" y="217020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rot="5400000">
              <a:off x="5587114" y="236996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rot="5400000">
              <a:off x="5743391" y="222388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rot="5400000">
              <a:off x="5938398" y="21017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rot="5400000">
              <a:off x="5670335" y="22505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rot="5400000">
              <a:off x="6022495" y="20308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rot="5400000">
              <a:off x="5636556" y="225842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rot="5400000">
              <a:off x="6380983" y="15863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rot="5400000">
              <a:off x="5995910" y="205567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rot="5400000">
              <a:off x="6265523" y="163835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rot="5400000">
              <a:off x="6020227" y="21583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rot="5400000">
              <a:off x="6302391" y="146805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rot="5400000">
              <a:off x="6053721" y="200273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rot="5400000">
              <a:off x="6353448" y="16631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rot="5400000">
              <a:off x="6308045" y="178324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rot="5400000">
              <a:off x="5984674" y="218349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rot="5400000">
              <a:off x="6411576" y="13785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rot="5400000">
              <a:off x="6338741" y="170301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rot="5400000">
              <a:off x="6229774" y="192487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rot="5400000">
              <a:off x="6183812" y="19884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rot="5400000">
              <a:off x="6133484" y="191234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rot="5400000">
              <a:off x="6272327" y="185684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rot="5400000">
              <a:off x="5880872" y="225897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rot="5400000">
              <a:off x="6160233" y="20221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rot="5400000">
              <a:off x="6154999" y="188169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rot="5400000">
              <a:off x="6272935" y="159688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rot="5400000">
              <a:off x="5812955" y="229538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rot="5400000">
              <a:off x="6047231" y="21339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rot="5400000">
              <a:off x="5968562" y="207821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rot="5400000">
              <a:off x="6237262" y="17145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rot="5400000">
              <a:off x="6208017" y="178063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rot="5400000">
              <a:off x="6316630" y="133903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rot="5400000">
              <a:off x="6177153" y="185003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rot="5400000">
              <a:off x="6251845" y="16771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rot="5400000">
              <a:off x="6105369" y="207798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rot="5400000">
              <a:off x="6405981" y="14227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rot="5400000">
              <a:off x="6109094" y="194634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rot="5400000">
              <a:off x="5951803" y="220622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rot="5400000">
              <a:off x="6291945" y="18178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rot="5400000">
              <a:off x="6308705" y="142465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rot="5400000">
              <a:off x="6317178" y="13785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rot="5400000">
              <a:off x="6325963" y="174470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rot="5400000">
              <a:off x="5843471" y="227478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rot="5400000">
              <a:off x="6206265" y="195661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rot="5400000">
              <a:off x="6386992" y="154720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rot="5400000">
              <a:off x="6251051" y="189372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rot="5400000">
              <a:off x="5915874" y="223643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rot="5400000">
              <a:off x="6297857" y="151385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rot="5400000">
              <a:off x="6402581" y="146268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rot="5400000">
              <a:off x="6287171" y="155699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rot="5400000">
              <a:off x="6132480" y="205074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rot="5400000">
              <a:off x="6077472" y="210799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rot="5400000">
              <a:off x="6398125" y="150656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rot="5400000">
              <a:off x="6220523" y="175068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rot="5400000">
              <a:off x="6191755" y="181611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rot="5400000">
              <a:off x="6411276" y="133771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rot="10800000">
              <a:off x="4427758" y="138290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rot="10800000">
              <a:off x="4437911" y="15443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rot="10800000">
              <a:off x="4398626" y="172884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rot="10800000">
              <a:off x="4432982" y="142805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rot="10800000">
              <a:off x="4450089" y="158435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rot="10800000">
              <a:off x="4326242" y="138008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rot="10800000">
              <a:off x="4325179" y="142124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rot="10800000">
              <a:off x="4370510" y="16507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rot="10800000">
              <a:off x="4486689" y="169590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rot="10800000">
              <a:off x="4352097" y="161245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rot="10800000">
              <a:off x="4518194" y="177069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rot="10800000">
              <a:off x="4342164" y="153755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rot="10800000">
              <a:off x="4534672" y="180586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rot="10800000">
              <a:off x="4332543" y="149697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rot="10800000">
              <a:off x="5090580" y="236016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rot="10800000">
              <a:off x="4747526" y="207041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rot="10800000">
              <a:off x="4571673" y="18701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rot="10800000">
              <a:off x="4414157" y="17671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rot="10800000">
              <a:off x="4437911" y="150606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rot="10800000">
              <a:off x="4595920" y="190124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rot="10800000">
              <a:off x="4383662" y="169053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rot="10800000">
              <a:off x="4329765" y="145973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rot="10800000">
              <a:off x="4432982" y="14676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rot="10800000">
              <a:off x="4551748" y="183957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rot="10800000">
              <a:off x="4353887" y="157628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rot="10800000">
              <a:off x="4498578" y="173406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rot="10800000">
              <a:off x="4619571" y="193093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rot="10800000">
              <a:off x="4472127" y="16603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rot="10800000">
              <a:off x="4689799" y="201584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rot="10800000">
              <a:off x="4464357" y="162620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rot="10800000">
              <a:off x="5128625" y="237396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rot="10800000">
              <a:off x="4665187" y="198900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rot="10800000">
              <a:off x="5078546" y="226120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rot="10800000">
              <a:off x="4562041" y="20097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rot="10800000">
              <a:off x="5247224" y="22984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rot="10800000">
              <a:off x="4717622" y="20473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rot="10800000">
              <a:off x="5052536" y="234616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rot="10800000">
              <a:off x="4935028" y="230413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rot="10800000">
              <a:off x="4538582" y="197765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rot="10800000">
              <a:off x="5334389" y="24048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rot="10800000">
              <a:off x="5014491" y="233512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楕円 203"/>
            <p:cNvSpPr/>
            <p:nvPr/>
          </p:nvSpPr>
          <p:spPr>
            <a:xfrm rot="10800000">
              <a:off x="4794748" y="222511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4"/>
            <p:cNvSpPr/>
            <p:nvPr/>
          </p:nvSpPr>
          <p:spPr>
            <a:xfrm rot="10800000">
              <a:off x="4731797" y="217870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rot="10800000">
              <a:off x="4807154" y="212789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rot="10800000">
              <a:off x="4862128" y="226807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rot="10800000">
              <a:off x="4463815" y="187286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rot="10800000">
              <a:off x="4698348" y="215490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rot="10800000">
              <a:off x="4837514" y="214961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円/楕円 210"/>
            <p:cNvSpPr/>
            <p:nvPr/>
          </p:nvSpPr>
          <p:spPr>
            <a:xfrm rot="10800000">
              <a:off x="5119614" y="226868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円/楕円 211"/>
            <p:cNvSpPr/>
            <p:nvPr/>
          </p:nvSpPr>
          <p:spPr>
            <a:xfrm rot="10800000">
              <a:off x="4427758" y="180429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12"/>
            <p:cNvSpPr/>
            <p:nvPr/>
          </p:nvSpPr>
          <p:spPr>
            <a:xfrm rot="10800000">
              <a:off x="4587702" y="204081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13"/>
            <p:cNvSpPr/>
            <p:nvPr/>
          </p:nvSpPr>
          <p:spPr>
            <a:xfrm rot="10800000">
              <a:off x="4642856" y="196139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4"/>
            <p:cNvSpPr/>
            <p:nvPr/>
          </p:nvSpPr>
          <p:spPr>
            <a:xfrm rot="10800000">
              <a:off x="5003035" y="223266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rot="10800000">
              <a:off x="4937610" y="22031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rot="10800000">
              <a:off x="5373549" y="230899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rot="10800000">
              <a:off x="4868873" y="217198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rot="10800000">
              <a:off x="5040072" y="224739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rot="10800000">
              <a:off x="4641618" y="20957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rot="10800000">
              <a:off x="5292119" y="240300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円/楕円 221"/>
            <p:cNvSpPr/>
            <p:nvPr/>
          </p:nvSpPr>
          <p:spPr>
            <a:xfrm rot="10800000">
              <a:off x="4773474" y="210327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円/楕円 222"/>
            <p:cNvSpPr/>
            <p:nvPr/>
          </p:nvSpPr>
          <p:spPr>
            <a:xfrm rot="10800000">
              <a:off x="4514596" y="194067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円/楕円 223"/>
            <p:cNvSpPr/>
            <p:nvPr/>
          </p:nvSpPr>
          <p:spPr>
            <a:xfrm rot="10800000">
              <a:off x="4900798" y="228787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rot="10800000">
              <a:off x="5290209" y="23047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rot="10800000">
              <a:off x="5334389" y="230955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rot="10800000">
              <a:off x="4973202" y="23222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rot="10800000">
              <a:off x="4448153" y="18351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rot="10800000">
              <a:off x="4763303" y="22013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rot="10800000">
              <a:off x="5168824" y="238383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rot="10800000">
              <a:off x="4825596" y="224659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231"/>
            <p:cNvSpPr/>
            <p:nvPr/>
          </p:nvSpPr>
          <p:spPr>
            <a:xfrm rot="10800000">
              <a:off x="4486146" y="190819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rot="10800000">
              <a:off x="5201855" y="229384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rot="10800000">
              <a:off x="5252545" y="239957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rot="10800000">
              <a:off x="5159128" y="228305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rot="10800000">
              <a:off x="4670065" y="21268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rot="10800000">
              <a:off x="4613363" y="207134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rot="10800000">
              <a:off x="5209076" y="23950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rot="10800000">
              <a:off x="4967281" y="22157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rot="10800000">
              <a:off x="4902469" y="218672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rot="10800000">
              <a:off x="5374847" y="24045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rot="16200000">
              <a:off x="5335350" y="40167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rot="16200000">
              <a:off x="5176904" y="4156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rot="16200000">
              <a:off x="4992698" y="37226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rot="16200000">
              <a:off x="5292116" y="4107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rot="16200000">
              <a:off x="5137307" y="42798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rot="16200000">
              <a:off x="5338149" y="29918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rot="16200000">
              <a:off x="5298868" y="30187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rot="16200000">
              <a:off x="5071521" y="34764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rot="16200000">
              <a:off x="5026814" y="4649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rot="16200000">
              <a:off x="5109466" y="32905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rot="16200000">
              <a:off x="4952731" y="4967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rot="16200000">
              <a:off x="5183660" y="3190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rot="16200000">
              <a:off x="4917901" y="51338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rot="16200000">
              <a:off x="5223850" y="30931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rot="16200000">
              <a:off x="4367375" y="107085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rot="16200000">
              <a:off x="4654369" y="72451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rot="16200000">
              <a:off x="4854190" y="55073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rot="16200000">
              <a:off x="4954752" y="3879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rot="16200000">
              <a:off x="5214850" y="4156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rot="16200000">
              <a:off x="4823421" y="57521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rot="16200000">
              <a:off x="5030643" y="35715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円/楕円 262"/>
            <p:cNvSpPr/>
            <p:nvPr/>
          </p:nvSpPr>
          <p:spPr>
            <a:xfrm rot="16200000">
              <a:off x="5260735" y="30651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rot="16200000">
              <a:off x="5252948" y="41071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rot="16200000">
              <a:off x="4884510" y="53062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rot="16200000">
              <a:off x="5145295" y="33086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rot="16200000">
              <a:off x="4989019" y="47694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rot="16200000">
              <a:off x="4794012" y="5990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rot="16200000">
              <a:off x="5062074" y="45023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rot="16200000">
              <a:off x="4709914" y="66999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rot="16200000">
              <a:off x="5095853" y="4423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rot="16200000">
              <a:off x="4353704" y="110926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rot="16200000">
              <a:off x="4736500" y="64514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円/楕円 273"/>
            <p:cNvSpPr/>
            <p:nvPr/>
          </p:nvSpPr>
          <p:spPr>
            <a:xfrm rot="16200000">
              <a:off x="4466886" y="106247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円/楕円 274"/>
            <p:cNvSpPr/>
            <p:nvPr/>
          </p:nvSpPr>
          <p:spPr>
            <a:xfrm rot="16200000">
              <a:off x="4714459" y="53724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円/楕円 275"/>
            <p:cNvSpPr/>
            <p:nvPr/>
          </p:nvSpPr>
          <p:spPr>
            <a:xfrm rot="16200000">
              <a:off x="4430019" y="123276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円/楕円 276"/>
            <p:cNvSpPr/>
            <p:nvPr/>
          </p:nvSpPr>
          <p:spPr>
            <a:xfrm rot="16200000">
              <a:off x="4678688" y="6980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円/楕円 277"/>
            <p:cNvSpPr/>
            <p:nvPr/>
          </p:nvSpPr>
          <p:spPr>
            <a:xfrm rot="16200000">
              <a:off x="4381239" y="103244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円/楕円 278"/>
            <p:cNvSpPr/>
            <p:nvPr/>
          </p:nvSpPr>
          <p:spPr>
            <a:xfrm rot="16200000">
              <a:off x="4424365" y="91757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rot="16200000">
              <a:off x="4747735" y="51732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円/楕円 280"/>
            <p:cNvSpPr/>
            <p:nvPr/>
          </p:nvSpPr>
          <p:spPr>
            <a:xfrm rot="16200000">
              <a:off x="4323111" y="131700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円/楕円 281"/>
            <p:cNvSpPr/>
            <p:nvPr/>
          </p:nvSpPr>
          <p:spPr>
            <a:xfrm rot="16200000">
              <a:off x="4393668" y="99780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円/楕円 282"/>
            <p:cNvSpPr/>
            <p:nvPr/>
          </p:nvSpPr>
          <p:spPr>
            <a:xfrm rot="16200000">
              <a:off x="4502635" y="7759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円/楕円 283"/>
            <p:cNvSpPr/>
            <p:nvPr/>
          </p:nvSpPr>
          <p:spPr>
            <a:xfrm rot="16200000">
              <a:off x="4548597" y="71239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円/楕円 284"/>
            <p:cNvSpPr/>
            <p:nvPr/>
          </p:nvSpPr>
          <p:spPr>
            <a:xfrm rot="16200000">
              <a:off x="4598925" y="78847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円/楕円 285"/>
            <p:cNvSpPr/>
            <p:nvPr/>
          </p:nvSpPr>
          <p:spPr>
            <a:xfrm rot="16200000">
              <a:off x="4460083" y="84397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円/楕円 286"/>
            <p:cNvSpPr/>
            <p:nvPr/>
          </p:nvSpPr>
          <p:spPr>
            <a:xfrm rot="16200000">
              <a:off x="4851537" y="4418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円/楕円 287"/>
            <p:cNvSpPr/>
            <p:nvPr/>
          </p:nvSpPr>
          <p:spPr>
            <a:xfrm rot="16200000">
              <a:off x="4572176" y="6786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円/楕円 288"/>
            <p:cNvSpPr/>
            <p:nvPr/>
          </p:nvSpPr>
          <p:spPr>
            <a:xfrm rot="16200000">
              <a:off x="4577411" y="81912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円/楕円 289"/>
            <p:cNvSpPr/>
            <p:nvPr/>
          </p:nvSpPr>
          <p:spPr>
            <a:xfrm rot="16200000">
              <a:off x="4459475" y="1103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円/楕円 290"/>
            <p:cNvSpPr/>
            <p:nvPr/>
          </p:nvSpPr>
          <p:spPr>
            <a:xfrm rot="16200000">
              <a:off x="4919454" y="40544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円/楕円 291"/>
            <p:cNvSpPr/>
            <p:nvPr/>
          </p:nvSpPr>
          <p:spPr>
            <a:xfrm rot="16200000">
              <a:off x="4685178" y="56692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円/楕円 292"/>
            <p:cNvSpPr/>
            <p:nvPr/>
          </p:nvSpPr>
          <p:spPr>
            <a:xfrm rot="16200000">
              <a:off x="4763848" y="62260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円/楕円 293"/>
            <p:cNvSpPr/>
            <p:nvPr/>
          </p:nvSpPr>
          <p:spPr>
            <a:xfrm rot="16200000">
              <a:off x="4495148" y="9862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円/楕円 294"/>
            <p:cNvSpPr/>
            <p:nvPr/>
          </p:nvSpPr>
          <p:spPr>
            <a:xfrm rot="16200000">
              <a:off x="4524393" y="92018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円/楕円 295"/>
            <p:cNvSpPr/>
            <p:nvPr/>
          </p:nvSpPr>
          <p:spPr>
            <a:xfrm rot="16200000">
              <a:off x="4418057" y="135654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円/楕円 296"/>
            <p:cNvSpPr/>
            <p:nvPr/>
          </p:nvSpPr>
          <p:spPr>
            <a:xfrm rot="16200000">
              <a:off x="4555256" y="85078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円/楕円 297"/>
            <p:cNvSpPr/>
            <p:nvPr/>
          </p:nvSpPr>
          <p:spPr>
            <a:xfrm rot="16200000">
              <a:off x="4480565" y="10236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円/楕円 298"/>
            <p:cNvSpPr/>
            <p:nvPr/>
          </p:nvSpPr>
          <p:spPr>
            <a:xfrm rot="16200000">
              <a:off x="4629318" y="61758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円/楕円 299"/>
            <p:cNvSpPr/>
            <p:nvPr/>
          </p:nvSpPr>
          <p:spPr>
            <a:xfrm rot="16200000">
              <a:off x="4326429" y="127809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円/楕円 300"/>
            <p:cNvSpPr/>
            <p:nvPr/>
          </p:nvSpPr>
          <p:spPr>
            <a:xfrm rot="16200000">
              <a:off x="4623316" y="75447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円/楕円 301"/>
            <p:cNvSpPr/>
            <p:nvPr/>
          </p:nvSpPr>
          <p:spPr>
            <a:xfrm rot="16200000">
              <a:off x="4782883" y="48934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円/楕円 302"/>
            <p:cNvSpPr/>
            <p:nvPr/>
          </p:nvSpPr>
          <p:spPr>
            <a:xfrm rot="16200000">
              <a:off x="4440464" y="88302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円/楕円 303"/>
            <p:cNvSpPr/>
            <p:nvPr/>
          </p:nvSpPr>
          <p:spPr>
            <a:xfrm rot="16200000">
              <a:off x="4423704" y="127616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円/楕円 304"/>
            <p:cNvSpPr/>
            <p:nvPr/>
          </p:nvSpPr>
          <p:spPr>
            <a:xfrm rot="16200000">
              <a:off x="4417509" y="131700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円/楕円 305"/>
            <p:cNvSpPr/>
            <p:nvPr/>
          </p:nvSpPr>
          <p:spPr>
            <a:xfrm rot="16200000">
              <a:off x="4406446" y="95611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円/楕円 306"/>
            <p:cNvSpPr/>
            <p:nvPr/>
          </p:nvSpPr>
          <p:spPr>
            <a:xfrm rot="16200000">
              <a:off x="4888939" y="42603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円/楕円 307"/>
            <p:cNvSpPr/>
            <p:nvPr/>
          </p:nvSpPr>
          <p:spPr>
            <a:xfrm rot="16200000">
              <a:off x="4526145" y="74420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円/楕円 308"/>
            <p:cNvSpPr/>
            <p:nvPr/>
          </p:nvSpPr>
          <p:spPr>
            <a:xfrm rot="16200000">
              <a:off x="4345418" y="11536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円/楕円 309"/>
            <p:cNvSpPr/>
            <p:nvPr/>
          </p:nvSpPr>
          <p:spPr>
            <a:xfrm rot="16200000">
              <a:off x="4481359" y="8070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円/楕円 310"/>
            <p:cNvSpPr/>
            <p:nvPr/>
          </p:nvSpPr>
          <p:spPr>
            <a:xfrm rot="16200000">
              <a:off x="4816536" y="46439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円/楕円 311"/>
            <p:cNvSpPr/>
            <p:nvPr/>
          </p:nvSpPr>
          <p:spPr>
            <a:xfrm rot="16200000">
              <a:off x="4434553" y="118696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円/楕円 312"/>
            <p:cNvSpPr/>
            <p:nvPr/>
          </p:nvSpPr>
          <p:spPr>
            <a:xfrm rot="16200000">
              <a:off x="4329829" y="123814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円/楕円 313"/>
            <p:cNvSpPr/>
            <p:nvPr/>
          </p:nvSpPr>
          <p:spPr>
            <a:xfrm rot="16200000">
              <a:off x="4445238" y="114382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円/楕円 314"/>
            <p:cNvSpPr/>
            <p:nvPr/>
          </p:nvSpPr>
          <p:spPr>
            <a:xfrm rot="16200000">
              <a:off x="4599930" y="65007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円/楕円 315"/>
            <p:cNvSpPr/>
            <p:nvPr/>
          </p:nvSpPr>
          <p:spPr>
            <a:xfrm rot="16200000">
              <a:off x="4654938" y="5928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円/楕円 316"/>
            <p:cNvSpPr/>
            <p:nvPr/>
          </p:nvSpPr>
          <p:spPr>
            <a:xfrm rot="16200000">
              <a:off x="4334285" y="119425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317"/>
            <p:cNvSpPr/>
            <p:nvPr/>
          </p:nvSpPr>
          <p:spPr>
            <a:xfrm rot="16200000">
              <a:off x="4511886" y="9501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円/楕円 318"/>
            <p:cNvSpPr/>
            <p:nvPr/>
          </p:nvSpPr>
          <p:spPr>
            <a:xfrm rot="16200000">
              <a:off x="4540655" y="88470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円/楕円 319"/>
            <p:cNvSpPr/>
            <p:nvPr/>
          </p:nvSpPr>
          <p:spPr>
            <a:xfrm rot="16200000">
              <a:off x="4323410" y="135785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320"/>
            <p:cNvSpPr/>
            <p:nvPr/>
          </p:nvSpPr>
          <p:spPr>
            <a:xfrm>
              <a:off x="5607579" y="207686"/>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フリーフォーム 321"/>
            <p:cNvSpPr/>
            <p:nvPr/>
          </p:nvSpPr>
          <p:spPr>
            <a:xfrm rot="11022599">
              <a:off x="4674569" y="2098960"/>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フリーフォーム 322"/>
            <p:cNvSpPr/>
            <p:nvPr/>
          </p:nvSpPr>
          <p:spPr>
            <a:xfrm rot="18263971">
              <a:off x="4712957" y="260270"/>
              <a:ext cx="355885" cy="37115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323"/>
            <p:cNvSpPr/>
            <p:nvPr/>
          </p:nvSpPr>
          <p:spPr>
            <a:xfrm rot="5693872">
              <a:off x="6162060" y="1585482"/>
              <a:ext cx="355885" cy="37115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6345000" y="1847789"/>
              <a:ext cx="487255" cy="26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mj-ea"/>
                  <a:ea typeface="+mj-ea"/>
                </a:rPr>
                <a:t>TF</a:t>
              </a:r>
              <a:endParaRPr kumimoji="1" lang="ja-JP" altLang="en-US" b="1" dirty="0">
                <a:latin typeface="+mj-ea"/>
                <a:ea typeface="+mj-ea"/>
              </a:endParaRPr>
            </a:p>
          </p:txBody>
        </p:sp>
        <p:sp>
          <p:nvSpPr>
            <p:cNvPr id="326" name="正方形/長方形 325"/>
            <p:cNvSpPr/>
            <p:nvPr/>
          </p:nvSpPr>
          <p:spPr>
            <a:xfrm>
              <a:off x="4604448" y="2434689"/>
              <a:ext cx="487255" cy="26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mj-ea"/>
                  <a:ea typeface="+mj-ea"/>
                </a:rPr>
                <a:t>TF</a:t>
              </a:r>
              <a:endParaRPr kumimoji="1" lang="ja-JP" altLang="en-US" b="1" dirty="0">
                <a:latin typeface="+mj-ea"/>
                <a:ea typeface="+mj-ea"/>
              </a:endParaRPr>
            </a:p>
          </p:txBody>
        </p:sp>
      </p:grpSp>
      <p:sp>
        <p:nvSpPr>
          <p:cNvPr id="328" name="正方形/長方形 327"/>
          <p:cNvSpPr/>
          <p:nvPr/>
        </p:nvSpPr>
        <p:spPr>
          <a:xfrm>
            <a:off x="402051" y="1199450"/>
            <a:ext cx="6223378" cy="4022577"/>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0" name="グループ化 329"/>
          <p:cNvGrpSpPr/>
          <p:nvPr/>
        </p:nvGrpSpPr>
        <p:grpSpPr>
          <a:xfrm>
            <a:off x="515953" y="4217380"/>
            <a:ext cx="5289897" cy="241604"/>
            <a:chOff x="250208" y="4013564"/>
            <a:chExt cx="5289897" cy="241604"/>
          </a:xfrm>
        </p:grpSpPr>
        <p:sp>
          <p:nvSpPr>
            <p:cNvPr id="346" name="フリーフォーム 345"/>
            <p:cNvSpPr/>
            <p:nvPr/>
          </p:nvSpPr>
          <p:spPr>
            <a:xfrm>
              <a:off x="27777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フリーフォーム 346"/>
            <p:cNvSpPr/>
            <p:nvPr/>
          </p:nvSpPr>
          <p:spPr>
            <a:xfrm>
              <a:off x="30404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フリーフォーム 347"/>
            <p:cNvSpPr/>
            <p:nvPr/>
          </p:nvSpPr>
          <p:spPr>
            <a:xfrm>
              <a:off x="37165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フリーフォーム 348"/>
            <p:cNvSpPr/>
            <p:nvPr/>
          </p:nvSpPr>
          <p:spPr>
            <a:xfrm>
              <a:off x="397932"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フリーフォーム 349"/>
            <p:cNvSpPr/>
            <p:nvPr/>
          </p:nvSpPr>
          <p:spPr>
            <a:xfrm>
              <a:off x="46572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フリーフォーム 350"/>
            <p:cNvSpPr/>
            <p:nvPr/>
          </p:nvSpPr>
          <p:spPr>
            <a:xfrm>
              <a:off x="49200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フリーフォーム 351"/>
            <p:cNvSpPr/>
            <p:nvPr/>
          </p:nvSpPr>
          <p:spPr>
            <a:xfrm>
              <a:off x="56580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フリーフォーム 352"/>
            <p:cNvSpPr/>
            <p:nvPr/>
          </p:nvSpPr>
          <p:spPr>
            <a:xfrm>
              <a:off x="59208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フリーフォーム 353"/>
            <p:cNvSpPr/>
            <p:nvPr/>
          </p:nvSpPr>
          <p:spPr>
            <a:xfrm>
              <a:off x="658552"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フリーフォーム 354"/>
            <p:cNvSpPr/>
            <p:nvPr/>
          </p:nvSpPr>
          <p:spPr>
            <a:xfrm>
              <a:off x="684825"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フリーフォーム 355"/>
            <p:cNvSpPr/>
            <p:nvPr/>
          </p:nvSpPr>
          <p:spPr>
            <a:xfrm>
              <a:off x="754159"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フリーフォーム 356"/>
            <p:cNvSpPr/>
            <p:nvPr/>
          </p:nvSpPr>
          <p:spPr>
            <a:xfrm>
              <a:off x="78043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フリーフォーム 357"/>
            <p:cNvSpPr/>
            <p:nvPr/>
          </p:nvSpPr>
          <p:spPr>
            <a:xfrm>
              <a:off x="848044"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フリーフォーム 358"/>
            <p:cNvSpPr/>
            <p:nvPr/>
          </p:nvSpPr>
          <p:spPr>
            <a:xfrm>
              <a:off x="87431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フリーフォーム 359"/>
            <p:cNvSpPr/>
            <p:nvPr/>
          </p:nvSpPr>
          <p:spPr>
            <a:xfrm>
              <a:off x="94211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フリーフォーム 360"/>
            <p:cNvSpPr/>
            <p:nvPr/>
          </p:nvSpPr>
          <p:spPr>
            <a:xfrm>
              <a:off x="96838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フリーフォーム 361"/>
            <p:cNvSpPr/>
            <p:nvPr/>
          </p:nvSpPr>
          <p:spPr>
            <a:xfrm>
              <a:off x="1042194"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フリーフォーム 362"/>
            <p:cNvSpPr/>
            <p:nvPr/>
          </p:nvSpPr>
          <p:spPr>
            <a:xfrm>
              <a:off x="106846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フリーフォーム 363"/>
            <p:cNvSpPr/>
            <p:nvPr/>
          </p:nvSpPr>
          <p:spPr>
            <a:xfrm>
              <a:off x="113493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フリーフォーム 364"/>
            <p:cNvSpPr/>
            <p:nvPr/>
          </p:nvSpPr>
          <p:spPr>
            <a:xfrm>
              <a:off x="116121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フリーフォーム 365"/>
            <p:cNvSpPr/>
            <p:nvPr/>
          </p:nvSpPr>
          <p:spPr>
            <a:xfrm>
              <a:off x="1227228"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フリーフォーム 366"/>
            <p:cNvSpPr/>
            <p:nvPr/>
          </p:nvSpPr>
          <p:spPr>
            <a:xfrm>
              <a:off x="125350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フリーフォーム 367"/>
            <p:cNvSpPr/>
            <p:nvPr/>
          </p:nvSpPr>
          <p:spPr>
            <a:xfrm>
              <a:off x="1321297"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フリーフォーム 368"/>
            <p:cNvSpPr/>
            <p:nvPr/>
          </p:nvSpPr>
          <p:spPr>
            <a:xfrm>
              <a:off x="1347571"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フリーフォーム 369"/>
            <p:cNvSpPr/>
            <p:nvPr/>
          </p:nvSpPr>
          <p:spPr>
            <a:xfrm>
              <a:off x="1421378"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フリーフォーム 370"/>
            <p:cNvSpPr/>
            <p:nvPr/>
          </p:nvSpPr>
          <p:spPr>
            <a:xfrm>
              <a:off x="144765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フリーフォーム 371"/>
            <p:cNvSpPr/>
            <p:nvPr/>
          </p:nvSpPr>
          <p:spPr>
            <a:xfrm>
              <a:off x="151412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フリーフォーム 372"/>
            <p:cNvSpPr/>
            <p:nvPr/>
          </p:nvSpPr>
          <p:spPr>
            <a:xfrm>
              <a:off x="1540395"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円/楕円 373"/>
            <p:cNvSpPr/>
            <p:nvPr/>
          </p:nvSpPr>
          <p:spPr>
            <a:xfrm>
              <a:off x="251500" y="401899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円/楕円 374"/>
            <p:cNvSpPr/>
            <p:nvPr/>
          </p:nvSpPr>
          <p:spPr>
            <a:xfrm>
              <a:off x="347328" y="40189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円/楕円 375"/>
            <p:cNvSpPr/>
            <p:nvPr/>
          </p:nvSpPr>
          <p:spPr>
            <a:xfrm>
              <a:off x="442310" y="401947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円/楕円 376"/>
            <p:cNvSpPr/>
            <p:nvPr/>
          </p:nvSpPr>
          <p:spPr>
            <a:xfrm>
              <a:off x="537467" y="401801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円/楕円 377"/>
            <p:cNvSpPr/>
            <p:nvPr/>
          </p:nvSpPr>
          <p:spPr>
            <a:xfrm>
              <a:off x="631180" y="401782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円/楕円 378"/>
            <p:cNvSpPr/>
            <p:nvPr/>
          </p:nvSpPr>
          <p:spPr>
            <a:xfrm>
              <a:off x="725294" y="401832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円/楕円 379"/>
            <p:cNvSpPr/>
            <p:nvPr/>
          </p:nvSpPr>
          <p:spPr>
            <a:xfrm>
              <a:off x="819934" y="40189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円/楕円 380"/>
            <p:cNvSpPr/>
            <p:nvPr/>
          </p:nvSpPr>
          <p:spPr>
            <a:xfrm>
              <a:off x="915110" y="401971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円/楕円 381"/>
            <p:cNvSpPr/>
            <p:nvPr/>
          </p:nvSpPr>
          <p:spPr>
            <a:xfrm>
              <a:off x="1010938" y="40196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円/楕円 382"/>
            <p:cNvSpPr/>
            <p:nvPr/>
          </p:nvSpPr>
          <p:spPr>
            <a:xfrm>
              <a:off x="1105921" y="402018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円/楕円 383"/>
            <p:cNvSpPr/>
            <p:nvPr/>
          </p:nvSpPr>
          <p:spPr>
            <a:xfrm>
              <a:off x="1201078" y="401873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円/楕円 384"/>
            <p:cNvSpPr/>
            <p:nvPr/>
          </p:nvSpPr>
          <p:spPr>
            <a:xfrm>
              <a:off x="1294790" y="4018543"/>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円/楕円 385"/>
            <p:cNvSpPr/>
            <p:nvPr/>
          </p:nvSpPr>
          <p:spPr>
            <a:xfrm>
              <a:off x="1388904" y="401904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円/楕円 386"/>
            <p:cNvSpPr/>
            <p:nvPr/>
          </p:nvSpPr>
          <p:spPr>
            <a:xfrm>
              <a:off x="1483545" y="4019695"/>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リーフォーム 387"/>
            <p:cNvSpPr/>
            <p:nvPr/>
          </p:nvSpPr>
          <p:spPr>
            <a:xfrm rot="10800000">
              <a:off x="1535064"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リーフォーム 388"/>
            <p:cNvSpPr/>
            <p:nvPr/>
          </p:nvSpPr>
          <p:spPr>
            <a:xfrm rot="10800000">
              <a:off x="1508791"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リーフォーム 389"/>
            <p:cNvSpPr/>
            <p:nvPr/>
          </p:nvSpPr>
          <p:spPr>
            <a:xfrm rot="10800000">
              <a:off x="1441179"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リーフォーム 390"/>
            <p:cNvSpPr/>
            <p:nvPr/>
          </p:nvSpPr>
          <p:spPr>
            <a:xfrm rot="10800000">
              <a:off x="141490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フリーフォーム 391"/>
            <p:cNvSpPr/>
            <p:nvPr/>
          </p:nvSpPr>
          <p:spPr>
            <a:xfrm rot="10800000">
              <a:off x="134711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フリーフォーム 392"/>
            <p:cNvSpPr/>
            <p:nvPr/>
          </p:nvSpPr>
          <p:spPr>
            <a:xfrm rot="10800000">
              <a:off x="1320837"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フリーフォーム 393"/>
            <p:cNvSpPr/>
            <p:nvPr/>
          </p:nvSpPr>
          <p:spPr>
            <a:xfrm rot="10800000">
              <a:off x="124703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フリーフォーム 394"/>
            <p:cNvSpPr/>
            <p:nvPr/>
          </p:nvSpPr>
          <p:spPr>
            <a:xfrm rot="10800000">
              <a:off x="122075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フリーフォーム 395"/>
            <p:cNvSpPr/>
            <p:nvPr/>
          </p:nvSpPr>
          <p:spPr>
            <a:xfrm rot="10800000">
              <a:off x="115428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フリーフォーム 396"/>
            <p:cNvSpPr/>
            <p:nvPr/>
          </p:nvSpPr>
          <p:spPr>
            <a:xfrm rot="10800000">
              <a:off x="1128012"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フリーフォーム 397"/>
            <p:cNvSpPr/>
            <p:nvPr/>
          </p:nvSpPr>
          <p:spPr>
            <a:xfrm rot="10800000">
              <a:off x="1058678"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フリーフォーム 398"/>
            <p:cNvSpPr/>
            <p:nvPr/>
          </p:nvSpPr>
          <p:spPr>
            <a:xfrm rot="10800000">
              <a:off x="1032405"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フリーフォーム 399"/>
            <p:cNvSpPr/>
            <p:nvPr/>
          </p:nvSpPr>
          <p:spPr>
            <a:xfrm rot="10800000">
              <a:off x="964793"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フリーフォーム 400"/>
            <p:cNvSpPr/>
            <p:nvPr/>
          </p:nvSpPr>
          <p:spPr>
            <a:xfrm rot="10800000">
              <a:off x="93852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リーフォーム 401"/>
            <p:cNvSpPr/>
            <p:nvPr/>
          </p:nvSpPr>
          <p:spPr>
            <a:xfrm rot="10800000">
              <a:off x="870724"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フリーフォーム 402"/>
            <p:cNvSpPr/>
            <p:nvPr/>
          </p:nvSpPr>
          <p:spPr>
            <a:xfrm rot="10800000">
              <a:off x="844451"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フリーフォーム 403"/>
            <p:cNvSpPr/>
            <p:nvPr/>
          </p:nvSpPr>
          <p:spPr>
            <a:xfrm rot="10800000">
              <a:off x="770644"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フリーフォーム 404"/>
            <p:cNvSpPr/>
            <p:nvPr/>
          </p:nvSpPr>
          <p:spPr>
            <a:xfrm rot="10800000">
              <a:off x="744370"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フリーフォーム 405"/>
            <p:cNvSpPr/>
            <p:nvPr/>
          </p:nvSpPr>
          <p:spPr>
            <a:xfrm rot="10800000">
              <a:off x="677900"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フリーフォーム 406"/>
            <p:cNvSpPr/>
            <p:nvPr/>
          </p:nvSpPr>
          <p:spPr>
            <a:xfrm rot="10800000">
              <a:off x="651627"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リーフォーム 407"/>
            <p:cNvSpPr/>
            <p:nvPr/>
          </p:nvSpPr>
          <p:spPr>
            <a:xfrm rot="10800000">
              <a:off x="585609"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フリーフォーム 408"/>
            <p:cNvSpPr/>
            <p:nvPr/>
          </p:nvSpPr>
          <p:spPr>
            <a:xfrm rot="10800000">
              <a:off x="55933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フリーフォーム 409"/>
            <p:cNvSpPr/>
            <p:nvPr/>
          </p:nvSpPr>
          <p:spPr>
            <a:xfrm rot="10800000">
              <a:off x="491540"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フリーフォーム 410"/>
            <p:cNvSpPr/>
            <p:nvPr/>
          </p:nvSpPr>
          <p:spPr>
            <a:xfrm rot="10800000">
              <a:off x="465267"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フリーフォーム 411"/>
            <p:cNvSpPr/>
            <p:nvPr/>
          </p:nvSpPr>
          <p:spPr>
            <a:xfrm rot="10800000">
              <a:off x="391460"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フリーフォーム 412"/>
            <p:cNvSpPr/>
            <p:nvPr/>
          </p:nvSpPr>
          <p:spPr>
            <a:xfrm rot="10800000">
              <a:off x="36518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フリーフォーム 413"/>
            <p:cNvSpPr/>
            <p:nvPr/>
          </p:nvSpPr>
          <p:spPr>
            <a:xfrm rot="10800000">
              <a:off x="29871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フリーフォーム 414"/>
            <p:cNvSpPr/>
            <p:nvPr/>
          </p:nvSpPr>
          <p:spPr>
            <a:xfrm rot="10800000">
              <a:off x="272442"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円/楕円 415"/>
            <p:cNvSpPr/>
            <p:nvPr/>
          </p:nvSpPr>
          <p:spPr>
            <a:xfrm rot="10800000">
              <a:off x="1482253" y="4179284"/>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円/楕円 416"/>
            <p:cNvSpPr/>
            <p:nvPr/>
          </p:nvSpPr>
          <p:spPr>
            <a:xfrm rot="10800000">
              <a:off x="1386425" y="417930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円/楕円 417"/>
            <p:cNvSpPr/>
            <p:nvPr/>
          </p:nvSpPr>
          <p:spPr>
            <a:xfrm rot="10800000">
              <a:off x="1291443" y="417881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円/楕円 418"/>
            <p:cNvSpPr/>
            <p:nvPr/>
          </p:nvSpPr>
          <p:spPr>
            <a:xfrm rot="10800000">
              <a:off x="1196285" y="418026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円/楕円 419"/>
            <p:cNvSpPr/>
            <p:nvPr/>
          </p:nvSpPr>
          <p:spPr>
            <a:xfrm rot="10800000">
              <a:off x="1102573" y="418046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円/楕円 420"/>
            <p:cNvSpPr/>
            <p:nvPr/>
          </p:nvSpPr>
          <p:spPr>
            <a:xfrm rot="10800000">
              <a:off x="1008459" y="417995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円/楕円 421"/>
            <p:cNvSpPr/>
            <p:nvPr/>
          </p:nvSpPr>
          <p:spPr>
            <a:xfrm rot="10800000">
              <a:off x="913818" y="417930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円/楕円 422"/>
            <p:cNvSpPr/>
            <p:nvPr/>
          </p:nvSpPr>
          <p:spPr>
            <a:xfrm rot="10800000">
              <a:off x="818643" y="4178565"/>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円/楕円 423"/>
            <p:cNvSpPr/>
            <p:nvPr/>
          </p:nvSpPr>
          <p:spPr>
            <a:xfrm rot="10800000">
              <a:off x="722814" y="417858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円/楕円 424"/>
            <p:cNvSpPr/>
            <p:nvPr/>
          </p:nvSpPr>
          <p:spPr>
            <a:xfrm rot="10800000">
              <a:off x="627832" y="41780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円/楕円 425"/>
            <p:cNvSpPr/>
            <p:nvPr/>
          </p:nvSpPr>
          <p:spPr>
            <a:xfrm rot="10800000">
              <a:off x="532675" y="417954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円/楕円 426"/>
            <p:cNvSpPr/>
            <p:nvPr/>
          </p:nvSpPr>
          <p:spPr>
            <a:xfrm rot="10800000">
              <a:off x="438963" y="4179741"/>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rot="10800000">
              <a:off x="344849" y="417923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rot="10800000">
              <a:off x="250208" y="417858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フリーフォーム 429"/>
            <p:cNvSpPr/>
            <p:nvPr/>
          </p:nvSpPr>
          <p:spPr>
            <a:xfrm>
              <a:off x="160087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フリーフォーム 430"/>
            <p:cNvSpPr/>
            <p:nvPr/>
          </p:nvSpPr>
          <p:spPr>
            <a:xfrm>
              <a:off x="162715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フリーフォーム 431"/>
            <p:cNvSpPr/>
            <p:nvPr/>
          </p:nvSpPr>
          <p:spPr>
            <a:xfrm>
              <a:off x="169476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フリーフォーム 432"/>
            <p:cNvSpPr/>
            <p:nvPr/>
          </p:nvSpPr>
          <p:spPr>
            <a:xfrm>
              <a:off x="1721037"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フリーフォーム 433"/>
            <p:cNvSpPr/>
            <p:nvPr/>
          </p:nvSpPr>
          <p:spPr>
            <a:xfrm>
              <a:off x="178883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フリーフォーム 434"/>
            <p:cNvSpPr/>
            <p:nvPr/>
          </p:nvSpPr>
          <p:spPr>
            <a:xfrm>
              <a:off x="181510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フリーフォーム 435"/>
            <p:cNvSpPr/>
            <p:nvPr/>
          </p:nvSpPr>
          <p:spPr>
            <a:xfrm>
              <a:off x="188891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フリーフォーム 436"/>
            <p:cNvSpPr/>
            <p:nvPr/>
          </p:nvSpPr>
          <p:spPr>
            <a:xfrm>
              <a:off x="191518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フリーフォーム 437"/>
            <p:cNvSpPr/>
            <p:nvPr/>
          </p:nvSpPr>
          <p:spPr>
            <a:xfrm>
              <a:off x="1981657"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フリーフォーム 438"/>
            <p:cNvSpPr/>
            <p:nvPr/>
          </p:nvSpPr>
          <p:spPr>
            <a:xfrm>
              <a:off x="2007930"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フリーフォーム 439"/>
            <p:cNvSpPr/>
            <p:nvPr/>
          </p:nvSpPr>
          <p:spPr>
            <a:xfrm>
              <a:off x="2077264"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フリーフォーム 440"/>
            <p:cNvSpPr/>
            <p:nvPr/>
          </p:nvSpPr>
          <p:spPr>
            <a:xfrm>
              <a:off x="210353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フリーフォーム 441"/>
            <p:cNvSpPr/>
            <p:nvPr/>
          </p:nvSpPr>
          <p:spPr>
            <a:xfrm>
              <a:off x="2171149"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フリーフォーム 442"/>
            <p:cNvSpPr/>
            <p:nvPr/>
          </p:nvSpPr>
          <p:spPr>
            <a:xfrm>
              <a:off x="219742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フリーフォーム 443"/>
            <p:cNvSpPr/>
            <p:nvPr/>
          </p:nvSpPr>
          <p:spPr>
            <a:xfrm>
              <a:off x="226521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フリーフォーム 444"/>
            <p:cNvSpPr/>
            <p:nvPr/>
          </p:nvSpPr>
          <p:spPr>
            <a:xfrm>
              <a:off x="229149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フリーフォーム 445"/>
            <p:cNvSpPr/>
            <p:nvPr/>
          </p:nvSpPr>
          <p:spPr>
            <a:xfrm>
              <a:off x="2365299"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フリーフォーム 446"/>
            <p:cNvSpPr/>
            <p:nvPr/>
          </p:nvSpPr>
          <p:spPr>
            <a:xfrm>
              <a:off x="239157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フリーフォーム 447"/>
            <p:cNvSpPr/>
            <p:nvPr/>
          </p:nvSpPr>
          <p:spPr>
            <a:xfrm>
              <a:off x="245804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フリーフォーム 448"/>
            <p:cNvSpPr/>
            <p:nvPr/>
          </p:nvSpPr>
          <p:spPr>
            <a:xfrm>
              <a:off x="248431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フリーフォーム 449"/>
            <p:cNvSpPr/>
            <p:nvPr/>
          </p:nvSpPr>
          <p:spPr>
            <a:xfrm>
              <a:off x="2550333"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フリーフォーム 450"/>
            <p:cNvSpPr/>
            <p:nvPr/>
          </p:nvSpPr>
          <p:spPr>
            <a:xfrm>
              <a:off x="257660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フリーフォーム 451"/>
            <p:cNvSpPr/>
            <p:nvPr/>
          </p:nvSpPr>
          <p:spPr>
            <a:xfrm>
              <a:off x="2644402"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フリーフォーム 452"/>
            <p:cNvSpPr/>
            <p:nvPr/>
          </p:nvSpPr>
          <p:spPr>
            <a:xfrm>
              <a:off x="2670676"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フリーフォーム 453"/>
            <p:cNvSpPr/>
            <p:nvPr/>
          </p:nvSpPr>
          <p:spPr>
            <a:xfrm>
              <a:off x="2744483"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フリーフォーム 454"/>
            <p:cNvSpPr/>
            <p:nvPr/>
          </p:nvSpPr>
          <p:spPr>
            <a:xfrm>
              <a:off x="277075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フリーフォーム 455"/>
            <p:cNvSpPr/>
            <p:nvPr/>
          </p:nvSpPr>
          <p:spPr>
            <a:xfrm>
              <a:off x="283722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フリーフォーム 456"/>
            <p:cNvSpPr/>
            <p:nvPr/>
          </p:nvSpPr>
          <p:spPr>
            <a:xfrm>
              <a:off x="2863500"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円/楕円 457"/>
            <p:cNvSpPr/>
            <p:nvPr/>
          </p:nvSpPr>
          <p:spPr>
            <a:xfrm>
              <a:off x="1574605" y="4016634"/>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9" name="円/楕円 458"/>
            <p:cNvSpPr/>
            <p:nvPr/>
          </p:nvSpPr>
          <p:spPr>
            <a:xfrm>
              <a:off x="1670433" y="401661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円/楕円 459"/>
            <p:cNvSpPr/>
            <p:nvPr/>
          </p:nvSpPr>
          <p:spPr>
            <a:xfrm>
              <a:off x="1765415" y="401710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1" name="円/楕円 460"/>
            <p:cNvSpPr/>
            <p:nvPr/>
          </p:nvSpPr>
          <p:spPr>
            <a:xfrm>
              <a:off x="1860572" y="401565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2" name="円/楕円 461"/>
            <p:cNvSpPr/>
            <p:nvPr/>
          </p:nvSpPr>
          <p:spPr>
            <a:xfrm>
              <a:off x="1954285" y="401545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3" name="円/楕円 462"/>
            <p:cNvSpPr/>
            <p:nvPr/>
          </p:nvSpPr>
          <p:spPr>
            <a:xfrm>
              <a:off x="2048399" y="401596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円/楕円 463"/>
            <p:cNvSpPr/>
            <p:nvPr/>
          </p:nvSpPr>
          <p:spPr>
            <a:xfrm>
              <a:off x="2143039" y="401661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円/楕円 464"/>
            <p:cNvSpPr/>
            <p:nvPr/>
          </p:nvSpPr>
          <p:spPr>
            <a:xfrm>
              <a:off x="2238215" y="4017353"/>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円/楕円 465"/>
            <p:cNvSpPr/>
            <p:nvPr/>
          </p:nvSpPr>
          <p:spPr>
            <a:xfrm>
              <a:off x="2334043" y="401733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円/楕円 466"/>
            <p:cNvSpPr/>
            <p:nvPr/>
          </p:nvSpPr>
          <p:spPr>
            <a:xfrm>
              <a:off x="2429026" y="401782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円/楕円 467"/>
            <p:cNvSpPr/>
            <p:nvPr/>
          </p:nvSpPr>
          <p:spPr>
            <a:xfrm>
              <a:off x="2524183" y="401637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円/楕円 468"/>
            <p:cNvSpPr/>
            <p:nvPr/>
          </p:nvSpPr>
          <p:spPr>
            <a:xfrm>
              <a:off x="2617895" y="4016178"/>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円/楕円 469"/>
            <p:cNvSpPr/>
            <p:nvPr/>
          </p:nvSpPr>
          <p:spPr>
            <a:xfrm>
              <a:off x="2712009" y="401667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円/楕円 470"/>
            <p:cNvSpPr/>
            <p:nvPr/>
          </p:nvSpPr>
          <p:spPr>
            <a:xfrm>
              <a:off x="2806650" y="4017330"/>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フリーフォーム 471"/>
            <p:cNvSpPr/>
            <p:nvPr/>
          </p:nvSpPr>
          <p:spPr>
            <a:xfrm rot="10800000">
              <a:off x="2858169"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フリーフォーム 472"/>
            <p:cNvSpPr/>
            <p:nvPr/>
          </p:nvSpPr>
          <p:spPr>
            <a:xfrm rot="10800000">
              <a:off x="2831896"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フリーフォーム 473"/>
            <p:cNvSpPr/>
            <p:nvPr/>
          </p:nvSpPr>
          <p:spPr>
            <a:xfrm rot="10800000">
              <a:off x="2764284"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フリーフォーム 474"/>
            <p:cNvSpPr/>
            <p:nvPr/>
          </p:nvSpPr>
          <p:spPr>
            <a:xfrm rot="10800000">
              <a:off x="273801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6" name="フリーフォーム 475"/>
            <p:cNvSpPr/>
            <p:nvPr/>
          </p:nvSpPr>
          <p:spPr>
            <a:xfrm rot="10800000">
              <a:off x="267021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7" name="フリーフォーム 476"/>
            <p:cNvSpPr/>
            <p:nvPr/>
          </p:nvSpPr>
          <p:spPr>
            <a:xfrm rot="10800000">
              <a:off x="2643942"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フリーフォーム 477"/>
            <p:cNvSpPr/>
            <p:nvPr/>
          </p:nvSpPr>
          <p:spPr>
            <a:xfrm rot="10800000">
              <a:off x="257013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フリーフォーム 478"/>
            <p:cNvSpPr/>
            <p:nvPr/>
          </p:nvSpPr>
          <p:spPr>
            <a:xfrm rot="10800000">
              <a:off x="254386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フリーフォーム 479"/>
            <p:cNvSpPr/>
            <p:nvPr/>
          </p:nvSpPr>
          <p:spPr>
            <a:xfrm rot="10800000">
              <a:off x="247739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フリーフォーム 480"/>
            <p:cNvSpPr/>
            <p:nvPr/>
          </p:nvSpPr>
          <p:spPr>
            <a:xfrm rot="10800000">
              <a:off x="2451117"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フリーフォーム 481"/>
            <p:cNvSpPr/>
            <p:nvPr/>
          </p:nvSpPr>
          <p:spPr>
            <a:xfrm rot="10800000">
              <a:off x="2381783"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フリーフォーム 482"/>
            <p:cNvSpPr/>
            <p:nvPr/>
          </p:nvSpPr>
          <p:spPr>
            <a:xfrm rot="10800000">
              <a:off x="2355510"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フリーフォーム 483"/>
            <p:cNvSpPr/>
            <p:nvPr/>
          </p:nvSpPr>
          <p:spPr>
            <a:xfrm rot="10800000">
              <a:off x="2287898"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フリーフォーム 484"/>
            <p:cNvSpPr/>
            <p:nvPr/>
          </p:nvSpPr>
          <p:spPr>
            <a:xfrm rot="10800000">
              <a:off x="226162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フリーフォーム 485"/>
            <p:cNvSpPr/>
            <p:nvPr/>
          </p:nvSpPr>
          <p:spPr>
            <a:xfrm rot="10800000">
              <a:off x="2193829"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フリーフォーム 486"/>
            <p:cNvSpPr/>
            <p:nvPr/>
          </p:nvSpPr>
          <p:spPr>
            <a:xfrm rot="10800000">
              <a:off x="2167556"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フリーフォーム 487"/>
            <p:cNvSpPr/>
            <p:nvPr/>
          </p:nvSpPr>
          <p:spPr>
            <a:xfrm rot="10800000">
              <a:off x="2093749"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9" name="フリーフォーム 488"/>
            <p:cNvSpPr/>
            <p:nvPr/>
          </p:nvSpPr>
          <p:spPr>
            <a:xfrm rot="10800000">
              <a:off x="2067475"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フリーフォーム 489"/>
            <p:cNvSpPr/>
            <p:nvPr/>
          </p:nvSpPr>
          <p:spPr>
            <a:xfrm rot="10800000">
              <a:off x="2001005"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フリーフォーム 490"/>
            <p:cNvSpPr/>
            <p:nvPr/>
          </p:nvSpPr>
          <p:spPr>
            <a:xfrm rot="10800000">
              <a:off x="1974732"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フリーフォーム 491"/>
            <p:cNvSpPr/>
            <p:nvPr/>
          </p:nvSpPr>
          <p:spPr>
            <a:xfrm rot="10800000">
              <a:off x="1908714"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フリーフォーム 492"/>
            <p:cNvSpPr/>
            <p:nvPr/>
          </p:nvSpPr>
          <p:spPr>
            <a:xfrm rot="10800000">
              <a:off x="188244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フリーフォーム 493"/>
            <p:cNvSpPr/>
            <p:nvPr/>
          </p:nvSpPr>
          <p:spPr>
            <a:xfrm rot="10800000">
              <a:off x="1814645"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フリーフォーム 494"/>
            <p:cNvSpPr/>
            <p:nvPr/>
          </p:nvSpPr>
          <p:spPr>
            <a:xfrm rot="10800000">
              <a:off x="1788372"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フリーフォーム 495"/>
            <p:cNvSpPr/>
            <p:nvPr/>
          </p:nvSpPr>
          <p:spPr>
            <a:xfrm rot="10800000">
              <a:off x="1714565"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フリーフォーム 496"/>
            <p:cNvSpPr/>
            <p:nvPr/>
          </p:nvSpPr>
          <p:spPr>
            <a:xfrm rot="10800000">
              <a:off x="168829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フリーフォーム 497"/>
            <p:cNvSpPr/>
            <p:nvPr/>
          </p:nvSpPr>
          <p:spPr>
            <a:xfrm rot="10800000">
              <a:off x="162182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フリーフォーム 498"/>
            <p:cNvSpPr/>
            <p:nvPr/>
          </p:nvSpPr>
          <p:spPr>
            <a:xfrm rot="10800000">
              <a:off x="1595547"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円/楕円 499"/>
            <p:cNvSpPr/>
            <p:nvPr/>
          </p:nvSpPr>
          <p:spPr>
            <a:xfrm rot="10800000">
              <a:off x="2805358" y="417691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円/楕円 500"/>
            <p:cNvSpPr/>
            <p:nvPr/>
          </p:nvSpPr>
          <p:spPr>
            <a:xfrm rot="10800000">
              <a:off x="2709530" y="4176943"/>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円/楕円 501"/>
            <p:cNvSpPr/>
            <p:nvPr/>
          </p:nvSpPr>
          <p:spPr>
            <a:xfrm rot="10800000">
              <a:off x="2614548" y="417644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3" name="円/楕円 502"/>
            <p:cNvSpPr/>
            <p:nvPr/>
          </p:nvSpPr>
          <p:spPr>
            <a:xfrm rot="10800000">
              <a:off x="2519390" y="4177902"/>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円/楕円 503"/>
            <p:cNvSpPr/>
            <p:nvPr/>
          </p:nvSpPr>
          <p:spPr>
            <a:xfrm rot="10800000">
              <a:off x="2425678" y="41780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円/楕円 504"/>
            <p:cNvSpPr/>
            <p:nvPr/>
          </p:nvSpPr>
          <p:spPr>
            <a:xfrm rot="10800000">
              <a:off x="2331564" y="4177593"/>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円/楕円 505"/>
            <p:cNvSpPr/>
            <p:nvPr/>
          </p:nvSpPr>
          <p:spPr>
            <a:xfrm rot="10800000">
              <a:off x="2236923" y="417694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円/楕円 506"/>
            <p:cNvSpPr/>
            <p:nvPr/>
          </p:nvSpPr>
          <p:spPr>
            <a:xfrm rot="10800000">
              <a:off x="2141748" y="4176200"/>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円/楕円 507"/>
            <p:cNvSpPr/>
            <p:nvPr/>
          </p:nvSpPr>
          <p:spPr>
            <a:xfrm rot="10800000">
              <a:off x="2045919" y="4176224"/>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円/楕円 508"/>
            <p:cNvSpPr/>
            <p:nvPr/>
          </p:nvSpPr>
          <p:spPr>
            <a:xfrm rot="10800000">
              <a:off x="1950937" y="417573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円/楕円 509"/>
            <p:cNvSpPr/>
            <p:nvPr/>
          </p:nvSpPr>
          <p:spPr>
            <a:xfrm rot="10800000">
              <a:off x="1855780" y="417718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円/楕円 510"/>
            <p:cNvSpPr/>
            <p:nvPr/>
          </p:nvSpPr>
          <p:spPr>
            <a:xfrm rot="10800000">
              <a:off x="1762068" y="4177376"/>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円/楕円 511"/>
            <p:cNvSpPr/>
            <p:nvPr/>
          </p:nvSpPr>
          <p:spPr>
            <a:xfrm rot="10800000">
              <a:off x="1667954" y="417687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円/楕円 512"/>
            <p:cNvSpPr/>
            <p:nvPr/>
          </p:nvSpPr>
          <p:spPr>
            <a:xfrm rot="10800000">
              <a:off x="1573313" y="417622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 name="フリーフォーム 513"/>
            <p:cNvSpPr/>
            <p:nvPr/>
          </p:nvSpPr>
          <p:spPr>
            <a:xfrm>
              <a:off x="292518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 name="フリーフォーム 514"/>
            <p:cNvSpPr/>
            <p:nvPr/>
          </p:nvSpPr>
          <p:spPr>
            <a:xfrm>
              <a:off x="295145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フリーフォーム 515"/>
            <p:cNvSpPr/>
            <p:nvPr/>
          </p:nvSpPr>
          <p:spPr>
            <a:xfrm>
              <a:off x="301907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 name="フリーフォーム 516"/>
            <p:cNvSpPr/>
            <p:nvPr/>
          </p:nvSpPr>
          <p:spPr>
            <a:xfrm>
              <a:off x="3045344"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 name="フリーフォーム 517"/>
            <p:cNvSpPr/>
            <p:nvPr/>
          </p:nvSpPr>
          <p:spPr>
            <a:xfrm>
              <a:off x="311313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9" name="フリーフォーム 518"/>
            <p:cNvSpPr/>
            <p:nvPr/>
          </p:nvSpPr>
          <p:spPr>
            <a:xfrm>
              <a:off x="313941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0" name="フリーフォーム 519"/>
            <p:cNvSpPr/>
            <p:nvPr/>
          </p:nvSpPr>
          <p:spPr>
            <a:xfrm>
              <a:off x="321322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 name="フリーフォーム 520"/>
            <p:cNvSpPr/>
            <p:nvPr/>
          </p:nvSpPr>
          <p:spPr>
            <a:xfrm>
              <a:off x="323949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2" name="フリーフォーム 521"/>
            <p:cNvSpPr/>
            <p:nvPr/>
          </p:nvSpPr>
          <p:spPr>
            <a:xfrm>
              <a:off x="3305964"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 name="フリーフォーム 522"/>
            <p:cNvSpPr/>
            <p:nvPr/>
          </p:nvSpPr>
          <p:spPr>
            <a:xfrm>
              <a:off x="3332237"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フリーフォーム 523"/>
            <p:cNvSpPr/>
            <p:nvPr/>
          </p:nvSpPr>
          <p:spPr>
            <a:xfrm>
              <a:off x="3401571"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フリーフォーム 524"/>
            <p:cNvSpPr/>
            <p:nvPr/>
          </p:nvSpPr>
          <p:spPr>
            <a:xfrm>
              <a:off x="342784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フリーフォーム 525"/>
            <p:cNvSpPr/>
            <p:nvPr/>
          </p:nvSpPr>
          <p:spPr>
            <a:xfrm>
              <a:off x="3495456"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フリーフォーム 526"/>
            <p:cNvSpPr/>
            <p:nvPr/>
          </p:nvSpPr>
          <p:spPr>
            <a:xfrm>
              <a:off x="352173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フリーフォーム 527"/>
            <p:cNvSpPr/>
            <p:nvPr/>
          </p:nvSpPr>
          <p:spPr>
            <a:xfrm>
              <a:off x="358952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フリーフォーム 528"/>
            <p:cNvSpPr/>
            <p:nvPr/>
          </p:nvSpPr>
          <p:spPr>
            <a:xfrm>
              <a:off x="361579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フリーフォーム 529"/>
            <p:cNvSpPr/>
            <p:nvPr/>
          </p:nvSpPr>
          <p:spPr>
            <a:xfrm>
              <a:off x="3689606"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フリーフォーム 530"/>
            <p:cNvSpPr/>
            <p:nvPr/>
          </p:nvSpPr>
          <p:spPr>
            <a:xfrm>
              <a:off x="371587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フリーフォーム 531"/>
            <p:cNvSpPr/>
            <p:nvPr/>
          </p:nvSpPr>
          <p:spPr>
            <a:xfrm>
              <a:off x="378234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3" name="フリーフォーム 532"/>
            <p:cNvSpPr/>
            <p:nvPr/>
          </p:nvSpPr>
          <p:spPr>
            <a:xfrm>
              <a:off x="380862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フリーフォーム 533"/>
            <p:cNvSpPr/>
            <p:nvPr/>
          </p:nvSpPr>
          <p:spPr>
            <a:xfrm>
              <a:off x="3874640"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フリーフォーム 534"/>
            <p:cNvSpPr/>
            <p:nvPr/>
          </p:nvSpPr>
          <p:spPr>
            <a:xfrm>
              <a:off x="390091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フリーフォーム 535"/>
            <p:cNvSpPr/>
            <p:nvPr/>
          </p:nvSpPr>
          <p:spPr>
            <a:xfrm>
              <a:off x="3968709"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フリーフォーム 536"/>
            <p:cNvSpPr/>
            <p:nvPr/>
          </p:nvSpPr>
          <p:spPr>
            <a:xfrm>
              <a:off x="3994983"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フリーフォーム 537"/>
            <p:cNvSpPr/>
            <p:nvPr/>
          </p:nvSpPr>
          <p:spPr>
            <a:xfrm>
              <a:off x="4068790"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フリーフォーム 538"/>
            <p:cNvSpPr/>
            <p:nvPr/>
          </p:nvSpPr>
          <p:spPr>
            <a:xfrm>
              <a:off x="409506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フリーフォーム 539"/>
            <p:cNvSpPr/>
            <p:nvPr/>
          </p:nvSpPr>
          <p:spPr>
            <a:xfrm>
              <a:off x="416153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フリーフォーム 540"/>
            <p:cNvSpPr/>
            <p:nvPr/>
          </p:nvSpPr>
          <p:spPr>
            <a:xfrm>
              <a:off x="4187807"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円/楕円 541"/>
            <p:cNvSpPr/>
            <p:nvPr/>
          </p:nvSpPr>
          <p:spPr>
            <a:xfrm>
              <a:off x="2898912" y="401473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3" name="円/楕円 542"/>
            <p:cNvSpPr/>
            <p:nvPr/>
          </p:nvSpPr>
          <p:spPr>
            <a:xfrm>
              <a:off x="2994740" y="401471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円/楕円 543"/>
            <p:cNvSpPr/>
            <p:nvPr/>
          </p:nvSpPr>
          <p:spPr>
            <a:xfrm>
              <a:off x="3089722" y="401521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円/楕円 544"/>
            <p:cNvSpPr/>
            <p:nvPr/>
          </p:nvSpPr>
          <p:spPr>
            <a:xfrm>
              <a:off x="3184879" y="401375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円/楕円 545"/>
            <p:cNvSpPr/>
            <p:nvPr/>
          </p:nvSpPr>
          <p:spPr>
            <a:xfrm>
              <a:off x="3278592" y="401356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円/楕円 546"/>
            <p:cNvSpPr/>
            <p:nvPr/>
          </p:nvSpPr>
          <p:spPr>
            <a:xfrm>
              <a:off x="3372706" y="401406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円/楕円 547"/>
            <p:cNvSpPr/>
            <p:nvPr/>
          </p:nvSpPr>
          <p:spPr>
            <a:xfrm>
              <a:off x="3467346" y="401471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円/楕円 548"/>
            <p:cNvSpPr/>
            <p:nvPr/>
          </p:nvSpPr>
          <p:spPr>
            <a:xfrm>
              <a:off x="3562522" y="401545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円/楕円 549"/>
            <p:cNvSpPr/>
            <p:nvPr/>
          </p:nvSpPr>
          <p:spPr>
            <a:xfrm>
              <a:off x="3658350" y="401543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円/楕円 550"/>
            <p:cNvSpPr/>
            <p:nvPr/>
          </p:nvSpPr>
          <p:spPr>
            <a:xfrm>
              <a:off x="3753333" y="401592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円/楕円 551"/>
            <p:cNvSpPr/>
            <p:nvPr/>
          </p:nvSpPr>
          <p:spPr>
            <a:xfrm>
              <a:off x="3848490" y="40144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円/楕円 552"/>
            <p:cNvSpPr/>
            <p:nvPr/>
          </p:nvSpPr>
          <p:spPr>
            <a:xfrm>
              <a:off x="3942202" y="4014283"/>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円/楕円 553"/>
            <p:cNvSpPr/>
            <p:nvPr/>
          </p:nvSpPr>
          <p:spPr>
            <a:xfrm>
              <a:off x="4036316" y="401478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円/楕円 554"/>
            <p:cNvSpPr/>
            <p:nvPr/>
          </p:nvSpPr>
          <p:spPr>
            <a:xfrm>
              <a:off x="4130957" y="4015435"/>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フリーフォーム 555"/>
            <p:cNvSpPr/>
            <p:nvPr/>
          </p:nvSpPr>
          <p:spPr>
            <a:xfrm rot="10800000">
              <a:off x="4182476"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フリーフォーム 556"/>
            <p:cNvSpPr/>
            <p:nvPr/>
          </p:nvSpPr>
          <p:spPr>
            <a:xfrm rot="10800000">
              <a:off x="4156203"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フリーフォーム 557"/>
            <p:cNvSpPr/>
            <p:nvPr/>
          </p:nvSpPr>
          <p:spPr>
            <a:xfrm rot="10800000">
              <a:off x="4088591"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フリーフォーム 558"/>
            <p:cNvSpPr/>
            <p:nvPr/>
          </p:nvSpPr>
          <p:spPr>
            <a:xfrm rot="10800000">
              <a:off x="406231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フリーフォーム 559"/>
            <p:cNvSpPr/>
            <p:nvPr/>
          </p:nvSpPr>
          <p:spPr>
            <a:xfrm rot="10800000">
              <a:off x="399452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フリーフォーム 560"/>
            <p:cNvSpPr/>
            <p:nvPr/>
          </p:nvSpPr>
          <p:spPr>
            <a:xfrm rot="10800000">
              <a:off x="3968249"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フリーフォーム 561"/>
            <p:cNvSpPr/>
            <p:nvPr/>
          </p:nvSpPr>
          <p:spPr>
            <a:xfrm rot="10800000">
              <a:off x="389444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フリーフォーム 562"/>
            <p:cNvSpPr/>
            <p:nvPr/>
          </p:nvSpPr>
          <p:spPr>
            <a:xfrm rot="10800000">
              <a:off x="386816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フリーフォーム 563"/>
            <p:cNvSpPr/>
            <p:nvPr/>
          </p:nvSpPr>
          <p:spPr>
            <a:xfrm rot="10800000">
              <a:off x="380169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フリーフォーム 564"/>
            <p:cNvSpPr/>
            <p:nvPr/>
          </p:nvSpPr>
          <p:spPr>
            <a:xfrm rot="10800000">
              <a:off x="3775424"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フリーフォーム 565"/>
            <p:cNvSpPr/>
            <p:nvPr/>
          </p:nvSpPr>
          <p:spPr>
            <a:xfrm rot="10800000">
              <a:off x="3706090"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フリーフォーム 566"/>
            <p:cNvSpPr/>
            <p:nvPr/>
          </p:nvSpPr>
          <p:spPr>
            <a:xfrm rot="10800000">
              <a:off x="3679817"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フリーフォーム 567"/>
            <p:cNvSpPr/>
            <p:nvPr/>
          </p:nvSpPr>
          <p:spPr>
            <a:xfrm rot="10800000">
              <a:off x="3612205"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フリーフォーム 568"/>
            <p:cNvSpPr/>
            <p:nvPr/>
          </p:nvSpPr>
          <p:spPr>
            <a:xfrm rot="10800000">
              <a:off x="358593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フリーフォーム 569"/>
            <p:cNvSpPr/>
            <p:nvPr/>
          </p:nvSpPr>
          <p:spPr>
            <a:xfrm rot="10800000">
              <a:off x="3518136"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フリーフォーム 570"/>
            <p:cNvSpPr/>
            <p:nvPr/>
          </p:nvSpPr>
          <p:spPr>
            <a:xfrm rot="10800000">
              <a:off x="3491863"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フリーフォーム 571"/>
            <p:cNvSpPr/>
            <p:nvPr/>
          </p:nvSpPr>
          <p:spPr>
            <a:xfrm rot="10800000">
              <a:off x="3418056"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 name="フリーフォーム 572"/>
            <p:cNvSpPr/>
            <p:nvPr/>
          </p:nvSpPr>
          <p:spPr>
            <a:xfrm rot="10800000">
              <a:off x="3391782"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フリーフォーム 573"/>
            <p:cNvSpPr/>
            <p:nvPr/>
          </p:nvSpPr>
          <p:spPr>
            <a:xfrm rot="10800000">
              <a:off x="3325312"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フリーフォーム 574"/>
            <p:cNvSpPr/>
            <p:nvPr/>
          </p:nvSpPr>
          <p:spPr>
            <a:xfrm rot="10800000">
              <a:off x="3299039"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フリーフォーム 575"/>
            <p:cNvSpPr/>
            <p:nvPr/>
          </p:nvSpPr>
          <p:spPr>
            <a:xfrm rot="10800000">
              <a:off x="3233021"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フリーフォーム 576"/>
            <p:cNvSpPr/>
            <p:nvPr/>
          </p:nvSpPr>
          <p:spPr>
            <a:xfrm rot="10800000">
              <a:off x="320674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フリーフォーム 577"/>
            <p:cNvSpPr/>
            <p:nvPr/>
          </p:nvSpPr>
          <p:spPr>
            <a:xfrm rot="10800000">
              <a:off x="3138952"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フリーフォーム 578"/>
            <p:cNvSpPr/>
            <p:nvPr/>
          </p:nvSpPr>
          <p:spPr>
            <a:xfrm rot="10800000">
              <a:off x="3112679"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フリーフォーム 579"/>
            <p:cNvSpPr/>
            <p:nvPr/>
          </p:nvSpPr>
          <p:spPr>
            <a:xfrm rot="10800000">
              <a:off x="3038872"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フリーフォーム 580"/>
            <p:cNvSpPr/>
            <p:nvPr/>
          </p:nvSpPr>
          <p:spPr>
            <a:xfrm rot="10800000">
              <a:off x="301259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フリーフォーム 581"/>
            <p:cNvSpPr/>
            <p:nvPr/>
          </p:nvSpPr>
          <p:spPr>
            <a:xfrm rot="10800000">
              <a:off x="294612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フリーフォーム 582"/>
            <p:cNvSpPr/>
            <p:nvPr/>
          </p:nvSpPr>
          <p:spPr>
            <a:xfrm rot="10800000">
              <a:off x="2919854"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円/楕円 583"/>
            <p:cNvSpPr/>
            <p:nvPr/>
          </p:nvSpPr>
          <p:spPr>
            <a:xfrm rot="10800000">
              <a:off x="4129665" y="4175024"/>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円/楕円 584"/>
            <p:cNvSpPr/>
            <p:nvPr/>
          </p:nvSpPr>
          <p:spPr>
            <a:xfrm rot="10800000">
              <a:off x="4033837" y="417504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円/楕円 585"/>
            <p:cNvSpPr/>
            <p:nvPr/>
          </p:nvSpPr>
          <p:spPr>
            <a:xfrm rot="10800000">
              <a:off x="3938855" y="417455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円/楕円 586"/>
            <p:cNvSpPr/>
            <p:nvPr/>
          </p:nvSpPr>
          <p:spPr>
            <a:xfrm rot="10800000">
              <a:off x="3843697" y="417600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円/楕円 587"/>
            <p:cNvSpPr/>
            <p:nvPr/>
          </p:nvSpPr>
          <p:spPr>
            <a:xfrm rot="10800000">
              <a:off x="3749985" y="417620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円/楕円 588"/>
            <p:cNvSpPr/>
            <p:nvPr/>
          </p:nvSpPr>
          <p:spPr>
            <a:xfrm rot="10800000">
              <a:off x="3655871" y="417569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円/楕円 589"/>
            <p:cNvSpPr/>
            <p:nvPr/>
          </p:nvSpPr>
          <p:spPr>
            <a:xfrm rot="10800000">
              <a:off x="3561230" y="417504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円/楕円 590"/>
            <p:cNvSpPr/>
            <p:nvPr/>
          </p:nvSpPr>
          <p:spPr>
            <a:xfrm rot="10800000">
              <a:off x="3466055" y="4174305"/>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円/楕円 591"/>
            <p:cNvSpPr/>
            <p:nvPr/>
          </p:nvSpPr>
          <p:spPr>
            <a:xfrm rot="10800000">
              <a:off x="3370226" y="417432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円/楕円 592"/>
            <p:cNvSpPr/>
            <p:nvPr/>
          </p:nvSpPr>
          <p:spPr>
            <a:xfrm rot="10800000">
              <a:off x="3275244" y="417383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円/楕円 593"/>
            <p:cNvSpPr/>
            <p:nvPr/>
          </p:nvSpPr>
          <p:spPr>
            <a:xfrm rot="10800000">
              <a:off x="3180087" y="417528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円/楕円 594"/>
            <p:cNvSpPr/>
            <p:nvPr/>
          </p:nvSpPr>
          <p:spPr>
            <a:xfrm rot="10800000">
              <a:off x="3086375" y="4175481"/>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円/楕円 595"/>
            <p:cNvSpPr/>
            <p:nvPr/>
          </p:nvSpPr>
          <p:spPr>
            <a:xfrm rot="10800000">
              <a:off x="2992261" y="417497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円/楕円 596"/>
            <p:cNvSpPr/>
            <p:nvPr/>
          </p:nvSpPr>
          <p:spPr>
            <a:xfrm rot="10800000">
              <a:off x="2897620" y="417432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フリーフォーム 597"/>
            <p:cNvSpPr/>
            <p:nvPr/>
          </p:nvSpPr>
          <p:spPr>
            <a:xfrm>
              <a:off x="424174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フリーフォーム 598"/>
            <p:cNvSpPr/>
            <p:nvPr/>
          </p:nvSpPr>
          <p:spPr>
            <a:xfrm>
              <a:off x="426801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フリーフォーム 599"/>
            <p:cNvSpPr/>
            <p:nvPr/>
          </p:nvSpPr>
          <p:spPr>
            <a:xfrm>
              <a:off x="433562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フリーフォーム 600"/>
            <p:cNvSpPr/>
            <p:nvPr/>
          </p:nvSpPr>
          <p:spPr>
            <a:xfrm>
              <a:off x="4361900"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リーフォーム 601"/>
            <p:cNvSpPr/>
            <p:nvPr/>
          </p:nvSpPr>
          <p:spPr>
            <a:xfrm>
              <a:off x="442969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フリーフォーム 602"/>
            <p:cNvSpPr/>
            <p:nvPr/>
          </p:nvSpPr>
          <p:spPr>
            <a:xfrm>
              <a:off x="445596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フリーフォーム 603"/>
            <p:cNvSpPr/>
            <p:nvPr/>
          </p:nvSpPr>
          <p:spPr>
            <a:xfrm>
              <a:off x="452977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フリーフォーム 604"/>
            <p:cNvSpPr/>
            <p:nvPr/>
          </p:nvSpPr>
          <p:spPr>
            <a:xfrm>
              <a:off x="455604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フリーフォーム 605"/>
            <p:cNvSpPr/>
            <p:nvPr/>
          </p:nvSpPr>
          <p:spPr>
            <a:xfrm>
              <a:off x="4622520"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フリーフォーム 606"/>
            <p:cNvSpPr/>
            <p:nvPr/>
          </p:nvSpPr>
          <p:spPr>
            <a:xfrm>
              <a:off x="4648793"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フリーフォーム 607"/>
            <p:cNvSpPr/>
            <p:nvPr/>
          </p:nvSpPr>
          <p:spPr>
            <a:xfrm>
              <a:off x="4718127"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フリーフォーム 608"/>
            <p:cNvSpPr/>
            <p:nvPr/>
          </p:nvSpPr>
          <p:spPr>
            <a:xfrm>
              <a:off x="474440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フリーフォーム 609"/>
            <p:cNvSpPr/>
            <p:nvPr/>
          </p:nvSpPr>
          <p:spPr>
            <a:xfrm>
              <a:off x="4812012"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フリーフォーム 610"/>
            <p:cNvSpPr/>
            <p:nvPr/>
          </p:nvSpPr>
          <p:spPr>
            <a:xfrm>
              <a:off x="483828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フリーフォーム 611"/>
            <p:cNvSpPr/>
            <p:nvPr/>
          </p:nvSpPr>
          <p:spPr>
            <a:xfrm>
              <a:off x="490608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フリーフォーム 612"/>
            <p:cNvSpPr/>
            <p:nvPr/>
          </p:nvSpPr>
          <p:spPr>
            <a:xfrm>
              <a:off x="493235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フリーフォーム 613"/>
            <p:cNvSpPr/>
            <p:nvPr/>
          </p:nvSpPr>
          <p:spPr>
            <a:xfrm>
              <a:off x="5006162"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フリーフォーム 614"/>
            <p:cNvSpPr/>
            <p:nvPr/>
          </p:nvSpPr>
          <p:spPr>
            <a:xfrm>
              <a:off x="503243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フリーフォーム 615"/>
            <p:cNvSpPr/>
            <p:nvPr/>
          </p:nvSpPr>
          <p:spPr>
            <a:xfrm>
              <a:off x="509890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フリーフォーム 616"/>
            <p:cNvSpPr/>
            <p:nvPr/>
          </p:nvSpPr>
          <p:spPr>
            <a:xfrm>
              <a:off x="512517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フリーフォーム 617"/>
            <p:cNvSpPr/>
            <p:nvPr/>
          </p:nvSpPr>
          <p:spPr>
            <a:xfrm>
              <a:off x="5191196"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フリーフォーム 618"/>
            <p:cNvSpPr/>
            <p:nvPr/>
          </p:nvSpPr>
          <p:spPr>
            <a:xfrm>
              <a:off x="521747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リーフォーム 619"/>
            <p:cNvSpPr/>
            <p:nvPr/>
          </p:nvSpPr>
          <p:spPr>
            <a:xfrm>
              <a:off x="5285265"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フリーフォーム 620"/>
            <p:cNvSpPr/>
            <p:nvPr/>
          </p:nvSpPr>
          <p:spPr>
            <a:xfrm>
              <a:off x="5311539"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フリーフォーム 621"/>
            <p:cNvSpPr/>
            <p:nvPr/>
          </p:nvSpPr>
          <p:spPr>
            <a:xfrm>
              <a:off x="5385346"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フリーフォーム 622"/>
            <p:cNvSpPr/>
            <p:nvPr/>
          </p:nvSpPr>
          <p:spPr>
            <a:xfrm>
              <a:off x="541162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フリーフォーム 623"/>
            <p:cNvSpPr/>
            <p:nvPr/>
          </p:nvSpPr>
          <p:spPr>
            <a:xfrm>
              <a:off x="547809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フリーフォーム 624"/>
            <p:cNvSpPr/>
            <p:nvPr/>
          </p:nvSpPr>
          <p:spPr>
            <a:xfrm>
              <a:off x="5504363"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円/楕円 625"/>
            <p:cNvSpPr/>
            <p:nvPr/>
          </p:nvSpPr>
          <p:spPr>
            <a:xfrm>
              <a:off x="4215468" y="4014932"/>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7" name="円/楕円 626"/>
            <p:cNvSpPr/>
            <p:nvPr/>
          </p:nvSpPr>
          <p:spPr>
            <a:xfrm>
              <a:off x="4311296" y="401490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8" name="円/楕円 627"/>
            <p:cNvSpPr/>
            <p:nvPr/>
          </p:nvSpPr>
          <p:spPr>
            <a:xfrm>
              <a:off x="4406278" y="401540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円/楕円 628"/>
            <p:cNvSpPr/>
            <p:nvPr/>
          </p:nvSpPr>
          <p:spPr>
            <a:xfrm>
              <a:off x="4501435" y="4013950"/>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円/楕円 629"/>
            <p:cNvSpPr/>
            <p:nvPr/>
          </p:nvSpPr>
          <p:spPr>
            <a:xfrm>
              <a:off x="4595148" y="401375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円/楕円 630"/>
            <p:cNvSpPr/>
            <p:nvPr/>
          </p:nvSpPr>
          <p:spPr>
            <a:xfrm>
              <a:off x="4689262" y="401425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円/楕円 631"/>
            <p:cNvSpPr/>
            <p:nvPr/>
          </p:nvSpPr>
          <p:spPr>
            <a:xfrm>
              <a:off x="4783902" y="401490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円/楕円 632"/>
            <p:cNvSpPr/>
            <p:nvPr/>
          </p:nvSpPr>
          <p:spPr>
            <a:xfrm>
              <a:off x="4879078" y="4015651"/>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円/楕円 633"/>
            <p:cNvSpPr/>
            <p:nvPr/>
          </p:nvSpPr>
          <p:spPr>
            <a:xfrm>
              <a:off x="4974906" y="401562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円/楕円 634"/>
            <p:cNvSpPr/>
            <p:nvPr/>
          </p:nvSpPr>
          <p:spPr>
            <a:xfrm>
              <a:off x="5069889" y="4016122"/>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円/楕円 635"/>
            <p:cNvSpPr/>
            <p:nvPr/>
          </p:nvSpPr>
          <p:spPr>
            <a:xfrm>
              <a:off x="5165046" y="401466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7" name="円/楕円 636"/>
            <p:cNvSpPr/>
            <p:nvPr/>
          </p:nvSpPr>
          <p:spPr>
            <a:xfrm>
              <a:off x="5258758" y="4014476"/>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円/楕円 637"/>
            <p:cNvSpPr/>
            <p:nvPr/>
          </p:nvSpPr>
          <p:spPr>
            <a:xfrm>
              <a:off x="5352872" y="401497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円/楕円 638"/>
            <p:cNvSpPr/>
            <p:nvPr/>
          </p:nvSpPr>
          <p:spPr>
            <a:xfrm>
              <a:off x="5447513" y="4015628"/>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フリーフォーム 639"/>
            <p:cNvSpPr/>
            <p:nvPr/>
          </p:nvSpPr>
          <p:spPr>
            <a:xfrm rot="10800000">
              <a:off x="5499032"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フリーフォーム 640"/>
            <p:cNvSpPr/>
            <p:nvPr/>
          </p:nvSpPr>
          <p:spPr>
            <a:xfrm rot="10800000">
              <a:off x="5472759"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2" name="フリーフォーム 641"/>
            <p:cNvSpPr/>
            <p:nvPr/>
          </p:nvSpPr>
          <p:spPr>
            <a:xfrm rot="10800000">
              <a:off x="5405147"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3" name="フリーフォーム 642"/>
            <p:cNvSpPr/>
            <p:nvPr/>
          </p:nvSpPr>
          <p:spPr>
            <a:xfrm rot="10800000">
              <a:off x="537887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フリーフォーム 643"/>
            <p:cNvSpPr/>
            <p:nvPr/>
          </p:nvSpPr>
          <p:spPr>
            <a:xfrm rot="10800000">
              <a:off x="531107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フリーフォーム 644"/>
            <p:cNvSpPr/>
            <p:nvPr/>
          </p:nvSpPr>
          <p:spPr>
            <a:xfrm rot="10800000">
              <a:off x="5284805"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6" name="フリーフォーム 645"/>
            <p:cNvSpPr/>
            <p:nvPr/>
          </p:nvSpPr>
          <p:spPr>
            <a:xfrm rot="10800000">
              <a:off x="521099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フリーフォーム 646"/>
            <p:cNvSpPr/>
            <p:nvPr/>
          </p:nvSpPr>
          <p:spPr>
            <a:xfrm rot="10800000">
              <a:off x="518472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フリーフォーム 647"/>
            <p:cNvSpPr/>
            <p:nvPr/>
          </p:nvSpPr>
          <p:spPr>
            <a:xfrm rot="10800000">
              <a:off x="511825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フリーフォーム 648"/>
            <p:cNvSpPr/>
            <p:nvPr/>
          </p:nvSpPr>
          <p:spPr>
            <a:xfrm rot="10800000">
              <a:off x="5091980"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フリーフォーム 649"/>
            <p:cNvSpPr/>
            <p:nvPr/>
          </p:nvSpPr>
          <p:spPr>
            <a:xfrm rot="10800000">
              <a:off x="5022646"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フリーフォーム 650"/>
            <p:cNvSpPr/>
            <p:nvPr/>
          </p:nvSpPr>
          <p:spPr>
            <a:xfrm rot="10800000">
              <a:off x="4996373"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フリーフォーム 651"/>
            <p:cNvSpPr/>
            <p:nvPr/>
          </p:nvSpPr>
          <p:spPr>
            <a:xfrm rot="10800000">
              <a:off x="4928761"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フリーフォーム 652"/>
            <p:cNvSpPr/>
            <p:nvPr/>
          </p:nvSpPr>
          <p:spPr>
            <a:xfrm rot="10800000">
              <a:off x="490248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フリーフォーム 653"/>
            <p:cNvSpPr/>
            <p:nvPr/>
          </p:nvSpPr>
          <p:spPr>
            <a:xfrm rot="10800000">
              <a:off x="4834692"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フリーフォーム 654"/>
            <p:cNvSpPr/>
            <p:nvPr/>
          </p:nvSpPr>
          <p:spPr>
            <a:xfrm rot="10800000">
              <a:off x="4808419"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フリーフォーム 655"/>
            <p:cNvSpPr/>
            <p:nvPr/>
          </p:nvSpPr>
          <p:spPr>
            <a:xfrm rot="10800000">
              <a:off x="4734612"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フリーフォーム 656"/>
            <p:cNvSpPr/>
            <p:nvPr/>
          </p:nvSpPr>
          <p:spPr>
            <a:xfrm rot="10800000">
              <a:off x="4708338"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フリーフォーム 657"/>
            <p:cNvSpPr/>
            <p:nvPr/>
          </p:nvSpPr>
          <p:spPr>
            <a:xfrm rot="10800000">
              <a:off x="4641868"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フリーフォーム 658"/>
            <p:cNvSpPr/>
            <p:nvPr/>
          </p:nvSpPr>
          <p:spPr>
            <a:xfrm rot="10800000">
              <a:off x="4615595"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フリーフォーム 659"/>
            <p:cNvSpPr/>
            <p:nvPr/>
          </p:nvSpPr>
          <p:spPr>
            <a:xfrm rot="10800000">
              <a:off x="4549577"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フリーフォーム 660"/>
            <p:cNvSpPr/>
            <p:nvPr/>
          </p:nvSpPr>
          <p:spPr>
            <a:xfrm rot="10800000">
              <a:off x="452330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フリーフォーム 661"/>
            <p:cNvSpPr/>
            <p:nvPr/>
          </p:nvSpPr>
          <p:spPr>
            <a:xfrm rot="10800000">
              <a:off x="4455508"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フリーフォーム 662"/>
            <p:cNvSpPr/>
            <p:nvPr/>
          </p:nvSpPr>
          <p:spPr>
            <a:xfrm rot="10800000">
              <a:off x="4429235"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フリーフォーム 663"/>
            <p:cNvSpPr/>
            <p:nvPr/>
          </p:nvSpPr>
          <p:spPr>
            <a:xfrm rot="10800000">
              <a:off x="4355428"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フリーフォーム 664"/>
            <p:cNvSpPr/>
            <p:nvPr/>
          </p:nvSpPr>
          <p:spPr>
            <a:xfrm rot="10800000">
              <a:off x="432915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フリーフォーム 665"/>
            <p:cNvSpPr/>
            <p:nvPr/>
          </p:nvSpPr>
          <p:spPr>
            <a:xfrm rot="10800000">
              <a:off x="426268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フリーフォーム 666"/>
            <p:cNvSpPr/>
            <p:nvPr/>
          </p:nvSpPr>
          <p:spPr>
            <a:xfrm rot="10800000">
              <a:off x="4236410"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円/楕円 667"/>
            <p:cNvSpPr/>
            <p:nvPr/>
          </p:nvSpPr>
          <p:spPr>
            <a:xfrm rot="10800000">
              <a:off x="5446221" y="4175217"/>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円/楕円 668"/>
            <p:cNvSpPr/>
            <p:nvPr/>
          </p:nvSpPr>
          <p:spPr>
            <a:xfrm rot="10800000">
              <a:off x="5350393" y="4175241"/>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円/楕円 669"/>
            <p:cNvSpPr/>
            <p:nvPr/>
          </p:nvSpPr>
          <p:spPr>
            <a:xfrm rot="10800000">
              <a:off x="5255411" y="417474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円/楕円 670"/>
            <p:cNvSpPr/>
            <p:nvPr/>
          </p:nvSpPr>
          <p:spPr>
            <a:xfrm rot="10800000">
              <a:off x="5160253" y="4176200"/>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円/楕円 671"/>
            <p:cNvSpPr/>
            <p:nvPr/>
          </p:nvSpPr>
          <p:spPr>
            <a:xfrm rot="10800000">
              <a:off x="5066541" y="4176393"/>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円/楕円 672"/>
            <p:cNvSpPr/>
            <p:nvPr/>
          </p:nvSpPr>
          <p:spPr>
            <a:xfrm rot="10800000">
              <a:off x="4972427" y="4175891"/>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円/楕円 673"/>
            <p:cNvSpPr/>
            <p:nvPr/>
          </p:nvSpPr>
          <p:spPr>
            <a:xfrm rot="10800000">
              <a:off x="4877786" y="417524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円/楕円 674"/>
            <p:cNvSpPr/>
            <p:nvPr/>
          </p:nvSpPr>
          <p:spPr>
            <a:xfrm rot="10800000">
              <a:off x="4782611" y="417449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円/楕円 675"/>
            <p:cNvSpPr/>
            <p:nvPr/>
          </p:nvSpPr>
          <p:spPr>
            <a:xfrm rot="10800000">
              <a:off x="4686782" y="4174522"/>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円/楕円 676"/>
            <p:cNvSpPr/>
            <p:nvPr/>
          </p:nvSpPr>
          <p:spPr>
            <a:xfrm rot="10800000">
              <a:off x="4591800" y="417402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円/楕円 677"/>
            <p:cNvSpPr/>
            <p:nvPr/>
          </p:nvSpPr>
          <p:spPr>
            <a:xfrm rot="10800000">
              <a:off x="4496643" y="417548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円/楕円 678"/>
            <p:cNvSpPr/>
            <p:nvPr/>
          </p:nvSpPr>
          <p:spPr>
            <a:xfrm rot="10800000">
              <a:off x="4402931" y="417567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円/楕円 679"/>
            <p:cNvSpPr/>
            <p:nvPr/>
          </p:nvSpPr>
          <p:spPr>
            <a:xfrm rot="10800000">
              <a:off x="4308817" y="417517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円/楕円 680"/>
            <p:cNvSpPr/>
            <p:nvPr/>
          </p:nvSpPr>
          <p:spPr>
            <a:xfrm rot="10800000">
              <a:off x="4214176" y="417452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1" name="フリーフォーム 330"/>
          <p:cNvSpPr/>
          <p:nvPr/>
        </p:nvSpPr>
        <p:spPr>
          <a:xfrm rot="20590910">
            <a:off x="982398" y="3195991"/>
            <a:ext cx="1150545" cy="1721903"/>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円/楕円 331"/>
          <p:cNvSpPr/>
          <p:nvPr/>
        </p:nvSpPr>
        <p:spPr>
          <a:xfrm rot="2282292">
            <a:off x="1572681" y="2865669"/>
            <a:ext cx="991455" cy="1467853"/>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F</a:t>
            </a:r>
            <a:r>
              <a:rPr kumimoji="1" lang="en-US" altLang="ja-JP" sz="1400" dirty="0" err="1" smtClean="0"/>
              <a:t>Ⅶa</a:t>
            </a:r>
            <a:endParaRPr kumimoji="1" lang="ja-JP" altLang="en-US" sz="1400" dirty="0"/>
          </a:p>
        </p:txBody>
      </p:sp>
      <p:sp>
        <p:nvSpPr>
          <p:cNvPr id="333" name="フリーフォーム 332"/>
          <p:cNvSpPr/>
          <p:nvPr/>
        </p:nvSpPr>
        <p:spPr>
          <a:xfrm>
            <a:off x="2921887" y="2623176"/>
            <a:ext cx="2428403" cy="1691073"/>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r>
              <a:rPr kumimoji="1" lang="en-US" altLang="ja-JP" dirty="0" err="1" smtClean="0"/>
              <a:t>F</a:t>
            </a:r>
            <a:r>
              <a:rPr kumimoji="1" lang="en-US" altLang="ja-JP" sz="1200" dirty="0" err="1" smtClean="0"/>
              <a:t>Ⅴ</a:t>
            </a:r>
            <a:endParaRPr kumimoji="1" lang="ja-JP" altLang="en-US" sz="1200" dirty="0"/>
          </a:p>
        </p:txBody>
      </p:sp>
      <p:sp>
        <p:nvSpPr>
          <p:cNvPr id="334" name="フリーフォーム 333"/>
          <p:cNvSpPr/>
          <p:nvPr/>
        </p:nvSpPr>
        <p:spPr>
          <a:xfrm>
            <a:off x="2441767" y="2737413"/>
            <a:ext cx="1976905" cy="1344226"/>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r>
              <a:rPr lang="en-US" altLang="ja-JP" dirty="0" err="1" smtClean="0"/>
              <a:t>F</a:t>
            </a:r>
            <a:r>
              <a:rPr lang="en-US" altLang="ja-JP" sz="1200" dirty="0" err="1" smtClean="0"/>
              <a:t>Ⅹ</a:t>
            </a:r>
            <a:endParaRPr kumimoji="1" lang="ja-JP" altLang="en-US" sz="1200" dirty="0"/>
          </a:p>
        </p:txBody>
      </p:sp>
      <p:sp>
        <p:nvSpPr>
          <p:cNvPr id="336" name="円/楕円 335"/>
          <p:cNvSpPr/>
          <p:nvPr/>
        </p:nvSpPr>
        <p:spPr>
          <a:xfrm rot="1313919">
            <a:off x="5274801" y="1530200"/>
            <a:ext cx="767410" cy="99145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F</a:t>
            </a:r>
            <a:r>
              <a:rPr kumimoji="1" lang="en-US" altLang="ja-JP" sz="1200" dirty="0" err="1" smtClean="0"/>
              <a:t>Ⅱa</a:t>
            </a:r>
            <a:endParaRPr kumimoji="1" lang="ja-JP" altLang="en-US" sz="1200" dirty="0"/>
          </a:p>
        </p:txBody>
      </p:sp>
      <p:grpSp>
        <p:nvGrpSpPr>
          <p:cNvPr id="687" name="グループ化 686"/>
          <p:cNvGrpSpPr/>
          <p:nvPr/>
        </p:nvGrpSpPr>
        <p:grpSpPr>
          <a:xfrm>
            <a:off x="4009193" y="2450781"/>
            <a:ext cx="906173" cy="1270203"/>
            <a:chOff x="4020181" y="2860773"/>
            <a:chExt cx="906173" cy="1270203"/>
          </a:xfrm>
        </p:grpSpPr>
        <p:sp>
          <p:nvSpPr>
            <p:cNvPr id="335" name="円/楕円 334"/>
            <p:cNvSpPr/>
            <p:nvPr/>
          </p:nvSpPr>
          <p:spPr>
            <a:xfrm rot="1313919">
              <a:off x="4206864" y="28607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t>F</a:t>
              </a:r>
              <a:r>
                <a:rPr kumimoji="1" lang="en-US" altLang="ja-JP" sz="1200" dirty="0" err="1" smtClean="0"/>
                <a:t>Ⅱ</a:t>
              </a:r>
              <a:endParaRPr kumimoji="1" lang="ja-JP" altLang="en-US" sz="1200" dirty="0"/>
            </a:p>
          </p:txBody>
        </p:sp>
        <p:sp>
          <p:nvSpPr>
            <p:cNvPr id="337" name="円/楕円 336"/>
            <p:cNvSpPr/>
            <p:nvPr/>
          </p:nvSpPr>
          <p:spPr>
            <a:xfrm rot="1246948">
              <a:off x="4131329" y="36251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1</a:t>
              </a:r>
            </a:p>
            <a:p>
              <a:pPr algn="ctr"/>
              <a:endParaRPr kumimoji="1" lang="ja-JP" altLang="en-US" sz="1100" dirty="0"/>
            </a:p>
          </p:txBody>
        </p:sp>
        <p:sp>
          <p:nvSpPr>
            <p:cNvPr id="338" name="円/楕円 337"/>
            <p:cNvSpPr/>
            <p:nvPr/>
          </p:nvSpPr>
          <p:spPr>
            <a:xfrm rot="1383995">
              <a:off x="4020181" y="38132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2</a:t>
              </a:r>
            </a:p>
            <a:p>
              <a:pPr algn="ctr"/>
              <a:endParaRPr kumimoji="1" lang="en-US" altLang="ja-JP" sz="1200" dirty="0" smtClean="0"/>
            </a:p>
          </p:txBody>
        </p:sp>
      </p:grpSp>
      <p:sp>
        <p:nvSpPr>
          <p:cNvPr id="339" name="フリーフォーム 338"/>
          <p:cNvSpPr/>
          <p:nvPr/>
        </p:nvSpPr>
        <p:spPr>
          <a:xfrm>
            <a:off x="4231772" y="2138188"/>
            <a:ext cx="944281" cy="332492"/>
          </a:xfrm>
          <a:custGeom>
            <a:avLst/>
            <a:gdLst>
              <a:gd name="connsiteX0" fmla="*/ 0 w 878541"/>
              <a:gd name="connsiteY0" fmla="*/ 0 h 316753"/>
              <a:gd name="connsiteX1" fmla="*/ 328706 w 878541"/>
              <a:gd name="connsiteY1" fmla="*/ 316753 h 316753"/>
              <a:gd name="connsiteX2" fmla="*/ 878541 w 878541"/>
              <a:gd name="connsiteY2" fmla="*/ 149412 h 316753"/>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60957"/>
              <a:gd name="connsiteX1" fmla="*/ 412377 w 878541"/>
              <a:gd name="connsiteY1" fmla="*/ 358588 h 360957"/>
              <a:gd name="connsiteX2" fmla="*/ 878541 w 878541"/>
              <a:gd name="connsiteY2" fmla="*/ 149412 h 360957"/>
              <a:gd name="connsiteX0" fmla="*/ 0 w 872564"/>
              <a:gd name="connsiteY0" fmla="*/ 0 h 364494"/>
              <a:gd name="connsiteX1" fmla="*/ 412377 w 872564"/>
              <a:gd name="connsiteY1" fmla="*/ 358588 h 364494"/>
              <a:gd name="connsiteX2" fmla="*/ 872564 w 872564"/>
              <a:gd name="connsiteY2" fmla="*/ 209176 h 364494"/>
              <a:gd name="connsiteX0" fmla="*/ 0 w 974164"/>
              <a:gd name="connsiteY0" fmla="*/ 0 h 333301"/>
              <a:gd name="connsiteX1" fmla="*/ 513977 w 974164"/>
              <a:gd name="connsiteY1" fmla="*/ 328706 h 333301"/>
              <a:gd name="connsiteX2" fmla="*/ 974164 w 974164"/>
              <a:gd name="connsiteY2" fmla="*/ 179294 h 333301"/>
              <a:gd name="connsiteX0" fmla="*/ 0 w 944281"/>
              <a:gd name="connsiteY0" fmla="*/ 0 h 332492"/>
              <a:gd name="connsiteX1" fmla="*/ 513977 w 944281"/>
              <a:gd name="connsiteY1" fmla="*/ 328706 h 332492"/>
              <a:gd name="connsiteX2" fmla="*/ 944281 w 944281"/>
              <a:gd name="connsiteY2" fmla="*/ 167341 h 332492"/>
              <a:gd name="connsiteX0" fmla="*/ 0 w 944281"/>
              <a:gd name="connsiteY0" fmla="*/ 0 h 332492"/>
              <a:gd name="connsiteX1" fmla="*/ 513977 w 944281"/>
              <a:gd name="connsiteY1" fmla="*/ 328706 h 332492"/>
              <a:gd name="connsiteX2" fmla="*/ 944281 w 944281"/>
              <a:gd name="connsiteY2" fmla="*/ 167341 h 332492"/>
            </a:gdLst>
            <a:ahLst/>
            <a:cxnLst>
              <a:cxn ang="0">
                <a:pos x="connsiteX0" y="connsiteY0"/>
              </a:cxn>
              <a:cxn ang="0">
                <a:pos x="connsiteX1" y="connsiteY1"/>
              </a:cxn>
              <a:cxn ang="0">
                <a:pos x="connsiteX2" y="connsiteY2"/>
              </a:cxn>
            </a:cxnLst>
            <a:rect l="l" t="t" r="r" b="b"/>
            <a:pathLst>
              <a:path w="944281" h="332492">
                <a:moveTo>
                  <a:pt x="0" y="0"/>
                </a:moveTo>
                <a:cubicBezTo>
                  <a:pt x="109569" y="105584"/>
                  <a:pt x="356597" y="300816"/>
                  <a:pt x="513977" y="328706"/>
                </a:cubicBezTo>
                <a:cubicBezTo>
                  <a:pt x="671357" y="356596"/>
                  <a:pt x="761003" y="223121"/>
                  <a:pt x="944281" y="167341"/>
                </a:cubicBez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二等辺三角形 339"/>
          <p:cNvSpPr/>
          <p:nvPr/>
        </p:nvSpPr>
        <p:spPr>
          <a:xfrm rot="3245886">
            <a:off x="5127856" y="2247170"/>
            <a:ext cx="100315" cy="8557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1165299" y="2905796"/>
            <a:ext cx="487255" cy="26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latin typeface="+mj-ea"/>
                <a:ea typeface="+mj-ea"/>
              </a:rPr>
              <a:t>TF</a:t>
            </a:r>
            <a:endParaRPr kumimoji="1" lang="ja-JP" altLang="en-US" b="1" dirty="0">
              <a:latin typeface="+mj-ea"/>
              <a:ea typeface="+mj-ea"/>
            </a:endParaRPr>
          </a:p>
        </p:txBody>
      </p:sp>
      <p:sp>
        <p:nvSpPr>
          <p:cNvPr id="342" name="正方形/長方形 341"/>
          <p:cNvSpPr/>
          <p:nvPr/>
        </p:nvSpPr>
        <p:spPr>
          <a:xfrm>
            <a:off x="1935687" y="4017424"/>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err="1" smtClean="0">
                <a:solidFill>
                  <a:srgbClr val="FF0000"/>
                </a:solidFill>
                <a:latin typeface="+mj-ea"/>
                <a:ea typeface="+mj-ea"/>
              </a:rPr>
              <a:t>Ca</a:t>
            </a:r>
            <a:endParaRPr kumimoji="1" lang="ja-JP" altLang="en-US" sz="1200" b="1" dirty="0">
              <a:solidFill>
                <a:srgbClr val="FF0000"/>
              </a:solidFill>
              <a:latin typeface="+mj-ea"/>
              <a:ea typeface="+mj-ea"/>
            </a:endParaRPr>
          </a:p>
        </p:txBody>
      </p:sp>
      <p:sp>
        <p:nvSpPr>
          <p:cNvPr id="343" name="正方形/長方形 342"/>
          <p:cNvSpPr/>
          <p:nvPr/>
        </p:nvSpPr>
        <p:spPr>
          <a:xfrm>
            <a:off x="2477121" y="3992327"/>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err="1" smtClean="0">
                <a:solidFill>
                  <a:srgbClr val="FF0000"/>
                </a:solidFill>
                <a:latin typeface="+mj-ea"/>
                <a:ea typeface="+mj-ea"/>
              </a:rPr>
              <a:t>Ca</a:t>
            </a:r>
            <a:endParaRPr kumimoji="1" lang="ja-JP" altLang="en-US" sz="1200" b="1" dirty="0">
              <a:solidFill>
                <a:srgbClr val="FF0000"/>
              </a:solidFill>
              <a:latin typeface="+mj-ea"/>
              <a:ea typeface="+mj-ea"/>
            </a:endParaRPr>
          </a:p>
        </p:txBody>
      </p:sp>
      <p:sp>
        <p:nvSpPr>
          <p:cNvPr id="344" name="正方形/長方形 343"/>
          <p:cNvSpPr/>
          <p:nvPr/>
        </p:nvSpPr>
        <p:spPr>
          <a:xfrm>
            <a:off x="2929936" y="3980632"/>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err="1" smtClean="0">
                <a:solidFill>
                  <a:srgbClr val="FF0000"/>
                </a:solidFill>
                <a:latin typeface="+mj-ea"/>
                <a:ea typeface="+mj-ea"/>
              </a:rPr>
              <a:t>Ca</a:t>
            </a:r>
            <a:endParaRPr kumimoji="1" lang="ja-JP" altLang="en-US" sz="1200" b="1" dirty="0">
              <a:solidFill>
                <a:srgbClr val="FF0000"/>
              </a:solidFill>
              <a:latin typeface="+mj-ea"/>
              <a:ea typeface="+mj-ea"/>
            </a:endParaRPr>
          </a:p>
        </p:txBody>
      </p:sp>
      <p:sp>
        <p:nvSpPr>
          <p:cNvPr id="345" name="正方形/長方形 344"/>
          <p:cNvSpPr/>
          <p:nvPr/>
        </p:nvSpPr>
        <p:spPr>
          <a:xfrm>
            <a:off x="3739683" y="3694985"/>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err="1" smtClean="0">
                <a:solidFill>
                  <a:srgbClr val="FF0000"/>
                </a:solidFill>
                <a:latin typeface="+mj-ea"/>
                <a:ea typeface="+mj-ea"/>
              </a:rPr>
              <a:t>Ca</a:t>
            </a:r>
            <a:endParaRPr kumimoji="1" lang="ja-JP" altLang="en-US" sz="1200" b="1" dirty="0">
              <a:solidFill>
                <a:srgbClr val="FF0000"/>
              </a:solidFill>
              <a:latin typeface="+mj-ea"/>
              <a:ea typeface="+mj-ea"/>
            </a:endParaRPr>
          </a:p>
        </p:txBody>
      </p:sp>
      <p:sp>
        <p:nvSpPr>
          <p:cNvPr id="682" name="正方形/長方形 681"/>
          <p:cNvSpPr/>
          <p:nvPr/>
        </p:nvSpPr>
        <p:spPr>
          <a:xfrm>
            <a:off x="7276075" y="4784222"/>
            <a:ext cx="2288276"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1385" dirty="0" smtClean="0">
                <a:solidFill>
                  <a:schemeClr val="tx1"/>
                </a:solidFill>
                <a:latin typeface="HGS明朝B" panose="02020800000000000000" pitchFamily="18" charset="-128"/>
                <a:ea typeface="HGS明朝B" panose="02020800000000000000" pitchFamily="18" charset="-128"/>
              </a:rPr>
              <a:t>TF-M</a:t>
            </a:r>
            <a:r>
              <a:rPr lang="ja-JP" altLang="en-US" sz="1385" dirty="0" smtClean="0">
                <a:solidFill>
                  <a:schemeClr val="tx1"/>
                </a:solidFill>
                <a:latin typeface="HGS明朝B" panose="02020800000000000000" pitchFamily="18" charset="-128"/>
                <a:ea typeface="HGS明朝B" panose="02020800000000000000" pitchFamily="18" charset="-128"/>
              </a:rPr>
              <a:t>ｐ（</a:t>
            </a:r>
            <a:r>
              <a:rPr lang="en-US" altLang="ja-JP" sz="1385" dirty="0" smtClean="0">
                <a:solidFill>
                  <a:schemeClr val="tx1"/>
                </a:solidFill>
                <a:latin typeface="HGS明朝B" panose="02020800000000000000" pitchFamily="18" charset="-128"/>
                <a:ea typeface="HGS明朝B" panose="02020800000000000000" pitchFamily="18" charset="-128"/>
              </a:rPr>
              <a:t>Micro</a:t>
            </a:r>
            <a:r>
              <a:rPr lang="ja-JP" altLang="en-US" sz="1385" dirty="0" smtClean="0">
                <a:solidFill>
                  <a:schemeClr val="tx1"/>
                </a:solidFill>
                <a:latin typeface="HGS明朝B" panose="02020800000000000000" pitchFamily="18" charset="-128"/>
                <a:ea typeface="HGS明朝B" panose="02020800000000000000" pitchFamily="18" charset="-128"/>
              </a:rPr>
              <a:t> </a:t>
            </a:r>
            <a:r>
              <a:rPr lang="en-US" altLang="ja-JP" sz="1385" dirty="0" smtClean="0">
                <a:solidFill>
                  <a:schemeClr val="tx1"/>
                </a:solidFill>
                <a:latin typeface="HGS明朝B" panose="02020800000000000000" pitchFamily="18" charset="-128"/>
                <a:ea typeface="HGS明朝B" panose="02020800000000000000" pitchFamily="18" charset="-128"/>
              </a:rPr>
              <a:t>Particle</a:t>
            </a:r>
            <a:r>
              <a:rPr lang="ja-JP" altLang="en-US" sz="1385" dirty="0" smtClean="0">
                <a:solidFill>
                  <a:schemeClr val="tx1"/>
                </a:solidFill>
                <a:latin typeface="HGS明朝B" panose="02020800000000000000" pitchFamily="18" charset="-128"/>
                <a:ea typeface="HGS明朝B" panose="02020800000000000000" pitchFamily="18" charset="-128"/>
              </a:rPr>
              <a:t>）</a:t>
            </a:r>
            <a:endParaRPr lang="ja-JP" altLang="en-US" sz="1385" dirty="0">
              <a:solidFill>
                <a:schemeClr val="tx1"/>
              </a:solidFill>
              <a:latin typeface="HGS明朝B" panose="02020800000000000000" pitchFamily="18" charset="-128"/>
              <a:ea typeface="HGS明朝B" panose="02020800000000000000" pitchFamily="18" charset="-128"/>
            </a:endParaRPr>
          </a:p>
        </p:txBody>
      </p:sp>
      <p:sp>
        <p:nvSpPr>
          <p:cNvPr id="683" name="正方形/長方形 682"/>
          <p:cNvSpPr/>
          <p:nvPr/>
        </p:nvSpPr>
        <p:spPr>
          <a:xfrm>
            <a:off x="7545089" y="5403393"/>
            <a:ext cx="1697381"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1385" dirty="0">
                <a:solidFill>
                  <a:schemeClr val="tx1"/>
                </a:solidFill>
                <a:latin typeface="HGS明朝B" panose="02020800000000000000" pitchFamily="18" charset="-128"/>
                <a:ea typeface="HGS明朝B" panose="02020800000000000000" pitchFamily="18" charset="-128"/>
              </a:rPr>
              <a:t>PT</a:t>
            </a:r>
            <a:r>
              <a:rPr lang="ja-JP" altLang="en-US" sz="1385" dirty="0" smtClean="0">
                <a:solidFill>
                  <a:schemeClr val="tx1"/>
                </a:solidFill>
                <a:latin typeface="HGS明朝B" panose="02020800000000000000" pitchFamily="18" charset="-128"/>
                <a:ea typeface="HGS明朝B" panose="02020800000000000000" pitchFamily="18" charset="-128"/>
              </a:rPr>
              <a:t>試薬</a:t>
            </a:r>
            <a:endParaRPr lang="ja-JP" altLang="en-US" sz="1385" dirty="0">
              <a:solidFill>
                <a:schemeClr val="tx1"/>
              </a:solidFill>
              <a:latin typeface="HGS明朝B" panose="02020800000000000000" pitchFamily="18" charset="-128"/>
              <a:ea typeface="HGS明朝B" panose="02020800000000000000" pitchFamily="18" charset="-128"/>
            </a:endParaRPr>
          </a:p>
        </p:txBody>
      </p:sp>
      <p:sp>
        <p:nvSpPr>
          <p:cNvPr id="684" name="正方形/長方形 683"/>
          <p:cNvSpPr/>
          <p:nvPr/>
        </p:nvSpPr>
        <p:spPr>
          <a:xfrm rot="5400000">
            <a:off x="8180413" y="5147736"/>
            <a:ext cx="442270"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ja-JP" altLang="en-US" sz="1385" dirty="0" smtClean="0">
                <a:solidFill>
                  <a:schemeClr val="tx1"/>
                </a:solidFill>
                <a:latin typeface="HGS明朝B" panose="02020800000000000000" pitchFamily="18" charset="-128"/>
                <a:ea typeface="HGS明朝B" panose="02020800000000000000" pitchFamily="18" charset="-128"/>
              </a:rPr>
              <a:t>＝</a:t>
            </a:r>
            <a:endParaRPr lang="ja-JP" altLang="en-US" sz="1385" dirty="0">
              <a:solidFill>
                <a:schemeClr val="tx1"/>
              </a:solidFill>
              <a:latin typeface="HGS明朝B" panose="02020800000000000000" pitchFamily="18" charset="-128"/>
              <a:ea typeface="HGS明朝B" panose="02020800000000000000" pitchFamily="18" charset="-128"/>
            </a:endParaRPr>
          </a:p>
        </p:txBody>
      </p:sp>
      <p:sp>
        <p:nvSpPr>
          <p:cNvPr id="686" name="正方形/長方形 685"/>
          <p:cNvSpPr/>
          <p:nvPr/>
        </p:nvSpPr>
        <p:spPr>
          <a:xfrm>
            <a:off x="233909" y="198964"/>
            <a:ext cx="3533021" cy="1039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altLang="ja-JP" sz="3600" b="1" dirty="0" smtClean="0">
                <a:solidFill>
                  <a:schemeClr val="tx1"/>
                </a:solidFill>
                <a:latin typeface="HGS明朝B" panose="02020800000000000000" pitchFamily="18" charset="-128"/>
                <a:ea typeface="HGS明朝B" panose="02020800000000000000" pitchFamily="18" charset="-128"/>
              </a:rPr>
              <a:t>2</a:t>
            </a:r>
            <a:r>
              <a:rPr lang="ja-JP" altLang="en-US" sz="3600" b="1" dirty="0" err="1" smtClean="0">
                <a:solidFill>
                  <a:schemeClr val="tx1"/>
                </a:solidFill>
                <a:latin typeface="HGS明朝B" panose="02020800000000000000" pitchFamily="18" charset="-128"/>
                <a:ea typeface="HGS明朝B" panose="02020800000000000000" pitchFamily="18" charset="-128"/>
              </a:rPr>
              <a:t>．</a:t>
            </a:r>
            <a:r>
              <a:rPr lang="ja-JP" altLang="en-US" sz="3600" b="1" dirty="0" smtClean="0">
                <a:solidFill>
                  <a:schemeClr val="tx1"/>
                </a:solidFill>
                <a:latin typeface="HGS明朝B" panose="02020800000000000000" pitchFamily="18" charset="-128"/>
                <a:ea typeface="HGS明朝B" panose="02020800000000000000" pitchFamily="18" charset="-128"/>
              </a:rPr>
              <a:t>凝固の理解</a:t>
            </a:r>
            <a:endParaRPr lang="ja-JP" altLang="en-US" sz="3600" b="1" dirty="0">
              <a:solidFill>
                <a:schemeClr val="tx1"/>
              </a:solidFill>
              <a:latin typeface="HGS明朝B" panose="02020800000000000000" pitchFamily="18" charset="-128"/>
              <a:ea typeface="HGS明朝B" panose="02020800000000000000" pitchFamily="18" charset="-128"/>
            </a:endParaRPr>
          </a:p>
        </p:txBody>
      </p:sp>
      <p:grpSp>
        <p:nvGrpSpPr>
          <p:cNvPr id="685" name="Group 436"/>
          <p:cNvGrpSpPr>
            <a:grpSpLocks/>
          </p:cNvGrpSpPr>
          <p:nvPr/>
        </p:nvGrpSpPr>
        <p:grpSpPr bwMode="auto">
          <a:xfrm>
            <a:off x="9331740" y="5741850"/>
            <a:ext cx="483335" cy="1039920"/>
            <a:chOff x="3288" y="618"/>
            <a:chExt cx="1905" cy="3702"/>
          </a:xfrm>
        </p:grpSpPr>
        <p:sp>
          <p:nvSpPr>
            <p:cNvPr id="688" name="Freeform 437"/>
            <p:cNvSpPr>
              <a:spLocks/>
            </p:cNvSpPr>
            <p:nvPr/>
          </p:nvSpPr>
          <p:spPr bwMode="auto">
            <a:xfrm>
              <a:off x="3524" y="823"/>
              <a:ext cx="1504" cy="1565"/>
            </a:xfrm>
            <a:custGeom>
              <a:avLst/>
              <a:gdLst>
                <a:gd name="T0" fmla="*/ 1008 w 1504"/>
                <a:gd name="T1" fmla="*/ 8 h 1565"/>
                <a:gd name="T2" fmla="*/ 838 w 1504"/>
                <a:gd name="T3" fmla="*/ 0 h 1565"/>
                <a:gd name="T4" fmla="*/ 652 w 1504"/>
                <a:gd name="T5" fmla="*/ 0 h 1565"/>
                <a:gd name="T6" fmla="*/ 508 w 1504"/>
                <a:gd name="T7" fmla="*/ 16 h 1565"/>
                <a:gd name="T8" fmla="*/ 415 w 1504"/>
                <a:gd name="T9" fmla="*/ 42 h 1565"/>
                <a:gd name="T10" fmla="*/ 288 w 1504"/>
                <a:gd name="T11" fmla="*/ 93 h 1565"/>
                <a:gd name="T12" fmla="*/ 186 w 1504"/>
                <a:gd name="T13" fmla="*/ 152 h 1565"/>
                <a:gd name="T14" fmla="*/ 101 w 1504"/>
                <a:gd name="T15" fmla="*/ 237 h 1565"/>
                <a:gd name="T16" fmla="*/ 34 w 1504"/>
                <a:gd name="T17" fmla="*/ 347 h 1565"/>
                <a:gd name="T18" fmla="*/ 0 w 1504"/>
                <a:gd name="T19" fmla="*/ 485 h 1565"/>
                <a:gd name="T20" fmla="*/ 0 w 1504"/>
                <a:gd name="T21" fmla="*/ 894 h 1565"/>
                <a:gd name="T22" fmla="*/ 39 w 1504"/>
                <a:gd name="T23" fmla="*/ 1123 h 1565"/>
                <a:gd name="T24" fmla="*/ 116 w 1504"/>
                <a:gd name="T25" fmla="*/ 1271 h 1565"/>
                <a:gd name="T26" fmla="*/ 180 w 1504"/>
                <a:gd name="T27" fmla="*/ 1353 h 1565"/>
                <a:gd name="T28" fmla="*/ 296 w 1504"/>
                <a:gd name="T29" fmla="*/ 1418 h 1565"/>
                <a:gd name="T30" fmla="*/ 617 w 1504"/>
                <a:gd name="T31" fmla="*/ 1533 h 1565"/>
                <a:gd name="T32" fmla="*/ 733 w 1504"/>
                <a:gd name="T33" fmla="*/ 1565 h 1565"/>
                <a:gd name="T34" fmla="*/ 900 w 1504"/>
                <a:gd name="T35" fmla="*/ 1533 h 1565"/>
                <a:gd name="T36" fmla="*/ 1208 w 1504"/>
                <a:gd name="T37" fmla="*/ 1418 h 1565"/>
                <a:gd name="T38" fmla="*/ 1285 w 1504"/>
                <a:gd name="T39" fmla="*/ 1353 h 1565"/>
                <a:gd name="T40" fmla="*/ 1388 w 1504"/>
                <a:gd name="T41" fmla="*/ 1254 h 1565"/>
                <a:gd name="T42" fmla="*/ 1452 w 1504"/>
                <a:gd name="T43" fmla="*/ 1107 h 1565"/>
                <a:gd name="T44" fmla="*/ 1491 w 1504"/>
                <a:gd name="T45" fmla="*/ 927 h 1565"/>
                <a:gd name="T46" fmla="*/ 1504 w 1504"/>
                <a:gd name="T47" fmla="*/ 681 h 1565"/>
                <a:gd name="T48" fmla="*/ 1500 w 1504"/>
                <a:gd name="T49" fmla="*/ 497 h 1565"/>
                <a:gd name="T50" fmla="*/ 1491 w 1504"/>
                <a:gd name="T51" fmla="*/ 387 h 1565"/>
                <a:gd name="T52" fmla="*/ 1466 w 1504"/>
                <a:gd name="T53" fmla="*/ 285 h 1565"/>
                <a:gd name="T54" fmla="*/ 1415 w 1504"/>
                <a:gd name="T55" fmla="*/ 201 h 1565"/>
                <a:gd name="T56" fmla="*/ 1339 w 1504"/>
                <a:gd name="T57" fmla="*/ 116 h 1565"/>
                <a:gd name="T58" fmla="*/ 1220 w 1504"/>
                <a:gd name="T59" fmla="*/ 57 h 1565"/>
                <a:gd name="T60" fmla="*/ 1118 w 1504"/>
                <a:gd name="T61" fmla="*/ 23 h 1565"/>
                <a:gd name="T62" fmla="*/ 1008 w 1504"/>
                <a:gd name="T63" fmla="*/ 8 h 15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4" h="1565">
                  <a:moveTo>
                    <a:pt x="1008" y="8"/>
                  </a:moveTo>
                  <a:lnTo>
                    <a:pt x="838" y="0"/>
                  </a:lnTo>
                  <a:lnTo>
                    <a:pt x="652" y="0"/>
                  </a:lnTo>
                  <a:lnTo>
                    <a:pt x="508" y="16"/>
                  </a:lnTo>
                  <a:lnTo>
                    <a:pt x="415" y="42"/>
                  </a:lnTo>
                  <a:lnTo>
                    <a:pt x="288" y="93"/>
                  </a:lnTo>
                  <a:lnTo>
                    <a:pt x="186" y="152"/>
                  </a:lnTo>
                  <a:lnTo>
                    <a:pt x="101" y="237"/>
                  </a:lnTo>
                  <a:lnTo>
                    <a:pt x="34" y="347"/>
                  </a:lnTo>
                  <a:lnTo>
                    <a:pt x="0" y="485"/>
                  </a:lnTo>
                  <a:lnTo>
                    <a:pt x="0" y="894"/>
                  </a:lnTo>
                  <a:lnTo>
                    <a:pt x="39" y="1123"/>
                  </a:lnTo>
                  <a:lnTo>
                    <a:pt x="116" y="1271"/>
                  </a:lnTo>
                  <a:lnTo>
                    <a:pt x="180" y="1353"/>
                  </a:lnTo>
                  <a:lnTo>
                    <a:pt x="296" y="1418"/>
                  </a:lnTo>
                  <a:lnTo>
                    <a:pt x="617" y="1533"/>
                  </a:lnTo>
                  <a:lnTo>
                    <a:pt x="733" y="1565"/>
                  </a:lnTo>
                  <a:lnTo>
                    <a:pt x="900" y="1533"/>
                  </a:lnTo>
                  <a:lnTo>
                    <a:pt x="1208" y="1418"/>
                  </a:lnTo>
                  <a:lnTo>
                    <a:pt x="1285" y="1353"/>
                  </a:lnTo>
                  <a:lnTo>
                    <a:pt x="1388" y="1254"/>
                  </a:lnTo>
                  <a:lnTo>
                    <a:pt x="1452" y="1107"/>
                  </a:lnTo>
                  <a:lnTo>
                    <a:pt x="1491" y="927"/>
                  </a:lnTo>
                  <a:lnTo>
                    <a:pt x="1504" y="681"/>
                  </a:lnTo>
                  <a:lnTo>
                    <a:pt x="1500" y="497"/>
                  </a:lnTo>
                  <a:lnTo>
                    <a:pt x="1491" y="387"/>
                  </a:lnTo>
                  <a:lnTo>
                    <a:pt x="1466" y="285"/>
                  </a:lnTo>
                  <a:lnTo>
                    <a:pt x="1415" y="201"/>
                  </a:lnTo>
                  <a:lnTo>
                    <a:pt x="1339" y="116"/>
                  </a:lnTo>
                  <a:lnTo>
                    <a:pt x="1220" y="57"/>
                  </a:lnTo>
                  <a:lnTo>
                    <a:pt x="1118" y="23"/>
                  </a:lnTo>
                  <a:lnTo>
                    <a:pt x="1008" y="8"/>
                  </a:lnTo>
                  <a:close/>
                </a:path>
              </a:pathLst>
            </a:custGeom>
            <a:solidFill>
              <a:srgbClr val="FFFFC0"/>
            </a:solidFill>
            <a:ln w="0">
              <a:solidFill>
                <a:srgbClr val="000000"/>
              </a:solidFill>
              <a:prstDash val="solid"/>
              <a:round/>
              <a:headEnd/>
              <a:tailEnd/>
            </a:ln>
          </p:spPr>
          <p:txBody>
            <a:bodyPr/>
            <a:lstStyle/>
            <a:p>
              <a:endParaRPr lang="ja-JP" altLang="en-US"/>
            </a:p>
          </p:txBody>
        </p:sp>
        <p:sp>
          <p:nvSpPr>
            <p:cNvPr id="689" name="Oval 438"/>
            <p:cNvSpPr>
              <a:spLocks noChangeArrowheads="1"/>
            </p:cNvSpPr>
            <p:nvPr/>
          </p:nvSpPr>
          <p:spPr bwMode="auto">
            <a:xfrm>
              <a:off x="3563" y="1210"/>
              <a:ext cx="732" cy="769"/>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0" name="Oval 439"/>
            <p:cNvSpPr>
              <a:spLocks noChangeArrowheads="1"/>
            </p:cNvSpPr>
            <p:nvPr/>
          </p:nvSpPr>
          <p:spPr bwMode="auto">
            <a:xfrm>
              <a:off x="3653" y="1324"/>
              <a:ext cx="526" cy="54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1" name="Oval 440"/>
            <p:cNvSpPr>
              <a:spLocks noChangeArrowheads="1"/>
            </p:cNvSpPr>
            <p:nvPr/>
          </p:nvSpPr>
          <p:spPr bwMode="auto">
            <a:xfrm>
              <a:off x="3820" y="1521"/>
              <a:ext cx="167" cy="164"/>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2" name="Oval 441"/>
            <p:cNvSpPr>
              <a:spLocks noChangeArrowheads="1"/>
            </p:cNvSpPr>
            <p:nvPr/>
          </p:nvSpPr>
          <p:spPr bwMode="auto">
            <a:xfrm>
              <a:off x="4282" y="1226"/>
              <a:ext cx="733" cy="753"/>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3" name="Freeform 442"/>
            <p:cNvSpPr>
              <a:spLocks/>
            </p:cNvSpPr>
            <p:nvPr/>
          </p:nvSpPr>
          <p:spPr bwMode="auto">
            <a:xfrm>
              <a:off x="4167" y="1815"/>
              <a:ext cx="231" cy="181"/>
            </a:xfrm>
            <a:custGeom>
              <a:avLst/>
              <a:gdLst>
                <a:gd name="T0" fmla="*/ 0 w 231"/>
                <a:gd name="T1" fmla="*/ 181 h 181"/>
                <a:gd name="T2" fmla="*/ 115 w 231"/>
                <a:gd name="T3" fmla="*/ 0 h 181"/>
                <a:gd name="T4" fmla="*/ 231 w 231"/>
                <a:gd name="T5" fmla="*/ 181 h 181"/>
                <a:gd name="T6" fmla="*/ 0 w 231"/>
                <a:gd name="T7" fmla="*/ 181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181">
                  <a:moveTo>
                    <a:pt x="0" y="181"/>
                  </a:moveTo>
                  <a:lnTo>
                    <a:pt x="115" y="0"/>
                  </a:lnTo>
                  <a:lnTo>
                    <a:pt x="231" y="181"/>
                  </a:lnTo>
                  <a:lnTo>
                    <a:pt x="0" y="181"/>
                  </a:lnTo>
                  <a:close/>
                </a:path>
              </a:pathLst>
            </a:custGeom>
            <a:solidFill>
              <a:srgbClr val="CC99CC"/>
            </a:solidFill>
            <a:ln w="0">
              <a:solidFill>
                <a:srgbClr val="000000"/>
              </a:solidFill>
              <a:prstDash val="solid"/>
              <a:round/>
              <a:headEnd/>
              <a:tailEnd/>
            </a:ln>
          </p:spPr>
          <p:txBody>
            <a:bodyPr/>
            <a:lstStyle/>
            <a:p>
              <a:endParaRPr lang="ja-JP" altLang="en-US"/>
            </a:p>
          </p:txBody>
        </p:sp>
        <p:sp>
          <p:nvSpPr>
            <p:cNvPr id="694" name="Oval 443"/>
            <p:cNvSpPr>
              <a:spLocks noChangeArrowheads="1"/>
            </p:cNvSpPr>
            <p:nvPr/>
          </p:nvSpPr>
          <p:spPr bwMode="auto">
            <a:xfrm>
              <a:off x="4398" y="1357"/>
              <a:ext cx="540" cy="540"/>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5" name="Oval 444"/>
            <p:cNvSpPr>
              <a:spLocks noChangeArrowheads="1"/>
            </p:cNvSpPr>
            <p:nvPr/>
          </p:nvSpPr>
          <p:spPr bwMode="auto">
            <a:xfrm>
              <a:off x="4591" y="1537"/>
              <a:ext cx="154" cy="164"/>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6" name="Oval 445"/>
            <p:cNvSpPr>
              <a:spLocks noChangeArrowheads="1"/>
            </p:cNvSpPr>
            <p:nvPr/>
          </p:nvSpPr>
          <p:spPr bwMode="auto">
            <a:xfrm>
              <a:off x="4115" y="2110"/>
              <a:ext cx="360" cy="147"/>
            </a:xfrm>
            <a:prstGeom prst="ellipse">
              <a:avLst/>
            </a:prstGeom>
            <a:solidFill>
              <a:srgbClr val="FFFFC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97" name="Freeform 446"/>
            <p:cNvSpPr>
              <a:spLocks/>
            </p:cNvSpPr>
            <p:nvPr/>
          </p:nvSpPr>
          <p:spPr bwMode="auto">
            <a:xfrm>
              <a:off x="4388" y="3567"/>
              <a:ext cx="588" cy="458"/>
            </a:xfrm>
            <a:custGeom>
              <a:avLst/>
              <a:gdLst>
                <a:gd name="T0" fmla="*/ 74 w 588"/>
                <a:gd name="T1" fmla="*/ 458 h 458"/>
                <a:gd name="T2" fmla="*/ 0 w 588"/>
                <a:gd name="T3" fmla="*/ 136 h 458"/>
                <a:gd name="T4" fmla="*/ 279 w 588"/>
                <a:gd name="T5" fmla="*/ 152 h 458"/>
                <a:gd name="T6" fmla="*/ 588 w 588"/>
                <a:gd name="T7" fmla="*/ 0 h 458"/>
                <a:gd name="T8" fmla="*/ 511 w 588"/>
                <a:gd name="T9" fmla="*/ 278 h 458"/>
                <a:gd name="T10" fmla="*/ 460 w 588"/>
                <a:gd name="T11" fmla="*/ 426 h 458"/>
                <a:gd name="T12" fmla="*/ 293 w 588"/>
                <a:gd name="T13" fmla="*/ 393 h 458"/>
                <a:gd name="T14" fmla="*/ 74 w 588"/>
                <a:gd name="T15" fmla="*/ 458 h 4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458">
                  <a:moveTo>
                    <a:pt x="74" y="458"/>
                  </a:moveTo>
                  <a:lnTo>
                    <a:pt x="0" y="136"/>
                  </a:lnTo>
                  <a:lnTo>
                    <a:pt x="279" y="152"/>
                  </a:lnTo>
                  <a:lnTo>
                    <a:pt x="588" y="0"/>
                  </a:lnTo>
                  <a:lnTo>
                    <a:pt x="511" y="278"/>
                  </a:lnTo>
                  <a:lnTo>
                    <a:pt x="460" y="426"/>
                  </a:lnTo>
                  <a:lnTo>
                    <a:pt x="293" y="393"/>
                  </a:lnTo>
                  <a:lnTo>
                    <a:pt x="74" y="458"/>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698" name="Freeform 447"/>
            <p:cNvSpPr>
              <a:spLocks/>
            </p:cNvSpPr>
            <p:nvPr/>
          </p:nvSpPr>
          <p:spPr bwMode="auto">
            <a:xfrm>
              <a:off x="3614" y="3694"/>
              <a:ext cx="698" cy="364"/>
            </a:xfrm>
            <a:custGeom>
              <a:avLst/>
              <a:gdLst>
                <a:gd name="T0" fmla="*/ 180 w 698"/>
                <a:gd name="T1" fmla="*/ 331 h 364"/>
                <a:gd name="T2" fmla="*/ 0 w 698"/>
                <a:gd name="T3" fmla="*/ 20 h 364"/>
                <a:gd name="T4" fmla="*/ 373 w 698"/>
                <a:gd name="T5" fmla="*/ 53 h 364"/>
                <a:gd name="T6" fmla="*/ 426 w 698"/>
                <a:gd name="T7" fmla="*/ 0 h 364"/>
                <a:gd name="T8" fmla="*/ 698 w 698"/>
                <a:gd name="T9" fmla="*/ 17 h 364"/>
                <a:gd name="T10" fmla="*/ 553 w 698"/>
                <a:gd name="T11" fmla="*/ 364 h 364"/>
                <a:gd name="T12" fmla="*/ 180 w 698"/>
                <a:gd name="T13" fmla="*/ 331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8" h="364">
                  <a:moveTo>
                    <a:pt x="180" y="331"/>
                  </a:moveTo>
                  <a:lnTo>
                    <a:pt x="0" y="20"/>
                  </a:lnTo>
                  <a:lnTo>
                    <a:pt x="373" y="53"/>
                  </a:lnTo>
                  <a:lnTo>
                    <a:pt x="426" y="0"/>
                  </a:lnTo>
                  <a:lnTo>
                    <a:pt x="698" y="17"/>
                  </a:lnTo>
                  <a:lnTo>
                    <a:pt x="553" y="364"/>
                  </a:lnTo>
                  <a:lnTo>
                    <a:pt x="180" y="331"/>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699" name="Freeform 448"/>
            <p:cNvSpPr>
              <a:spLocks/>
            </p:cNvSpPr>
            <p:nvPr/>
          </p:nvSpPr>
          <p:spPr bwMode="auto">
            <a:xfrm>
              <a:off x="3447" y="2356"/>
              <a:ext cx="861" cy="1407"/>
            </a:xfrm>
            <a:custGeom>
              <a:avLst/>
              <a:gdLst>
                <a:gd name="T0" fmla="*/ 244 w 861"/>
                <a:gd name="T1" fmla="*/ 0 h 1407"/>
                <a:gd name="T2" fmla="*/ 0 w 861"/>
                <a:gd name="T3" fmla="*/ 867 h 1407"/>
                <a:gd name="T4" fmla="*/ 26 w 861"/>
                <a:gd name="T5" fmla="*/ 1342 h 1407"/>
                <a:gd name="T6" fmla="*/ 527 w 861"/>
                <a:gd name="T7" fmla="*/ 1407 h 1407"/>
                <a:gd name="T8" fmla="*/ 655 w 861"/>
                <a:gd name="T9" fmla="*/ 1326 h 1407"/>
                <a:gd name="T10" fmla="*/ 861 w 861"/>
                <a:gd name="T11" fmla="*/ 507 h 1407"/>
                <a:gd name="T12" fmla="*/ 244 w 861"/>
                <a:gd name="T13" fmla="*/ 0 h 14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1" h="1407">
                  <a:moveTo>
                    <a:pt x="244" y="0"/>
                  </a:moveTo>
                  <a:lnTo>
                    <a:pt x="0" y="867"/>
                  </a:lnTo>
                  <a:lnTo>
                    <a:pt x="26" y="1342"/>
                  </a:lnTo>
                  <a:lnTo>
                    <a:pt x="527" y="1407"/>
                  </a:lnTo>
                  <a:lnTo>
                    <a:pt x="655" y="1326"/>
                  </a:lnTo>
                  <a:lnTo>
                    <a:pt x="861" y="507"/>
                  </a:lnTo>
                  <a:lnTo>
                    <a:pt x="244"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00" name="Freeform 449"/>
            <p:cNvSpPr>
              <a:spLocks/>
            </p:cNvSpPr>
            <p:nvPr/>
          </p:nvSpPr>
          <p:spPr bwMode="auto">
            <a:xfrm>
              <a:off x="4000" y="2323"/>
              <a:ext cx="1040" cy="1408"/>
            </a:xfrm>
            <a:custGeom>
              <a:avLst/>
              <a:gdLst>
                <a:gd name="T0" fmla="*/ 128 w 1040"/>
                <a:gd name="T1" fmla="*/ 589 h 1408"/>
                <a:gd name="T2" fmla="*/ 0 w 1040"/>
                <a:gd name="T3" fmla="*/ 1375 h 1408"/>
                <a:gd name="T4" fmla="*/ 668 w 1040"/>
                <a:gd name="T5" fmla="*/ 1408 h 1408"/>
                <a:gd name="T6" fmla="*/ 1040 w 1040"/>
                <a:gd name="T7" fmla="*/ 1195 h 1408"/>
                <a:gd name="T8" fmla="*/ 783 w 1040"/>
                <a:gd name="T9" fmla="*/ 0 h 1408"/>
                <a:gd name="T10" fmla="*/ 128 w 1040"/>
                <a:gd name="T11" fmla="*/ 589 h 1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1408">
                  <a:moveTo>
                    <a:pt x="128" y="589"/>
                  </a:moveTo>
                  <a:lnTo>
                    <a:pt x="0" y="1375"/>
                  </a:lnTo>
                  <a:lnTo>
                    <a:pt x="668" y="1408"/>
                  </a:lnTo>
                  <a:lnTo>
                    <a:pt x="1040" y="1195"/>
                  </a:lnTo>
                  <a:lnTo>
                    <a:pt x="783" y="0"/>
                  </a:lnTo>
                  <a:lnTo>
                    <a:pt x="128" y="58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01" name="Freeform 450"/>
            <p:cNvSpPr>
              <a:spLocks/>
            </p:cNvSpPr>
            <p:nvPr/>
          </p:nvSpPr>
          <p:spPr bwMode="auto">
            <a:xfrm>
              <a:off x="3702" y="2257"/>
              <a:ext cx="555" cy="573"/>
            </a:xfrm>
            <a:custGeom>
              <a:avLst/>
              <a:gdLst>
                <a:gd name="T0" fmla="*/ 555 w 555"/>
                <a:gd name="T1" fmla="*/ 393 h 573"/>
                <a:gd name="T2" fmla="*/ 118 w 555"/>
                <a:gd name="T3" fmla="*/ 0 h 573"/>
                <a:gd name="T4" fmla="*/ 0 w 555"/>
                <a:gd name="T5" fmla="*/ 107 h 573"/>
                <a:gd name="T6" fmla="*/ 220 w 555"/>
                <a:gd name="T7" fmla="*/ 279 h 573"/>
                <a:gd name="T8" fmla="*/ 79 w 555"/>
                <a:gd name="T9" fmla="*/ 311 h 573"/>
                <a:gd name="T10" fmla="*/ 477 w 555"/>
                <a:gd name="T11" fmla="*/ 573 h 573"/>
                <a:gd name="T12" fmla="*/ 555 w 555"/>
                <a:gd name="T13" fmla="*/ 393 h 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573">
                  <a:moveTo>
                    <a:pt x="555" y="393"/>
                  </a:moveTo>
                  <a:lnTo>
                    <a:pt x="118" y="0"/>
                  </a:lnTo>
                  <a:lnTo>
                    <a:pt x="0" y="107"/>
                  </a:lnTo>
                  <a:lnTo>
                    <a:pt x="220" y="279"/>
                  </a:lnTo>
                  <a:lnTo>
                    <a:pt x="79" y="311"/>
                  </a:lnTo>
                  <a:lnTo>
                    <a:pt x="477" y="573"/>
                  </a:lnTo>
                  <a:lnTo>
                    <a:pt x="555" y="393"/>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02" name="Oval 451"/>
            <p:cNvSpPr>
              <a:spLocks noChangeArrowheads="1"/>
            </p:cNvSpPr>
            <p:nvPr/>
          </p:nvSpPr>
          <p:spPr bwMode="auto">
            <a:xfrm>
              <a:off x="3768" y="3944"/>
              <a:ext cx="437" cy="376"/>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03" name="Oval 452"/>
            <p:cNvSpPr>
              <a:spLocks noChangeArrowheads="1"/>
            </p:cNvSpPr>
            <p:nvPr/>
          </p:nvSpPr>
          <p:spPr bwMode="auto">
            <a:xfrm>
              <a:off x="4424" y="3944"/>
              <a:ext cx="475" cy="311"/>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04" name="Oval 453"/>
            <p:cNvSpPr>
              <a:spLocks noChangeArrowheads="1"/>
            </p:cNvSpPr>
            <p:nvPr/>
          </p:nvSpPr>
          <p:spPr bwMode="auto">
            <a:xfrm>
              <a:off x="4167" y="3387"/>
              <a:ext cx="128" cy="13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05" name="Freeform 454"/>
            <p:cNvSpPr>
              <a:spLocks/>
            </p:cNvSpPr>
            <p:nvPr/>
          </p:nvSpPr>
          <p:spPr bwMode="auto">
            <a:xfrm>
              <a:off x="4257" y="2241"/>
              <a:ext cx="488" cy="229"/>
            </a:xfrm>
            <a:custGeom>
              <a:avLst/>
              <a:gdLst>
                <a:gd name="T0" fmla="*/ 0 w 488"/>
                <a:gd name="T1" fmla="*/ 131 h 229"/>
                <a:gd name="T2" fmla="*/ 128 w 488"/>
                <a:gd name="T3" fmla="*/ 229 h 229"/>
                <a:gd name="T4" fmla="*/ 488 w 488"/>
                <a:gd name="T5" fmla="*/ 0 h 229"/>
                <a:gd name="T6" fmla="*/ 0 w 488"/>
                <a:gd name="T7" fmla="*/ 131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229">
                  <a:moveTo>
                    <a:pt x="0" y="131"/>
                  </a:moveTo>
                  <a:lnTo>
                    <a:pt x="128" y="229"/>
                  </a:lnTo>
                  <a:lnTo>
                    <a:pt x="488" y="0"/>
                  </a:lnTo>
                  <a:lnTo>
                    <a:pt x="0" y="131"/>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06" name="Freeform 455"/>
            <p:cNvSpPr>
              <a:spLocks/>
            </p:cNvSpPr>
            <p:nvPr/>
          </p:nvSpPr>
          <p:spPr bwMode="auto">
            <a:xfrm>
              <a:off x="4115" y="2241"/>
              <a:ext cx="656" cy="704"/>
            </a:xfrm>
            <a:custGeom>
              <a:avLst/>
              <a:gdLst>
                <a:gd name="T0" fmla="*/ 103 w 656"/>
                <a:gd name="T1" fmla="*/ 475 h 704"/>
                <a:gd name="T2" fmla="*/ 244 w 656"/>
                <a:gd name="T3" fmla="*/ 213 h 704"/>
                <a:gd name="T4" fmla="*/ 617 w 656"/>
                <a:gd name="T5" fmla="*/ 0 h 704"/>
                <a:gd name="T6" fmla="*/ 656 w 656"/>
                <a:gd name="T7" fmla="*/ 98 h 704"/>
                <a:gd name="T8" fmla="*/ 450 w 656"/>
                <a:gd name="T9" fmla="*/ 278 h 704"/>
                <a:gd name="T10" fmla="*/ 566 w 656"/>
                <a:gd name="T11" fmla="*/ 327 h 704"/>
                <a:gd name="T12" fmla="*/ 0 w 656"/>
                <a:gd name="T13" fmla="*/ 704 h 704"/>
                <a:gd name="T14" fmla="*/ 103 w 656"/>
                <a:gd name="T15" fmla="*/ 475 h 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6" h="704">
                  <a:moveTo>
                    <a:pt x="103" y="475"/>
                  </a:moveTo>
                  <a:lnTo>
                    <a:pt x="244" y="213"/>
                  </a:lnTo>
                  <a:lnTo>
                    <a:pt x="617" y="0"/>
                  </a:lnTo>
                  <a:lnTo>
                    <a:pt x="656" y="98"/>
                  </a:lnTo>
                  <a:lnTo>
                    <a:pt x="450" y="278"/>
                  </a:lnTo>
                  <a:lnTo>
                    <a:pt x="566" y="327"/>
                  </a:lnTo>
                  <a:lnTo>
                    <a:pt x="0" y="704"/>
                  </a:lnTo>
                  <a:lnTo>
                    <a:pt x="103" y="475"/>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07" name="Freeform 456"/>
            <p:cNvSpPr>
              <a:spLocks/>
            </p:cNvSpPr>
            <p:nvPr/>
          </p:nvSpPr>
          <p:spPr bwMode="auto">
            <a:xfrm>
              <a:off x="4141" y="2388"/>
              <a:ext cx="231" cy="262"/>
            </a:xfrm>
            <a:custGeom>
              <a:avLst/>
              <a:gdLst>
                <a:gd name="T0" fmla="*/ 77 w 231"/>
                <a:gd name="T1" fmla="*/ 0 h 262"/>
                <a:gd name="T2" fmla="*/ 141 w 231"/>
                <a:gd name="T3" fmla="*/ 0 h 262"/>
                <a:gd name="T4" fmla="*/ 231 w 231"/>
                <a:gd name="T5" fmla="*/ 66 h 262"/>
                <a:gd name="T6" fmla="*/ 116 w 231"/>
                <a:gd name="T7" fmla="*/ 262 h 262"/>
                <a:gd name="T8" fmla="*/ 0 w 231"/>
                <a:gd name="T9" fmla="*/ 164 h 262"/>
                <a:gd name="T10" fmla="*/ 77 w 231"/>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262">
                  <a:moveTo>
                    <a:pt x="77" y="0"/>
                  </a:moveTo>
                  <a:lnTo>
                    <a:pt x="141" y="0"/>
                  </a:lnTo>
                  <a:lnTo>
                    <a:pt x="231" y="66"/>
                  </a:lnTo>
                  <a:lnTo>
                    <a:pt x="116" y="262"/>
                  </a:lnTo>
                  <a:lnTo>
                    <a:pt x="0" y="164"/>
                  </a:lnTo>
                  <a:lnTo>
                    <a:pt x="77" y="0"/>
                  </a:lnTo>
                  <a:close/>
                </a:path>
              </a:pathLst>
            </a:custGeom>
            <a:solidFill>
              <a:srgbClr val="00FF00"/>
            </a:solidFill>
            <a:ln w="0">
              <a:solidFill>
                <a:srgbClr val="000000"/>
              </a:solidFill>
              <a:prstDash val="solid"/>
              <a:round/>
              <a:headEnd/>
              <a:tailEnd/>
            </a:ln>
          </p:spPr>
          <p:txBody>
            <a:bodyPr/>
            <a:lstStyle/>
            <a:p>
              <a:endParaRPr lang="ja-JP" altLang="en-US"/>
            </a:p>
          </p:txBody>
        </p:sp>
        <p:sp>
          <p:nvSpPr>
            <p:cNvPr id="708" name="Freeform 457"/>
            <p:cNvSpPr>
              <a:spLocks/>
            </p:cNvSpPr>
            <p:nvPr/>
          </p:nvSpPr>
          <p:spPr bwMode="auto">
            <a:xfrm>
              <a:off x="3794" y="2241"/>
              <a:ext cx="411" cy="311"/>
            </a:xfrm>
            <a:custGeom>
              <a:avLst/>
              <a:gdLst>
                <a:gd name="T0" fmla="*/ 411 w 411"/>
                <a:gd name="T1" fmla="*/ 147 h 311"/>
                <a:gd name="T2" fmla="*/ 360 w 411"/>
                <a:gd name="T3" fmla="*/ 311 h 311"/>
                <a:gd name="T4" fmla="*/ 0 w 411"/>
                <a:gd name="T5" fmla="*/ 0 h 311"/>
                <a:gd name="T6" fmla="*/ 411 w 411"/>
                <a:gd name="T7" fmla="*/ 147 h 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311">
                  <a:moveTo>
                    <a:pt x="411" y="147"/>
                  </a:moveTo>
                  <a:lnTo>
                    <a:pt x="360" y="311"/>
                  </a:lnTo>
                  <a:lnTo>
                    <a:pt x="0" y="0"/>
                  </a:lnTo>
                  <a:lnTo>
                    <a:pt x="411" y="147"/>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09" name="Oval 458"/>
            <p:cNvSpPr>
              <a:spLocks noChangeArrowheads="1"/>
            </p:cNvSpPr>
            <p:nvPr/>
          </p:nvSpPr>
          <p:spPr bwMode="auto">
            <a:xfrm>
              <a:off x="4192" y="3109"/>
              <a:ext cx="129" cy="13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0" name="Freeform 459"/>
            <p:cNvSpPr>
              <a:spLocks/>
            </p:cNvSpPr>
            <p:nvPr/>
          </p:nvSpPr>
          <p:spPr bwMode="auto">
            <a:xfrm>
              <a:off x="3678" y="2863"/>
              <a:ext cx="270" cy="278"/>
            </a:xfrm>
            <a:custGeom>
              <a:avLst/>
              <a:gdLst>
                <a:gd name="T0" fmla="*/ 39 w 270"/>
                <a:gd name="T1" fmla="*/ 16 h 278"/>
                <a:gd name="T2" fmla="*/ 116 w 270"/>
                <a:gd name="T3" fmla="*/ 33 h 278"/>
                <a:gd name="T4" fmla="*/ 206 w 270"/>
                <a:gd name="T5" fmla="*/ 33 h 278"/>
                <a:gd name="T6" fmla="*/ 270 w 270"/>
                <a:gd name="T7" fmla="*/ 33 h 278"/>
                <a:gd name="T8" fmla="*/ 244 w 270"/>
                <a:gd name="T9" fmla="*/ 246 h 278"/>
                <a:gd name="T10" fmla="*/ 155 w 270"/>
                <a:gd name="T11" fmla="*/ 278 h 278"/>
                <a:gd name="T12" fmla="*/ 65 w 270"/>
                <a:gd name="T13" fmla="*/ 262 h 278"/>
                <a:gd name="T14" fmla="*/ 0 w 270"/>
                <a:gd name="T15" fmla="*/ 213 h 278"/>
                <a:gd name="T16" fmla="*/ 13 w 270"/>
                <a:gd name="T17" fmla="*/ 0 h 278"/>
                <a:gd name="T18" fmla="*/ 39 w 270"/>
                <a:gd name="T19" fmla="*/ 16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278">
                  <a:moveTo>
                    <a:pt x="39" y="16"/>
                  </a:moveTo>
                  <a:lnTo>
                    <a:pt x="116" y="33"/>
                  </a:lnTo>
                  <a:lnTo>
                    <a:pt x="206" y="33"/>
                  </a:lnTo>
                  <a:lnTo>
                    <a:pt x="270" y="33"/>
                  </a:lnTo>
                  <a:lnTo>
                    <a:pt x="244" y="246"/>
                  </a:lnTo>
                  <a:lnTo>
                    <a:pt x="155" y="278"/>
                  </a:lnTo>
                  <a:lnTo>
                    <a:pt x="65" y="262"/>
                  </a:lnTo>
                  <a:lnTo>
                    <a:pt x="0" y="213"/>
                  </a:lnTo>
                  <a:lnTo>
                    <a:pt x="13" y="0"/>
                  </a:lnTo>
                  <a:lnTo>
                    <a:pt x="39" y="16"/>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11" name="Freeform 460"/>
            <p:cNvSpPr>
              <a:spLocks/>
            </p:cNvSpPr>
            <p:nvPr/>
          </p:nvSpPr>
          <p:spPr bwMode="auto">
            <a:xfrm>
              <a:off x="3424" y="618"/>
              <a:ext cx="1769" cy="874"/>
            </a:xfrm>
            <a:custGeom>
              <a:avLst/>
              <a:gdLst>
                <a:gd name="T0" fmla="*/ 51 w 138"/>
                <a:gd name="T1" fmla="*/ 610 h 76"/>
                <a:gd name="T2" fmla="*/ 13 w 138"/>
                <a:gd name="T3" fmla="*/ 610 h 76"/>
                <a:gd name="T4" fmla="*/ 26 w 138"/>
                <a:gd name="T5" fmla="*/ 518 h 76"/>
                <a:gd name="T6" fmla="*/ 0 w 138"/>
                <a:gd name="T7" fmla="*/ 449 h 76"/>
                <a:gd name="T8" fmla="*/ 103 w 138"/>
                <a:gd name="T9" fmla="*/ 242 h 76"/>
                <a:gd name="T10" fmla="*/ 397 w 138"/>
                <a:gd name="T11" fmla="*/ 92 h 76"/>
                <a:gd name="T12" fmla="*/ 615 w 138"/>
                <a:gd name="T13" fmla="*/ 58 h 76"/>
                <a:gd name="T14" fmla="*/ 782 w 138"/>
                <a:gd name="T15" fmla="*/ 46 h 76"/>
                <a:gd name="T16" fmla="*/ 756 w 138"/>
                <a:gd name="T17" fmla="*/ 0 h 76"/>
                <a:gd name="T18" fmla="*/ 897 w 138"/>
                <a:gd name="T19" fmla="*/ 58 h 76"/>
                <a:gd name="T20" fmla="*/ 1026 w 138"/>
                <a:gd name="T21" fmla="*/ 23 h 76"/>
                <a:gd name="T22" fmla="*/ 987 w 138"/>
                <a:gd name="T23" fmla="*/ 69 h 76"/>
                <a:gd name="T24" fmla="*/ 1231 w 138"/>
                <a:gd name="T25" fmla="*/ 35 h 76"/>
                <a:gd name="T26" fmla="*/ 1192 w 138"/>
                <a:gd name="T27" fmla="*/ 81 h 76"/>
                <a:gd name="T28" fmla="*/ 1333 w 138"/>
                <a:gd name="T29" fmla="*/ 115 h 76"/>
                <a:gd name="T30" fmla="*/ 1449 w 138"/>
                <a:gd name="T31" fmla="*/ 150 h 76"/>
                <a:gd name="T32" fmla="*/ 1590 w 138"/>
                <a:gd name="T33" fmla="*/ 230 h 76"/>
                <a:gd name="T34" fmla="*/ 1718 w 138"/>
                <a:gd name="T35" fmla="*/ 403 h 76"/>
                <a:gd name="T36" fmla="*/ 1692 w 138"/>
                <a:gd name="T37" fmla="*/ 483 h 76"/>
                <a:gd name="T38" fmla="*/ 1769 w 138"/>
                <a:gd name="T39" fmla="*/ 621 h 76"/>
                <a:gd name="T40" fmla="*/ 1692 w 138"/>
                <a:gd name="T41" fmla="*/ 598 h 76"/>
                <a:gd name="T42" fmla="*/ 1718 w 138"/>
                <a:gd name="T43" fmla="*/ 725 h 76"/>
                <a:gd name="T44" fmla="*/ 1666 w 138"/>
                <a:gd name="T45" fmla="*/ 702 h 76"/>
                <a:gd name="T46" fmla="*/ 1654 w 138"/>
                <a:gd name="T47" fmla="*/ 794 h 76"/>
                <a:gd name="T48" fmla="*/ 1615 w 138"/>
                <a:gd name="T49" fmla="*/ 840 h 76"/>
                <a:gd name="T50" fmla="*/ 1538 w 138"/>
                <a:gd name="T51" fmla="*/ 874 h 76"/>
                <a:gd name="T52" fmla="*/ 1500 w 138"/>
                <a:gd name="T53" fmla="*/ 736 h 76"/>
                <a:gd name="T54" fmla="*/ 1449 w 138"/>
                <a:gd name="T55" fmla="*/ 690 h 76"/>
                <a:gd name="T56" fmla="*/ 1372 w 138"/>
                <a:gd name="T57" fmla="*/ 656 h 76"/>
                <a:gd name="T58" fmla="*/ 1282 w 138"/>
                <a:gd name="T59" fmla="*/ 610 h 76"/>
                <a:gd name="T60" fmla="*/ 1192 w 138"/>
                <a:gd name="T61" fmla="*/ 644 h 76"/>
                <a:gd name="T62" fmla="*/ 1115 w 138"/>
                <a:gd name="T63" fmla="*/ 552 h 76"/>
                <a:gd name="T64" fmla="*/ 1013 w 138"/>
                <a:gd name="T65" fmla="*/ 644 h 76"/>
                <a:gd name="T66" fmla="*/ 949 w 138"/>
                <a:gd name="T67" fmla="*/ 575 h 76"/>
                <a:gd name="T68" fmla="*/ 808 w 138"/>
                <a:gd name="T69" fmla="*/ 690 h 76"/>
                <a:gd name="T70" fmla="*/ 795 w 138"/>
                <a:gd name="T71" fmla="*/ 598 h 76"/>
                <a:gd name="T72" fmla="*/ 679 w 138"/>
                <a:gd name="T73" fmla="*/ 702 h 76"/>
                <a:gd name="T74" fmla="*/ 667 w 138"/>
                <a:gd name="T75" fmla="*/ 587 h 76"/>
                <a:gd name="T76" fmla="*/ 602 w 138"/>
                <a:gd name="T77" fmla="*/ 656 h 76"/>
                <a:gd name="T78" fmla="*/ 526 w 138"/>
                <a:gd name="T79" fmla="*/ 633 h 76"/>
                <a:gd name="T80" fmla="*/ 461 w 138"/>
                <a:gd name="T81" fmla="*/ 656 h 76"/>
                <a:gd name="T82" fmla="*/ 385 w 138"/>
                <a:gd name="T83" fmla="*/ 598 h 76"/>
                <a:gd name="T84" fmla="*/ 333 w 138"/>
                <a:gd name="T85" fmla="*/ 667 h 76"/>
                <a:gd name="T86" fmla="*/ 244 w 138"/>
                <a:gd name="T87" fmla="*/ 656 h 76"/>
                <a:gd name="T88" fmla="*/ 179 w 138"/>
                <a:gd name="T89" fmla="*/ 725 h 76"/>
                <a:gd name="T90" fmla="*/ 77 w 138"/>
                <a:gd name="T91" fmla="*/ 771 h 76"/>
                <a:gd name="T92" fmla="*/ 64 w 138"/>
                <a:gd name="T93" fmla="*/ 713 h 76"/>
                <a:gd name="T94" fmla="*/ 51 w 138"/>
                <a:gd name="T95" fmla="*/ 679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6">
                  <a:moveTo>
                    <a:pt x="4" y="53"/>
                  </a:moveTo>
                  <a:lnTo>
                    <a:pt x="1" y="53"/>
                  </a:lnTo>
                  <a:lnTo>
                    <a:pt x="2" y="45"/>
                  </a:lnTo>
                  <a:lnTo>
                    <a:pt x="0" y="39"/>
                  </a:lnTo>
                  <a:lnTo>
                    <a:pt x="8" y="21"/>
                  </a:lnTo>
                  <a:lnTo>
                    <a:pt x="31" y="8"/>
                  </a:lnTo>
                  <a:lnTo>
                    <a:pt x="48" y="5"/>
                  </a:lnTo>
                  <a:lnTo>
                    <a:pt x="61" y="4"/>
                  </a:lnTo>
                  <a:lnTo>
                    <a:pt x="59" y="0"/>
                  </a:lnTo>
                  <a:lnTo>
                    <a:pt x="70" y="5"/>
                  </a:lnTo>
                  <a:lnTo>
                    <a:pt x="80" y="2"/>
                  </a:lnTo>
                  <a:lnTo>
                    <a:pt x="77" y="6"/>
                  </a:lnTo>
                  <a:lnTo>
                    <a:pt x="96" y="3"/>
                  </a:lnTo>
                  <a:lnTo>
                    <a:pt x="93" y="7"/>
                  </a:lnTo>
                  <a:lnTo>
                    <a:pt x="104" y="10"/>
                  </a:lnTo>
                  <a:lnTo>
                    <a:pt x="113" y="13"/>
                  </a:lnTo>
                  <a:lnTo>
                    <a:pt x="124" y="20"/>
                  </a:lnTo>
                  <a:lnTo>
                    <a:pt x="134" y="35"/>
                  </a:lnTo>
                  <a:lnTo>
                    <a:pt x="132" y="42"/>
                  </a:lnTo>
                  <a:lnTo>
                    <a:pt x="138" y="54"/>
                  </a:lnTo>
                  <a:lnTo>
                    <a:pt x="132" y="52"/>
                  </a:lnTo>
                  <a:lnTo>
                    <a:pt x="134" y="63"/>
                  </a:lnTo>
                  <a:lnTo>
                    <a:pt x="130" y="61"/>
                  </a:lnTo>
                  <a:lnTo>
                    <a:pt x="129" y="69"/>
                  </a:lnTo>
                  <a:lnTo>
                    <a:pt x="126" y="73"/>
                  </a:lnTo>
                  <a:lnTo>
                    <a:pt x="120" y="76"/>
                  </a:lnTo>
                  <a:lnTo>
                    <a:pt x="117" y="64"/>
                  </a:lnTo>
                  <a:lnTo>
                    <a:pt x="113" y="60"/>
                  </a:lnTo>
                  <a:lnTo>
                    <a:pt x="107" y="57"/>
                  </a:lnTo>
                  <a:lnTo>
                    <a:pt x="100" y="53"/>
                  </a:lnTo>
                  <a:lnTo>
                    <a:pt x="93" y="56"/>
                  </a:lnTo>
                  <a:lnTo>
                    <a:pt x="87" y="48"/>
                  </a:lnTo>
                  <a:lnTo>
                    <a:pt x="79" y="56"/>
                  </a:lnTo>
                  <a:lnTo>
                    <a:pt x="74" y="50"/>
                  </a:lnTo>
                  <a:lnTo>
                    <a:pt x="63" y="60"/>
                  </a:lnTo>
                  <a:lnTo>
                    <a:pt x="62" y="52"/>
                  </a:lnTo>
                  <a:lnTo>
                    <a:pt x="53" y="61"/>
                  </a:lnTo>
                  <a:lnTo>
                    <a:pt x="52" y="51"/>
                  </a:lnTo>
                  <a:lnTo>
                    <a:pt x="47" y="57"/>
                  </a:lnTo>
                  <a:lnTo>
                    <a:pt x="41" y="55"/>
                  </a:lnTo>
                  <a:lnTo>
                    <a:pt x="36" y="57"/>
                  </a:lnTo>
                  <a:lnTo>
                    <a:pt x="30" y="52"/>
                  </a:lnTo>
                  <a:lnTo>
                    <a:pt x="26" y="58"/>
                  </a:lnTo>
                  <a:lnTo>
                    <a:pt x="19" y="57"/>
                  </a:lnTo>
                  <a:lnTo>
                    <a:pt x="14" y="63"/>
                  </a:lnTo>
                  <a:lnTo>
                    <a:pt x="6" y="67"/>
                  </a:lnTo>
                  <a:lnTo>
                    <a:pt x="5" y="62"/>
                  </a:lnTo>
                  <a:lnTo>
                    <a:pt x="4" y="59"/>
                  </a:lnTo>
                </a:path>
              </a:pathLst>
            </a:custGeom>
            <a:solidFill>
              <a:schemeClr val="tx1"/>
            </a:solidFill>
            <a:ln w="0">
              <a:solidFill>
                <a:srgbClr val="000000"/>
              </a:solidFill>
              <a:prstDash val="solid"/>
              <a:round/>
              <a:headEnd/>
              <a:tailEnd/>
            </a:ln>
          </p:spPr>
          <p:txBody>
            <a:bodyPr/>
            <a:lstStyle/>
            <a:p>
              <a:endParaRPr lang="ja-JP" altLang="en-US"/>
            </a:p>
          </p:txBody>
        </p:sp>
        <p:sp>
          <p:nvSpPr>
            <p:cNvPr id="712" name="Freeform 461"/>
            <p:cNvSpPr>
              <a:spLocks/>
            </p:cNvSpPr>
            <p:nvPr/>
          </p:nvSpPr>
          <p:spPr bwMode="auto">
            <a:xfrm>
              <a:off x="3288" y="2372"/>
              <a:ext cx="450" cy="1043"/>
            </a:xfrm>
            <a:custGeom>
              <a:avLst/>
              <a:gdLst>
                <a:gd name="T0" fmla="*/ 261 w 450"/>
                <a:gd name="T1" fmla="*/ 68 h 1043"/>
                <a:gd name="T2" fmla="*/ 84 w 450"/>
                <a:gd name="T3" fmla="*/ 311 h 1043"/>
                <a:gd name="T4" fmla="*/ 0 w 450"/>
                <a:gd name="T5" fmla="*/ 750 h 1043"/>
                <a:gd name="T6" fmla="*/ 28 w 450"/>
                <a:gd name="T7" fmla="*/ 1043 h 1043"/>
                <a:gd name="T8" fmla="*/ 422 w 450"/>
                <a:gd name="T9" fmla="*/ 1043 h 1043"/>
                <a:gd name="T10" fmla="*/ 366 w 450"/>
                <a:gd name="T11" fmla="*/ 636 h 1043"/>
                <a:gd name="T12" fmla="*/ 450 w 450"/>
                <a:gd name="T13" fmla="*/ 408 h 1043"/>
                <a:gd name="T14" fmla="*/ 414 w 450"/>
                <a:gd name="T15" fmla="*/ 0 h 1043"/>
                <a:gd name="T16" fmla="*/ 261 w 450"/>
                <a:gd name="T17" fmla="*/ 68 h 10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1043">
                  <a:moveTo>
                    <a:pt x="261" y="68"/>
                  </a:moveTo>
                  <a:lnTo>
                    <a:pt x="84" y="311"/>
                  </a:lnTo>
                  <a:lnTo>
                    <a:pt x="0" y="750"/>
                  </a:lnTo>
                  <a:lnTo>
                    <a:pt x="28" y="1043"/>
                  </a:lnTo>
                  <a:lnTo>
                    <a:pt x="422" y="1043"/>
                  </a:lnTo>
                  <a:lnTo>
                    <a:pt x="366" y="636"/>
                  </a:lnTo>
                  <a:lnTo>
                    <a:pt x="450" y="408"/>
                  </a:lnTo>
                  <a:lnTo>
                    <a:pt x="414" y="0"/>
                  </a:lnTo>
                  <a:lnTo>
                    <a:pt x="261" y="68"/>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13" name="Freeform 462"/>
            <p:cNvSpPr>
              <a:spLocks/>
            </p:cNvSpPr>
            <p:nvPr/>
          </p:nvSpPr>
          <p:spPr bwMode="auto">
            <a:xfrm>
              <a:off x="3379" y="3385"/>
              <a:ext cx="310" cy="65"/>
            </a:xfrm>
            <a:custGeom>
              <a:avLst/>
              <a:gdLst>
                <a:gd name="T0" fmla="*/ 0 w 310"/>
                <a:gd name="T1" fmla="*/ 16 h 65"/>
                <a:gd name="T2" fmla="*/ 0 w 310"/>
                <a:gd name="T3" fmla="*/ 65 h 65"/>
                <a:gd name="T4" fmla="*/ 296 w 310"/>
                <a:gd name="T5" fmla="*/ 65 h 65"/>
                <a:gd name="T6" fmla="*/ 310 w 310"/>
                <a:gd name="T7" fmla="*/ 0 h 65"/>
                <a:gd name="T8" fmla="*/ 0 w 310"/>
                <a:gd name="T9" fmla="*/ 1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65">
                  <a:moveTo>
                    <a:pt x="0" y="16"/>
                  </a:moveTo>
                  <a:lnTo>
                    <a:pt x="0" y="65"/>
                  </a:lnTo>
                  <a:lnTo>
                    <a:pt x="296" y="65"/>
                  </a:lnTo>
                  <a:lnTo>
                    <a:pt x="310" y="0"/>
                  </a:lnTo>
                  <a:lnTo>
                    <a:pt x="0" y="16"/>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14" name="Freeform 463"/>
            <p:cNvSpPr>
              <a:spLocks/>
            </p:cNvSpPr>
            <p:nvPr/>
          </p:nvSpPr>
          <p:spPr bwMode="auto">
            <a:xfrm>
              <a:off x="3379" y="3430"/>
              <a:ext cx="338" cy="162"/>
            </a:xfrm>
            <a:custGeom>
              <a:avLst/>
              <a:gdLst>
                <a:gd name="T0" fmla="*/ 43 w 338"/>
                <a:gd name="T1" fmla="*/ 0 h 162"/>
                <a:gd name="T2" fmla="*/ 0 w 338"/>
                <a:gd name="T3" fmla="*/ 48 h 162"/>
                <a:gd name="T4" fmla="*/ 28 w 338"/>
                <a:gd name="T5" fmla="*/ 130 h 162"/>
                <a:gd name="T6" fmla="*/ 127 w 338"/>
                <a:gd name="T7" fmla="*/ 162 h 162"/>
                <a:gd name="T8" fmla="*/ 296 w 338"/>
                <a:gd name="T9" fmla="*/ 146 h 162"/>
                <a:gd name="T10" fmla="*/ 338 w 338"/>
                <a:gd name="T11" fmla="*/ 65 h 162"/>
                <a:gd name="T12" fmla="*/ 324 w 338"/>
                <a:gd name="T13" fmla="*/ 16 h 162"/>
                <a:gd name="T14" fmla="*/ 282 w 338"/>
                <a:gd name="T15" fmla="*/ 0 h 162"/>
                <a:gd name="T16" fmla="*/ 43 w 338"/>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162">
                  <a:moveTo>
                    <a:pt x="43" y="0"/>
                  </a:moveTo>
                  <a:lnTo>
                    <a:pt x="0" y="48"/>
                  </a:lnTo>
                  <a:lnTo>
                    <a:pt x="28" y="130"/>
                  </a:lnTo>
                  <a:lnTo>
                    <a:pt x="127" y="162"/>
                  </a:lnTo>
                  <a:lnTo>
                    <a:pt x="296" y="146"/>
                  </a:lnTo>
                  <a:lnTo>
                    <a:pt x="338" y="65"/>
                  </a:lnTo>
                  <a:lnTo>
                    <a:pt x="324" y="16"/>
                  </a:lnTo>
                  <a:lnTo>
                    <a:pt x="282" y="0"/>
                  </a:lnTo>
                  <a:lnTo>
                    <a:pt x="43" y="0"/>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715" name="Freeform 464"/>
            <p:cNvSpPr>
              <a:spLocks/>
            </p:cNvSpPr>
            <p:nvPr/>
          </p:nvSpPr>
          <p:spPr bwMode="auto">
            <a:xfrm>
              <a:off x="4760" y="2338"/>
              <a:ext cx="413" cy="906"/>
            </a:xfrm>
            <a:custGeom>
              <a:avLst/>
              <a:gdLst>
                <a:gd name="T0" fmla="*/ 26 w 413"/>
                <a:gd name="T1" fmla="*/ 0 h 906"/>
                <a:gd name="T2" fmla="*/ 297 w 413"/>
                <a:gd name="T3" fmla="*/ 118 h 906"/>
                <a:gd name="T4" fmla="*/ 382 w 413"/>
                <a:gd name="T5" fmla="*/ 305 h 906"/>
                <a:gd name="T6" fmla="*/ 413 w 413"/>
                <a:gd name="T7" fmla="*/ 540 h 906"/>
                <a:gd name="T8" fmla="*/ 399 w 413"/>
                <a:gd name="T9" fmla="*/ 906 h 906"/>
                <a:gd name="T10" fmla="*/ 136 w 413"/>
                <a:gd name="T11" fmla="*/ 898 h 906"/>
                <a:gd name="T12" fmla="*/ 128 w 413"/>
                <a:gd name="T13" fmla="*/ 550 h 906"/>
                <a:gd name="T14" fmla="*/ 0 w 413"/>
                <a:gd name="T15" fmla="*/ 330 h 906"/>
                <a:gd name="T16" fmla="*/ 26 w 413"/>
                <a:gd name="T17" fmla="*/ 0 h 9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906">
                  <a:moveTo>
                    <a:pt x="26" y="0"/>
                  </a:moveTo>
                  <a:lnTo>
                    <a:pt x="297" y="118"/>
                  </a:lnTo>
                  <a:lnTo>
                    <a:pt x="382" y="305"/>
                  </a:lnTo>
                  <a:lnTo>
                    <a:pt x="413" y="540"/>
                  </a:lnTo>
                  <a:lnTo>
                    <a:pt x="399" y="906"/>
                  </a:lnTo>
                  <a:lnTo>
                    <a:pt x="136" y="898"/>
                  </a:lnTo>
                  <a:lnTo>
                    <a:pt x="128" y="550"/>
                  </a:lnTo>
                  <a:lnTo>
                    <a:pt x="0" y="330"/>
                  </a:lnTo>
                  <a:lnTo>
                    <a:pt x="26"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16" name="Freeform 465"/>
            <p:cNvSpPr>
              <a:spLocks/>
            </p:cNvSpPr>
            <p:nvPr/>
          </p:nvSpPr>
          <p:spPr bwMode="auto">
            <a:xfrm>
              <a:off x="4921" y="3249"/>
              <a:ext cx="254" cy="65"/>
            </a:xfrm>
            <a:custGeom>
              <a:avLst/>
              <a:gdLst>
                <a:gd name="T0" fmla="*/ 0 w 254"/>
                <a:gd name="T1" fmla="*/ 0 h 65"/>
                <a:gd name="T2" fmla="*/ 14 w 254"/>
                <a:gd name="T3" fmla="*/ 49 h 65"/>
                <a:gd name="T4" fmla="*/ 169 w 254"/>
                <a:gd name="T5" fmla="*/ 65 h 65"/>
                <a:gd name="T6" fmla="*/ 240 w 254"/>
                <a:gd name="T7" fmla="*/ 65 h 65"/>
                <a:gd name="T8" fmla="*/ 254 w 254"/>
                <a:gd name="T9" fmla="*/ 0 h 65"/>
                <a:gd name="T10" fmla="*/ 0 w 254"/>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 h="65">
                  <a:moveTo>
                    <a:pt x="0" y="0"/>
                  </a:moveTo>
                  <a:lnTo>
                    <a:pt x="14" y="49"/>
                  </a:lnTo>
                  <a:lnTo>
                    <a:pt x="169" y="65"/>
                  </a:lnTo>
                  <a:lnTo>
                    <a:pt x="240" y="65"/>
                  </a:lnTo>
                  <a:lnTo>
                    <a:pt x="254" y="0"/>
                  </a:lnTo>
                  <a:lnTo>
                    <a:pt x="0" y="0"/>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17" name="Freeform 466"/>
            <p:cNvSpPr>
              <a:spLocks/>
            </p:cNvSpPr>
            <p:nvPr/>
          </p:nvSpPr>
          <p:spPr bwMode="auto">
            <a:xfrm>
              <a:off x="4876" y="3294"/>
              <a:ext cx="310" cy="228"/>
            </a:xfrm>
            <a:custGeom>
              <a:avLst/>
              <a:gdLst>
                <a:gd name="T0" fmla="*/ 42 w 310"/>
                <a:gd name="T1" fmla="*/ 0 h 228"/>
                <a:gd name="T2" fmla="*/ 0 w 310"/>
                <a:gd name="T3" fmla="*/ 65 h 228"/>
                <a:gd name="T4" fmla="*/ 0 w 310"/>
                <a:gd name="T5" fmla="*/ 179 h 228"/>
                <a:gd name="T6" fmla="*/ 113 w 310"/>
                <a:gd name="T7" fmla="*/ 228 h 228"/>
                <a:gd name="T8" fmla="*/ 240 w 310"/>
                <a:gd name="T9" fmla="*/ 228 h 228"/>
                <a:gd name="T10" fmla="*/ 296 w 310"/>
                <a:gd name="T11" fmla="*/ 146 h 228"/>
                <a:gd name="T12" fmla="*/ 310 w 310"/>
                <a:gd name="T13" fmla="*/ 65 h 228"/>
                <a:gd name="T14" fmla="*/ 282 w 310"/>
                <a:gd name="T15" fmla="*/ 0 h 228"/>
                <a:gd name="T16" fmla="*/ 42 w 310"/>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 h="228">
                  <a:moveTo>
                    <a:pt x="42" y="0"/>
                  </a:moveTo>
                  <a:lnTo>
                    <a:pt x="0" y="65"/>
                  </a:lnTo>
                  <a:lnTo>
                    <a:pt x="0" y="179"/>
                  </a:lnTo>
                  <a:lnTo>
                    <a:pt x="113" y="228"/>
                  </a:lnTo>
                  <a:lnTo>
                    <a:pt x="240" y="228"/>
                  </a:lnTo>
                  <a:lnTo>
                    <a:pt x="296" y="146"/>
                  </a:lnTo>
                  <a:lnTo>
                    <a:pt x="310" y="65"/>
                  </a:lnTo>
                  <a:lnTo>
                    <a:pt x="282" y="0"/>
                  </a:lnTo>
                  <a:lnTo>
                    <a:pt x="42" y="0"/>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718" name="Oval 467" descr="れんが (横)"/>
            <p:cNvSpPr>
              <a:spLocks noChangeArrowheads="1"/>
            </p:cNvSpPr>
            <p:nvPr/>
          </p:nvSpPr>
          <p:spPr bwMode="auto">
            <a:xfrm>
              <a:off x="4059" y="663"/>
              <a:ext cx="635" cy="182"/>
            </a:xfrm>
            <a:prstGeom prst="ellipse">
              <a:avLst/>
            </a:prstGeom>
            <a:pattFill prst="horzBrick">
              <a:fgClr>
                <a:schemeClr val="tx2"/>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719" name="Group 339"/>
          <p:cNvGrpSpPr>
            <a:grpSpLocks/>
          </p:cNvGrpSpPr>
          <p:nvPr/>
        </p:nvGrpSpPr>
        <p:grpSpPr bwMode="auto">
          <a:xfrm>
            <a:off x="118557" y="5726364"/>
            <a:ext cx="549576" cy="1055406"/>
            <a:chOff x="3288" y="618"/>
            <a:chExt cx="1958" cy="3702"/>
          </a:xfrm>
        </p:grpSpPr>
        <p:sp>
          <p:nvSpPr>
            <p:cNvPr id="720" name="Freeform 340"/>
            <p:cNvSpPr>
              <a:spLocks/>
            </p:cNvSpPr>
            <p:nvPr/>
          </p:nvSpPr>
          <p:spPr bwMode="auto">
            <a:xfrm>
              <a:off x="3524" y="823"/>
              <a:ext cx="1504" cy="1565"/>
            </a:xfrm>
            <a:custGeom>
              <a:avLst/>
              <a:gdLst>
                <a:gd name="T0" fmla="*/ 1008 w 1504"/>
                <a:gd name="T1" fmla="*/ 8 h 1565"/>
                <a:gd name="T2" fmla="*/ 838 w 1504"/>
                <a:gd name="T3" fmla="*/ 0 h 1565"/>
                <a:gd name="T4" fmla="*/ 652 w 1504"/>
                <a:gd name="T5" fmla="*/ 0 h 1565"/>
                <a:gd name="T6" fmla="*/ 508 w 1504"/>
                <a:gd name="T7" fmla="*/ 16 h 1565"/>
                <a:gd name="T8" fmla="*/ 415 w 1504"/>
                <a:gd name="T9" fmla="*/ 42 h 1565"/>
                <a:gd name="T10" fmla="*/ 288 w 1504"/>
                <a:gd name="T11" fmla="*/ 93 h 1565"/>
                <a:gd name="T12" fmla="*/ 186 w 1504"/>
                <a:gd name="T13" fmla="*/ 152 h 1565"/>
                <a:gd name="T14" fmla="*/ 101 w 1504"/>
                <a:gd name="T15" fmla="*/ 237 h 1565"/>
                <a:gd name="T16" fmla="*/ 34 w 1504"/>
                <a:gd name="T17" fmla="*/ 347 h 1565"/>
                <a:gd name="T18" fmla="*/ 0 w 1504"/>
                <a:gd name="T19" fmla="*/ 485 h 1565"/>
                <a:gd name="T20" fmla="*/ 0 w 1504"/>
                <a:gd name="T21" fmla="*/ 894 h 1565"/>
                <a:gd name="T22" fmla="*/ 39 w 1504"/>
                <a:gd name="T23" fmla="*/ 1123 h 1565"/>
                <a:gd name="T24" fmla="*/ 116 w 1504"/>
                <a:gd name="T25" fmla="*/ 1271 h 1565"/>
                <a:gd name="T26" fmla="*/ 180 w 1504"/>
                <a:gd name="T27" fmla="*/ 1353 h 1565"/>
                <a:gd name="T28" fmla="*/ 296 w 1504"/>
                <a:gd name="T29" fmla="*/ 1418 h 1565"/>
                <a:gd name="T30" fmla="*/ 617 w 1504"/>
                <a:gd name="T31" fmla="*/ 1533 h 1565"/>
                <a:gd name="T32" fmla="*/ 733 w 1504"/>
                <a:gd name="T33" fmla="*/ 1565 h 1565"/>
                <a:gd name="T34" fmla="*/ 900 w 1504"/>
                <a:gd name="T35" fmla="*/ 1533 h 1565"/>
                <a:gd name="T36" fmla="*/ 1208 w 1504"/>
                <a:gd name="T37" fmla="*/ 1418 h 1565"/>
                <a:gd name="T38" fmla="*/ 1285 w 1504"/>
                <a:gd name="T39" fmla="*/ 1353 h 1565"/>
                <a:gd name="T40" fmla="*/ 1388 w 1504"/>
                <a:gd name="T41" fmla="*/ 1254 h 1565"/>
                <a:gd name="T42" fmla="*/ 1452 w 1504"/>
                <a:gd name="T43" fmla="*/ 1107 h 1565"/>
                <a:gd name="T44" fmla="*/ 1491 w 1504"/>
                <a:gd name="T45" fmla="*/ 927 h 1565"/>
                <a:gd name="T46" fmla="*/ 1504 w 1504"/>
                <a:gd name="T47" fmla="*/ 681 h 1565"/>
                <a:gd name="T48" fmla="*/ 1500 w 1504"/>
                <a:gd name="T49" fmla="*/ 497 h 1565"/>
                <a:gd name="T50" fmla="*/ 1491 w 1504"/>
                <a:gd name="T51" fmla="*/ 387 h 1565"/>
                <a:gd name="T52" fmla="*/ 1466 w 1504"/>
                <a:gd name="T53" fmla="*/ 285 h 1565"/>
                <a:gd name="T54" fmla="*/ 1415 w 1504"/>
                <a:gd name="T55" fmla="*/ 201 h 1565"/>
                <a:gd name="T56" fmla="*/ 1339 w 1504"/>
                <a:gd name="T57" fmla="*/ 116 h 1565"/>
                <a:gd name="T58" fmla="*/ 1220 w 1504"/>
                <a:gd name="T59" fmla="*/ 57 h 1565"/>
                <a:gd name="T60" fmla="*/ 1118 w 1504"/>
                <a:gd name="T61" fmla="*/ 23 h 1565"/>
                <a:gd name="T62" fmla="*/ 1008 w 1504"/>
                <a:gd name="T63" fmla="*/ 8 h 15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4" h="1565">
                  <a:moveTo>
                    <a:pt x="1008" y="8"/>
                  </a:moveTo>
                  <a:lnTo>
                    <a:pt x="838" y="0"/>
                  </a:lnTo>
                  <a:lnTo>
                    <a:pt x="652" y="0"/>
                  </a:lnTo>
                  <a:lnTo>
                    <a:pt x="508" y="16"/>
                  </a:lnTo>
                  <a:lnTo>
                    <a:pt x="415" y="42"/>
                  </a:lnTo>
                  <a:lnTo>
                    <a:pt x="288" y="93"/>
                  </a:lnTo>
                  <a:lnTo>
                    <a:pt x="186" y="152"/>
                  </a:lnTo>
                  <a:lnTo>
                    <a:pt x="101" y="237"/>
                  </a:lnTo>
                  <a:lnTo>
                    <a:pt x="34" y="347"/>
                  </a:lnTo>
                  <a:lnTo>
                    <a:pt x="0" y="485"/>
                  </a:lnTo>
                  <a:lnTo>
                    <a:pt x="0" y="894"/>
                  </a:lnTo>
                  <a:lnTo>
                    <a:pt x="39" y="1123"/>
                  </a:lnTo>
                  <a:lnTo>
                    <a:pt x="116" y="1271"/>
                  </a:lnTo>
                  <a:lnTo>
                    <a:pt x="180" y="1353"/>
                  </a:lnTo>
                  <a:lnTo>
                    <a:pt x="296" y="1418"/>
                  </a:lnTo>
                  <a:lnTo>
                    <a:pt x="617" y="1533"/>
                  </a:lnTo>
                  <a:lnTo>
                    <a:pt x="733" y="1565"/>
                  </a:lnTo>
                  <a:lnTo>
                    <a:pt x="900" y="1533"/>
                  </a:lnTo>
                  <a:lnTo>
                    <a:pt x="1208" y="1418"/>
                  </a:lnTo>
                  <a:lnTo>
                    <a:pt x="1285" y="1353"/>
                  </a:lnTo>
                  <a:lnTo>
                    <a:pt x="1388" y="1254"/>
                  </a:lnTo>
                  <a:lnTo>
                    <a:pt x="1452" y="1107"/>
                  </a:lnTo>
                  <a:lnTo>
                    <a:pt x="1491" y="927"/>
                  </a:lnTo>
                  <a:lnTo>
                    <a:pt x="1504" y="681"/>
                  </a:lnTo>
                  <a:lnTo>
                    <a:pt x="1500" y="497"/>
                  </a:lnTo>
                  <a:lnTo>
                    <a:pt x="1491" y="387"/>
                  </a:lnTo>
                  <a:lnTo>
                    <a:pt x="1466" y="285"/>
                  </a:lnTo>
                  <a:lnTo>
                    <a:pt x="1415" y="201"/>
                  </a:lnTo>
                  <a:lnTo>
                    <a:pt x="1339" y="116"/>
                  </a:lnTo>
                  <a:lnTo>
                    <a:pt x="1220" y="57"/>
                  </a:lnTo>
                  <a:lnTo>
                    <a:pt x="1118" y="23"/>
                  </a:lnTo>
                  <a:lnTo>
                    <a:pt x="1008" y="8"/>
                  </a:lnTo>
                  <a:close/>
                </a:path>
              </a:pathLst>
            </a:custGeom>
            <a:solidFill>
              <a:srgbClr val="FFFFC0"/>
            </a:solidFill>
            <a:ln w="0">
              <a:solidFill>
                <a:srgbClr val="000000"/>
              </a:solidFill>
              <a:prstDash val="solid"/>
              <a:round/>
              <a:headEnd/>
              <a:tailEnd/>
            </a:ln>
          </p:spPr>
          <p:txBody>
            <a:bodyPr/>
            <a:lstStyle/>
            <a:p>
              <a:endParaRPr lang="ja-JP" altLang="en-US"/>
            </a:p>
          </p:txBody>
        </p:sp>
        <p:sp>
          <p:nvSpPr>
            <p:cNvPr id="721" name="Oval 341"/>
            <p:cNvSpPr>
              <a:spLocks noChangeArrowheads="1"/>
            </p:cNvSpPr>
            <p:nvPr/>
          </p:nvSpPr>
          <p:spPr bwMode="auto">
            <a:xfrm>
              <a:off x="3563" y="1210"/>
              <a:ext cx="732" cy="769"/>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 name="Oval 342"/>
            <p:cNvSpPr>
              <a:spLocks noChangeArrowheads="1"/>
            </p:cNvSpPr>
            <p:nvPr/>
          </p:nvSpPr>
          <p:spPr bwMode="auto">
            <a:xfrm>
              <a:off x="3653" y="1324"/>
              <a:ext cx="526" cy="54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 name="Oval 343"/>
            <p:cNvSpPr>
              <a:spLocks noChangeArrowheads="1"/>
            </p:cNvSpPr>
            <p:nvPr/>
          </p:nvSpPr>
          <p:spPr bwMode="auto">
            <a:xfrm>
              <a:off x="3820" y="1521"/>
              <a:ext cx="167" cy="164"/>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 name="Oval 344"/>
            <p:cNvSpPr>
              <a:spLocks noChangeArrowheads="1"/>
            </p:cNvSpPr>
            <p:nvPr/>
          </p:nvSpPr>
          <p:spPr bwMode="auto">
            <a:xfrm>
              <a:off x="4282" y="1226"/>
              <a:ext cx="733" cy="753"/>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 name="Freeform 345"/>
            <p:cNvSpPr>
              <a:spLocks/>
            </p:cNvSpPr>
            <p:nvPr/>
          </p:nvSpPr>
          <p:spPr bwMode="auto">
            <a:xfrm>
              <a:off x="4167" y="1815"/>
              <a:ext cx="231" cy="181"/>
            </a:xfrm>
            <a:custGeom>
              <a:avLst/>
              <a:gdLst>
                <a:gd name="T0" fmla="*/ 0 w 231"/>
                <a:gd name="T1" fmla="*/ 181 h 181"/>
                <a:gd name="T2" fmla="*/ 115 w 231"/>
                <a:gd name="T3" fmla="*/ 0 h 181"/>
                <a:gd name="T4" fmla="*/ 231 w 231"/>
                <a:gd name="T5" fmla="*/ 181 h 181"/>
                <a:gd name="T6" fmla="*/ 0 w 231"/>
                <a:gd name="T7" fmla="*/ 181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181">
                  <a:moveTo>
                    <a:pt x="0" y="181"/>
                  </a:moveTo>
                  <a:lnTo>
                    <a:pt x="115" y="0"/>
                  </a:lnTo>
                  <a:lnTo>
                    <a:pt x="231" y="181"/>
                  </a:lnTo>
                  <a:lnTo>
                    <a:pt x="0" y="181"/>
                  </a:lnTo>
                  <a:close/>
                </a:path>
              </a:pathLst>
            </a:custGeom>
            <a:solidFill>
              <a:srgbClr val="CC99CC"/>
            </a:solidFill>
            <a:ln w="0">
              <a:solidFill>
                <a:srgbClr val="000000"/>
              </a:solidFill>
              <a:prstDash val="solid"/>
              <a:round/>
              <a:headEnd/>
              <a:tailEnd/>
            </a:ln>
          </p:spPr>
          <p:txBody>
            <a:bodyPr/>
            <a:lstStyle/>
            <a:p>
              <a:endParaRPr lang="ja-JP" altLang="en-US"/>
            </a:p>
          </p:txBody>
        </p:sp>
        <p:sp>
          <p:nvSpPr>
            <p:cNvPr id="726" name="Oval 346"/>
            <p:cNvSpPr>
              <a:spLocks noChangeArrowheads="1"/>
            </p:cNvSpPr>
            <p:nvPr/>
          </p:nvSpPr>
          <p:spPr bwMode="auto">
            <a:xfrm>
              <a:off x="4398" y="1357"/>
              <a:ext cx="540" cy="540"/>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 name="Oval 347"/>
            <p:cNvSpPr>
              <a:spLocks noChangeArrowheads="1"/>
            </p:cNvSpPr>
            <p:nvPr/>
          </p:nvSpPr>
          <p:spPr bwMode="auto">
            <a:xfrm>
              <a:off x="4591" y="1537"/>
              <a:ext cx="154" cy="164"/>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 name="Oval 348"/>
            <p:cNvSpPr>
              <a:spLocks noChangeArrowheads="1"/>
            </p:cNvSpPr>
            <p:nvPr/>
          </p:nvSpPr>
          <p:spPr bwMode="auto">
            <a:xfrm>
              <a:off x="4115" y="2110"/>
              <a:ext cx="360" cy="147"/>
            </a:xfrm>
            <a:prstGeom prst="ellipse">
              <a:avLst/>
            </a:prstGeom>
            <a:solidFill>
              <a:srgbClr val="FFFFC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 name="Freeform 349"/>
            <p:cNvSpPr>
              <a:spLocks/>
            </p:cNvSpPr>
            <p:nvPr/>
          </p:nvSpPr>
          <p:spPr bwMode="auto">
            <a:xfrm>
              <a:off x="4388" y="3567"/>
              <a:ext cx="588" cy="458"/>
            </a:xfrm>
            <a:custGeom>
              <a:avLst/>
              <a:gdLst>
                <a:gd name="T0" fmla="*/ 74 w 588"/>
                <a:gd name="T1" fmla="*/ 458 h 458"/>
                <a:gd name="T2" fmla="*/ 0 w 588"/>
                <a:gd name="T3" fmla="*/ 136 h 458"/>
                <a:gd name="T4" fmla="*/ 279 w 588"/>
                <a:gd name="T5" fmla="*/ 152 h 458"/>
                <a:gd name="T6" fmla="*/ 588 w 588"/>
                <a:gd name="T7" fmla="*/ 0 h 458"/>
                <a:gd name="T8" fmla="*/ 511 w 588"/>
                <a:gd name="T9" fmla="*/ 278 h 458"/>
                <a:gd name="T10" fmla="*/ 460 w 588"/>
                <a:gd name="T11" fmla="*/ 426 h 458"/>
                <a:gd name="T12" fmla="*/ 293 w 588"/>
                <a:gd name="T13" fmla="*/ 393 h 458"/>
                <a:gd name="T14" fmla="*/ 74 w 588"/>
                <a:gd name="T15" fmla="*/ 458 h 4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458">
                  <a:moveTo>
                    <a:pt x="74" y="458"/>
                  </a:moveTo>
                  <a:lnTo>
                    <a:pt x="0" y="136"/>
                  </a:lnTo>
                  <a:lnTo>
                    <a:pt x="279" y="152"/>
                  </a:lnTo>
                  <a:lnTo>
                    <a:pt x="588" y="0"/>
                  </a:lnTo>
                  <a:lnTo>
                    <a:pt x="511" y="278"/>
                  </a:lnTo>
                  <a:lnTo>
                    <a:pt x="460" y="426"/>
                  </a:lnTo>
                  <a:lnTo>
                    <a:pt x="293" y="393"/>
                  </a:lnTo>
                  <a:lnTo>
                    <a:pt x="74" y="458"/>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730" name="Freeform 350"/>
            <p:cNvSpPr>
              <a:spLocks/>
            </p:cNvSpPr>
            <p:nvPr/>
          </p:nvSpPr>
          <p:spPr bwMode="auto">
            <a:xfrm>
              <a:off x="3614" y="3694"/>
              <a:ext cx="698" cy="364"/>
            </a:xfrm>
            <a:custGeom>
              <a:avLst/>
              <a:gdLst>
                <a:gd name="T0" fmla="*/ 180 w 698"/>
                <a:gd name="T1" fmla="*/ 331 h 364"/>
                <a:gd name="T2" fmla="*/ 0 w 698"/>
                <a:gd name="T3" fmla="*/ 20 h 364"/>
                <a:gd name="T4" fmla="*/ 373 w 698"/>
                <a:gd name="T5" fmla="*/ 53 h 364"/>
                <a:gd name="T6" fmla="*/ 426 w 698"/>
                <a:gd name="T7" fmla="*/ 0 h 364"/>
                <a:gd name="T8" fmla="*/ 698 w 698"/>
                <a:gd name="T9" fmla="*/ 17 h 364"/>
                <a:gd name="T10" fmla="*/ 553 w 698"/>
                <a:gd name="T11" fmla="*/ 364 h 364"/>
                <a:gd name="T12" fmla="*/ 180 w 698"/>
                <a:gd name="T13" fmla="*/ 331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8" h="364">
                  <a:moveTo>
                    <a:pt x="180" y="331"/>
                  </a:moveTo>
                  <a:lnTo>
                    <a:pt x="0" y="20"/>
                  </a:lnTo>
                  <a:lnTo>
                    <a:pt x="373" y="53"/>
                  </a:lnTo>
                  <a:lnTo>
                    <a:pt x="426" y="0"/>
                  </a:lnTo>
                  <a:lnTo>
                    <a:pt x="698" y="17"/>
                  </a:lnTo>
                  <a:lnTo>
                    <a:pt x="553" y="364"/>
                  </a:lnTo>
                  <a:lnTo>
                    <a:pt x="180" y="331"/>
                  </a:lnTo>
                  <a:close/>
                </a:path>
              </a:pathLst>
            </a:custGeom>
            <a:solidFill>
              <a:srgbClr val="008000"/>
            </a:solidFill>
            <a:ln w="0">
              <a:solidFill>
                <a:srgbClr val="000000"/>
              </a:solidFill>
              <a:prstDash val="solid"/>
              <a:round/>
              <a:headEnd/>
              <a:tailEnd/>
            </a:ln>
          </p:spPr>
          <p:txBody>
            <a:bodyPr/>
            <a:lstStyle/>
            <a:p>
              <a:endParaRPr lang="ja-JP" altLang="en-US"/>
            </a:p>
          </p:txBody>
        </p:sp>
        <p:sp>
          <p:nvSpPr>
            <p:cNvPr id="731" name="Freeform 351"/>
            <p:cNvSpPr>
              <a:spLocks/>
            </p:cNvSpPr>
            <p:nvPr/>
          </p:nvSpPr>
          <p:spPr bwMode="auto">
            <a:xfrm>
              <a:off x="3447" y="2356"/>
              <a:ext cx="861" cy="1407"/>
            </a:xfrm>
            <a:custGeom>
              <a:avLst/>
              <a:gdLst>
                <a:gd name="T0" fmla="*/ 244 w 861"/>
                <a:gd name="T1" fmla="*/ 0 h 1407"/>
                <a:gd name="T2" fmla="*/ 0 w 861"/>
                <a:gd name="T3" fmla="*/ 867 h 1407"/>
                <a:gd name="T4" fmla="*/ 26 w 861"/>
                <a:gd name="T5" fmla="*/ 1342 h 1407"/>
                <a:gd name="T6" fmla="*/ 527 w 861"/>
                <a:gd name="T7" fmla="*/ 1407 h 1407"/>
                <a:gd name="T8" fmla="*/ 655 w 861"/>
                <a:gd name="T9" fmla="*/ 1326 h 1407"/>
                <a:gd name="T10" fmla="*/ 861 w 861"/>
                <a:gd name="T11" fmla="*/ 507 h 1407"/>
                <a:gd name="T12" fmla="*/ 244 w 861"/>
                <a:gd name="T13" fmla="*/ 0 h 14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1" h="1407">
                  <a:moveTo>
                    <a:pt x="244" y="0"/>
                  </a:moveTo>
                  <a:lnTo>
                    <a:pt x="0" y="867"/>
                  </a:lnTo>
                  <a:lnTo>
                    <a:pt x="26" y="1342"/>
                  </a:lnTo>
                  <a:lnTo>
                    <a:pt x="527" y="1407"/>
                  </a:lnTo>
                  <a:lnTo>
                    <a:pt x="655" y="1326"/>
                  </a:lnTo>
                  <a:lnTo>
                    <a:pt x="861" y="507"/>
                  </a:lnTo>
                  <a:lnTo>
                    <a:pt x="244"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32" name="Freeform 352"/>
            <p:cNvSpPr>
              <a:spLocks/>
            </p:cNvSpPr>
            <p:nvPr/>
          </p:nvSpPr>
          <p:spPr bwMode="auto">
            <a:xfrm>
              <a:off x="4000" y="2323"/>
              <a:ext cx="1040" cy="1408"/>
            </a:xfrm>
            <a:custGeom>
              <a:avLst/>
              <a:gdLst>
                <a:gd name="T0" fmla="*/ 128 w 1040"/>
                <a:gd name="T1" fmla="*/ 589 h 1408"/>
                <a:gd name="T2" fmla="*/ 0 w 1040"/>
                <a:gd name="T3" fmla="*/ 1375 h 1408"/>
                <a:gd name="T4" fmla="*/ 668 w 1040"/>
                <a:gd name="T5" fmla="*/ 1408 h 1408"/>
                <a:gd name="T6" fmla="*/ 1040 w 1040"/>
                <a:gd name="T7" fmla="*/ 1195 h 1408"/>
                <a:gd name="T8" fmla="*/ 783 w 1040"/>
                <a:gd name="T9" fmla="*/ 0 h 1408"/>
                <a:gd name="T10" fmla="*/ 128 w 1040"/>
                <a:gd name="T11" fmla="*/ 589 h 1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1408">
                  <a:moveTo>
                    <a:pt x="128" y="589"/>
                  </a:moveTo>
                  <a:lnTo>
                    <a:pt x="0" y="1375"/>
                  </a:lnTo>
                  <a:lnTo>
                    <a:pt x="668" y="1408"/>
                  </a:lnTo>
                  <a:lnTo>
                    <a:pt x="1040" y="1195"/>
                  </a:lnTo>
                  <a:lnTo>
                    <a:pt x="783" y="0"/>
                  </a:lnTo>
                  <a:lnTo>
                    <a:pt x="128" y="58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33" name="Freeform 353"/>
            <p:cNvSpPr>
              <a:spLocks/>
            </p:cNvSpPr>
            <p:nvPr/>
          </p:nvSpPr>
          <p:spPr bwMode="auto">
            <a:xfrm>
              <a:off x="3702" y="2257"/>
              <a:ext cx="555" cy="573"/>
            </a:xfrm>
            <a:custGeom>
              <a:avLst/>
              <a:gdLst>
                <a:gd name="T0" fmla="*/ 555 w 555"/>
                <a:gd name="T1" fmla="*/ 393 h 573"/>
                <a:gd name="T2" fmla="*/ 118 w 555"/>
                <a:gd name="T3" fmla="*/ 0 h 573"/>
                <a:gd name="T4" fmla="*/ 0 w 555"/>
                <a:gd name="T5" fmla="*/ 107 h 573"/>
                <a:gd name="T6" fmla="*/ 220 w 555"/>
                <a:gd name="T7" fmla="*/ 279 h 573"/>
                <a:gd name="T8" fmla="*/ 79 w 555"/>
                <a:gd name="T9" fmla="*/ 311 h 573"/>
                <a:gd name="T10" fmla="*/ 477 w 555"/>
                <a:gd name="T11" fmla="*/ 573 h 573"/>
                <a:gd name="T12" fmla="*/ 555 w 555"/>
                <a:gd name="T13" fmla="*/ 393 h 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573">
                  <a:moveTo>
                    <a:pt x="555" y="393"/>
                  </a:moveTo>
                  <a:lnTo>
                    <a:pt x="118" y="0"/>
                  </a:lnTo>
                  <a:lnTo>
                    <a:pt x="0" y="107"/>
                  </a:lnTo>
                  <a:lnTo>
                    <a:pt x="220" y="279"/>
                  </a:lnTo>
                  <a:lnTo>
                    <a:pt x="79" y="311"/>
                  </a:lnTo>
                  <a:lnTo>
                    <a:pt x="477" y="573"/>
                  </a:lnTo>
                  <a:lnTo>
                    <a:pt x="555" y="393"/>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34" name="Oval 354"/>
            <p:cNvSpPr>
              <a:spLocks noChangeArrowheads="1"/>
            </p:cNvSpPr>
            <p:nvPr/>
          </p:nvSpPr>
          <p:spPr bwMode="auto">
            <a:xfrm>
              <a:off x="3768" y="3944"/>
              <a:ext cx="437" cy="376"/>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 name="Oval 355"/>
            <p:cNvSpPr>
              <a:spLocks noChangeArrowheads="1"/>
            </p:cNvSpPr>
            <p:nvPr/>
          </p:nvSpPr>
          <p:spPr bwMode="auto">
            <a:xfrm>
              <a:off x="4424" y="3944"/>
              <a:ext cx="475" cy="311"/>
            </a:xfrm>
            <a:prstGeom prst="ellipse">
              <a:avLst/>
            </a:prstGeom>
            <a:solidFill>
              <a:srgbClr val="000000"/>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 name="Oval 356"/>
            <p:cNvSpPr>
              <a:spLocks noChangeArrowheads="1"/>
            </p:cNvSpPr>
            <p:nvPr/>
          </p:nvSpPr>
          <p:spPr bwMode="auto">
            <a:xfrm>
              <a:off x="4167" y="3387"/>
              <a:ext cx="128" cy="13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 name="Freeform 357"/>
            <p:cNvSpPr>
              <a:spLocks/>
            </p:cNvSpPr>
            <p:nvPr/>
          </p:nvSpPr>
          <p:spPr bwMode="auto">
            <a:xfrm>
              <a:off x="4257" y="2241"/>
              <a:ext cx="488" cy="229"/>
            </a:xfrm>
            <a:custGeom>
              <a:avLst/>
              <a:gdLst>
                <a:gd name="T0" fmla="*/ 0 w 488"/>
                <a:gd name="T1" fmla="*/ 131 h 229"/>
                <a:gd name="T2" fmla="*/ 128 w 488"/>
                <a:gd name="T3" fmla="*/ 229 h 229"/>
                <a:gd name="T4" fmla="*/ 488 w 488"/>
                <a:gd name="T5" fmla="*/ 0 h 229"/>
                <a:gd name="T6" fmla="*/ 0 w 488"/>
                <a:gd name="T7" fmla="*/ 131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229">
                  <a:moveTo>
                    <a:pt x="0" y="131"/>
                  </a:moveTo>
                  <a:lnTo>
                    <a:pt x="128" y="229"/>
                  </a:lnTo>
                  <a:lnTo>
                    <a:pt x="488" y="0"/>
                  </a:lnTo>
                  <a:lnTo>
                    <a:pt x="0" y="131"/>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38" name="Freeform 358"/>
            <p:cNvSpPr>
              <a:spLocks/>
            </p:cNvSpPr>
            <p:nvPr/>
          </p:nvSpPr>
          <p:spPr bwMode="auto">
            <a:xfrm>
              <a:off x="4115" y="2241"/>
              <a:ext cx="656" cy="704"/>
            </a:xfrm>
            <a:custGeom>
              <a:avLst/>
              <a:gdLst>
                <a:gd name="T0" fmla="*/ 103 w 656"/>
                <a:gd name="T1" fmla="*/ 475 h 704"/>
                <a:gd name="T2" fmla="*/ 244 w 656"/>
                <a:gd name="T3" fmla="*/ 213 h 704"/>
                <a:gd name="T4" fmla="*/ 617 w 656"/>
                <a:gd name="T5" fmla="*/ 0 h 704"/>
                <a:gd name="T6" fmla="*/ 656 w 656"/>
                <a:gd name="T7" fmla="*/ 98 h 704"/>
                <a:gd name="T8" fmla="*/ 450 w 656"/>
                <a:gd name="T9" fmla="*/ 278 h 704"/>
                <a:gd name="T10" fmla="*/ 566 w 656"/>
                <a:gd name="T11" fmla="*/ 327 h 704"/>
                <a:gd name="T12" fmla="*/ 0 w 656"/>
                <a:gd name="T13" fmla="*/ 704 h 704"/>
                <a:gd name="T14" fmla="*/ 103 w 656"/>
                <a:gd name="T15" fmla="*/ 475 h 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6" h="704">
                  <a:moveTo>
                    <a:pt x="103" y="475"/>
                  </a:moveTo>
                  <a:lnTo>
                    <a:pt x="244" y="213"/>
                  </a:lnTo>
                  <a:lnTo>
                    <a:pt x="617" y="0"/>
                  </a:lnTo>
                  <a:lnTo>
                    <a:pt x="656" y="98"/>
                  </a:lnTo>
                  <a:lnTo>
                    <a:pt x="450" y="278"/>
                  </a:lnTo>
                  <a:lnTo>
                    <a:pt x="566" y="327"/>
                  </a:lnTo>
                  <a:lnTo>
                    <a:pt x="0" y="704"/>
                  </a:lnTo>
                  <a:lnTo>
                    <a:pt x="103" y="475"/>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39" name="Freeform 359"/>
            <p:cNvSpPr>
              <a:spLocks/>
            </p:cNvSpPr>
            <p:nvPr/>
          </p:nvSpPr>
          <p:spPr bwMode="auto">
            <a:xfrm>
              <a:off x="4141" y="2388"/>
              <a:ext cx="231" cy="262"/>
            </a:xfrm>
            <a:custGeom>
              <a:avLst/>
              <a:gdLst>
                <a:gd name="T0" fmla="*/ 77 w 231"/>
                <a:gd name="T1" fmla="*/ 0 h 262"/>
                <a:gd name="T2" fmla="*/ 141 w 231"/>
                <a:gd name="T3" fmla="*/ 0 h 262"/>
                <a:gd name="T4" fmla="*/ 231 w 231"/>
                <a:gd name="T5" fmla="*/ 66 h 262"/>
                <a:gd name="T6" fmla="*/ 116 w 231"/>
                <a:gd name="T7" fmla="*/ 262 h 262"/>
                <a:gd name="T8" fmla="*/ 0 w 231"/>
                <a:gd name="T9" fmla="*/ 164 h 262"/>
                <a:gd name="T10" fmla="*/ 77 w 231"/>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262">
                  <a:moveTo>
                    <a:pt x="77" y="0"/>
                  </a:moveTo>
                  <a:lnTo>
                    <a:pt x="141" y="0"/>
                  </a:lnTo>
                  <a:lnTo>
                    <a:pt x="231" y="66"/>
                  </a:lnTo>
                  <a:lnTo>
                    <a:pt x="116" y="262"/>
                  </a:lnTo>
                  <a:lnTo>
                    <a:pt x="0" y="164"/>
                  </a:lnTo>
                  <a:lnTo>
                    <a:pt x="77" y="0"/>
                  </a:lnTo>
                  <a:close/>
                </a:path>
              </a:pathLst>
            </a:custGeom>
            <a:solidFill>
              <a:srgbClr val="00FF00"/>
            </a:solidFill>
            <a:ln w="0">
              <a:solidFill>
                <a:srgbClr val="000000"/>
              </a:solidFill>
              <a:prstDash val="solid"/>
              <a:round/>
              <a:headEnd/>
              <a:tailEnd/>
            </a:ln>
          </p:spPr>
          <p:txBody>
            <a:bodyPr/>
            <a:lstStyle/>
            <a:p>
              <a:endParaRPr lang="ja-JP" altLang="en-US"/>
            </a:p>
          </p:txBody>
        </p:sp>
        <p:sp>
          <p:nvSpPr>
            <p:cNvPr id="740" name="Freeform 360"/>
            <p:cNvSpPr>
              <a:spLocks/>
            </p:cNvSpPr>
            <p:nvPr/>
          </p:nvSpPr>
          <p:spPr bwMode="auto">
            <a:xfrm>
              <a:off x="3794" y="2241"/>
              <a:ext cx="411" cy="311"/>
            </a:xfrm>
            <a:custGeom>
              <a:avLst/>
              <a:gdLst>
                <a:gd name="T0" fmla="*/ 411 w 411"/>
                <a:gd name="T1" fmla="*/ 147 h 311"/>
                <a:gd name="T2" fmla="*/ 360 w 411"/>
                <a:gd name="T3" fmla="*/ 311 h 311"/>
                <a:gd name="T4" fmla="*/ 0 w 411"/>
                <a:gd name="T5" fmla="*/ 0 h 311"/>
                <a:gd name="T6" fmla="*/ 411 w 411"/>
                <a:gd name="T7" fmla="*/ 147 h 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311">
                  <a:moveTo>
                    <a:pt x="411" y="147"/>
                  </a:moveTo>
                  <a:lnTo>
                    <a:pt x="360" y="311"/>
                  </a:lnTo>
                  <a:lnTo>
                    <a:pt x="0" y="0"/>
                  </a:lnTo>
                  <a:lnTo>
                    <a:pt x="411" y="147"/>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41" name="Oval 361"/>
            <p:cNvSpPr>
              <a:spLocks noChangeArrowheads="1"/>
            </p:cNvSpPr>
            <p:nvPr/>
          </p:nvSpPr>
          <p:spPr bwMode="auto">
            <a:xfrm>
              <a:off x="4192" y="3109"/>
              <a:ext cx="129" cy="131"/>
            </a:xfrm>
            <a:prstGeom prst="ellipse">
              <a:avLst/>
            </a:prstGeom>
            <a:solidFill>
              <a:srgbClr val="FFFFFF"/>
            </a:solidFill>
            <a:ln w="0">
              <a:solidFill>
                <a:srgbClr val="000000"/>
              </a:solidFill>
              <a:round/>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42" name="Freeform 362"/>
            <p:cNvSpPr>
              <a:spLocks/>
            </p:cNvSpPr>
            <p:nvPr/>
          </p:nvSpPr>
          <p:spPr bwMode="auto">
            <a:xfrm>
              <a:off x="3678" y="2863"/>
              <a:ext cx="270" cy="278"/>
            </a:xfrm>
            <a:custGeom>
              <a:avLst/>
              <a:gdLst>
                <a:gd name="T0" fmla="*/ 39 w 270"/>
                <a:gd name="T1" fmla="*/ 16 h 278"/>
                <a:gd name="T2" fmla="*/ 116 w 270"/>
                <a:gd name="T3" fmla="*/ 33 h 278"/>
                <a:gd name="T4" fmla="*/ 206 w 270"/>
                <a:gd name="T5" fmla="*/ 33 h 278"/>
                <a:gd name="T6" fmla="*/ 270 w 270"/>
                <a:gd name="T7" fmla="*/ 33 h 278"/>
                <a:gd name="T8" fmla="*/ 244 w 270"/>
                <a:gd name="T9" fmla="*/ 246 h 278"/>
                <a:gd name="T10" fmla="*/ 155 w 270"/>
                <a:gd name="T11" fmla="*/ 278 h 278"/>
                <a:gd name="T12" fmla="*/ 65 w 270"/>
                <a:gd name="T13" fmla="*/ 262 h 278"/>
                <a:gd name="T14" fmla="*/ 0 w 270"/>
                <a:gd name="T15" fmla="*/ 213 h 278"/>
                <a:gd name="T16" fmla="*/ 13 w 270"/>
                <a:gd name="T17" fmla="*/ 0 h 278"/>
                <a:gd name="T18" fmla="*/ 39 w 270"/>
                <a:gd name="T19" fmla="*/ 16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 h="278">
                  <a:moveTo>
                    <a:pt x="39" y="16"/>
                  </a:moveTo>
                  <a:lnTo>
                    <a:pt x="116" y="33"/>
                  </a:lnTo>
                  <a:lnTo>
                    <a:pt x="206" y="33"/>
                  </a:lnTo>
                  <a:lnTo>
                    <a:pt x="270" y="33"/>
                  </a:lnTo>
                  <a:lnTo>
                    <a:pt x="244" y="246"/>
                  </a:lnTo>
                  <a:lnTo>
                    <a:pt x="155" y="278"/>
                  </a:lnTo>
                  <a:lnTo>
                    <a:pt x="65" y="262"/>
                  </a:lnTo>
                  <a:lnTo>
                    <a:pt x="0" y="213"/>
                  </a:lnTo>
                  <a:lnTo>
                    <a:pt x="13" y="0"/>
                  </a:lnTo>
                  <a:lnTo>
                    <a:pt x="39" y="16"/>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43" name="Freeform 363"/>
            <p:cNvSpPr>
              <a:spLocks/>
            </p:cNvSpPr>
            <p:nvPr/>
          </p:nvSpPr>
          <p:spPr bwMode="auto">
            <a:xfrm>
              <a:off x="4424" y="2994"/>
              <a:ext cx="616" cy="458"/>
            </a:xfrm>
            <a:custGeom>
              <a:avLst/>
              <a:gdLst>
                <a:gd name="T0" fmla="*/ 0 w 616"/>
                <a:gd name="T1" fmla="*/ 426 h 458"/>
                <a:gd name="T2" fmla="*/ 0 w 616"/>
                <a:gd name="T3" fmla="*/ 0 h 458"/>
                <a:gd name="T4" fmla="*/ 424 w 616"/>
                <a:gd name="T5" fmla="*/ 33 h 458"/>
                <a:gd name="T6" fmla="*/ 616 w 616"/>
                <a:gd name="T7" fmla="*/ 49 h 458"/>
                <a:gd name="T8" fmla="*/ 578 w 616"/>
                <a:gd name="T9" fmla="*/ 458 h 458"/>
                <a:gd name="T10" fmla="*/ 0 w 616"/>
                <a:gd name="T11" fmla="*/ 426 h 4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458">
                  <a:moveTo>
                    <a:pt x="0" y="426"/>
                  </a:moveTo>
                  <a:lnTo>
                    <a:pt x="0" y="0"/>
                  </a:lnTo>
                  <a:lnTo>
                    <a:pt x="424" y="33"/>
                  </a:lnTo>
                  <a:lnTo>
                    <a:pt x="616" y="49"/>
                  </a:lnTo>
                  <a:lnTo>
                    <a:pt x="578" y="458"/>
                  </a:lnTo>
                  <a:lnTo>
                    <a:pt x="0" y="426"/>
                  </a:lnTo>
                  <a:close/>
                </a:path>
              </a:pathLst>
            </a:custGeom>
            <a:solidFill>
              <a:srgbClr val="0000FF"/>
            </a:solidFill>
            <a:ln w="0">
              <a:solidFill>
                <a:srgbClr val="000000"/>
              </a:solidFill>
              <a:prstDash val="solid"/>
              <a:round/>
              <a:headEnd/>
              <a:tailEnd/>
            </a:ln>
          </p:spPr>
          <p:txBody>
            <a:bodyPr/>
            <a:lstStyle/>
            <a:p>
              <a:endParaRPr lang="ja-JP" altLang="en-US"/>
            </a:p>
          </p:txBody>
        </p:sp>
        <p:sp>
          <p:nvSpPr>
            <p:cNvPr id="744" name="Freeform 364"/>
            <p:cNvSpPr>
              <a:spLocks/>
            </p:cNvSpPr>
            <p:nvPr/>
          </p:nvSpPr>
          <p:spPr bwMode="auto">
            <a:xfrm>
              <a:off x="4436" y="3207"/>
              <a:ext cx="399" cy="376"/>
            </a:xfrm>
            <a:custGeom>
              <a:avLst/>
              <a:gdLst>
                <a:gd name="T0" fmla="*/ 65 w 399"/>
                <a:gd name="T1" fmla="*/ 65 h 376"/>
                <a:gd name="T2" fmla="*/ 168 w 399"/>
                <a:gd name="T3" fmla="*/ 0 h 376"/>
                <a:gd name="T4" fmla="*/ 399 w 399"/>
                <a:gd name="T5" fmla="*/ 82 h 376"/>
                <a:gd name="T6" fmla="*/ 360 w 399"/>
                <a:gd name="T7" fmla="*/ 278 h 376"/>
                <a:gd name="T8" fmla="*/ 142 w 399"/>
                <a:gd name="T9" fmla="*/ 376 h 376"/>
                <a:gd name="T10" fmla="*/ 0 w 399"/>
                <a:gd name="T11" fmla="*/ 278 h 376"/>
                <a:gd name="T12" fmla="*/ 65 w 399"/>
                <a:gd name="T13" fmla="*/ 6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376">
                  <a:moveTo>
                    <a:pt x="65" y="65"/>
                  </a:moveTo>
                  <a:lnTo>
                    <a:pt x="168" y="0"/>
                  </a:lnTo>
                  <a:lnTo>
                    <a:pt x="399" y="82"/>
                  </a:lnTo>
                  <a:lnTo>
                    <a:pt x="360" y="278"/>
                  </a:lnTo>
                  <a:lnTo>
                    <a:pt x="142" y="376"/>
                  </a:lnTo>
                  <a:lnTo>
                    <a:pt x="0" y="278"/>
                  </a:lnTo>
                  <a:lnTo>
                    <a:pt x="65" y="65"/>
                  </a:lnTo>
                  <a:close/>
                </a:path>
              </a:pathLst>
            </a:custGeom>
            <a:solidFill>
              <a:srgbClr val="FF8080"/>
            </a:solidFill>
            <a:ln w="0">
              <a:solidFill>
                <a:srgbClr val="000000"/>
              </a:solidFill>
              <a:prstDash val="solid"/>
              <a:round/>
              <a:headEnd/>
              <a:tailEnd/>
            </a:ln>
          </p:spPr>
          <p:txBody>
            <a:bodyPr/>
            <a:lstStyle/>
            <a:p>
              <a:endParaRPr lang="ja-JP" altLang="en-US"/>
            </a:p>
          </p:txBody>
        </p:sp>
        <p:sp>
          <p:nvSpPr>
            <p:cNvPr id="745" name="Freeform 365"/>
            <p:cNvSpPr>
              <a:spLocks/>
            </p:cNvSpPr>
            <p:nvPr/>
          </p:nvSpPr>
          <p:spPr bwMode="auto">
            <a:xfrm>
              <a:off x="4604" y="3141"/>
              <a:ext cx="295" cy="148"/>
            </a:xfrm>
            <a:custGeom>
              <a:avLst/>
              <a:gdLst>
                <a:gd name="T0" fmla="*/ 0 w 295"/>
                <a:gd name="T1" fmla="*/ 82 h 148"/>
                <a:gd name="T2" fmla="*/ 25 w 295"/>
                <a:gd name="T3" fmla="*/ 0 h 148"/>
                <a:gd name="T4" fmla="*/ 295 w 295"/>
                <a:gd name="T5" fmla="*/ 99 h 148"/>
                <a:gd name="T6" fmla="*/ 244 w 295"/>
                <a:gd name="T7" fmla="*/ 148 h 148"/>
                <a:gd name="T8" fmla="*/ 0 w 295"/>
                <a:gd name="T9" fmla="*/ 82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48">
                  <a:moveTo>
                    <a:pt x="0" y="82"/>
                  </a:moveTo>
                  <a:lnTo>
                    <a:pt x="25" y="0"/>
                  </a:lnTo>
                  <a:lnTo>
                    <a:pt x="295" y="99"/>
                  </a:lnTo>
                  <a:lnTo>
                    <a:pt x="244" y="148"/>
                  </a:lnTo>
                  <a:lnTo>
                    <a:pt x="0" y="82"/>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46" name="Freeform 366"/>
            <p:cNvSpPr>
              <a:spLocks/>
            </p:cNvSpPr>
            <p:nvPr/>
          </p:nvSpPr>
          <p:spPr bwMode="auto">
            <a:xfrm>
              <a:off x="4629" y="2339"/>
              <a:ext cx="617" cy="901"/>
            </a:xfrm>
            <a:custGeom>
              <a:avLst/>
              <a:gdLst>
                <a:gd name="T0" fmla="*/ 154 w 617"/>
                <a:gd name="T1" fmla="*/ 0 h 901"/>
                <a:gd name="T2" fmla="*/ 424 w 617"/>
                <a:gd name="T3" fmla="*/ 99 h 901"/>
                <a:gd name="T4" fmla="*/ 617 w 617"/>
                <a:gd name="T5" fmla="*/ 508 h 901"/>
                <a:gd name="T6" fmla="*/ 463 w 617"/>
                <a:gd name="T7" fmla="*/ 737 h 901"/>
                <a:gd name="T8" fmla="*/ 296 w 617"/>
                <a:gd name="T9" fmla="*/ 901 h 901"/>
                <a:gd name="T10" fmla="*/ 0 w 617"/>
                <a:gd name="T11" fmla="*/ 802 h 901"/>
                <a:gd name="T12" fmla="*/ 77 w 617"/>
                <a:gd name="T13" fmla="*/ 639 h 901"/>
                <a:gd name="T14" fmla="*/ 154 w 617"/>
                <a:gd name="T15" fmla="*/ 524 h 901"/>
                <a:gd name="T16" fmla="*/ 193 w 617"/>
                <a:gd name="T17" fmla="*/ 442 h 901"/>
                <a:gd name="T18" fmla="*/ 142 w 617"/>
                <a:gd name="T19" fmla="*/ 360 h 901"/>
                <a:gd name="T20" fmla="*/ 129 w 617"/>
                <a:gd name="T21" fmla="*/ 213 h 901"/>
                <a:gd name="T22" fmla="*/ 154 w 617"/>
                <a:gd name="T23" fmla="*/ 0 h 9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7" h="901">
                  <a:moveTo>
                    <a:pt x="154" y="0"/>
                  </a:moveTo>
                  <a:lnTo>
                    <a:pt x="424" y="99"/>
                  </a:lnTo>
                  <a:lnTo>
                    <a:pt x="617" y="508"/>
                  </a:lnTo>
                  <a:lnTo>
                    <a:pt x="463" y="737"/>
                  </a:lnTo>
                  <a:lnTo>
                    <a:pt x="296" y="901"/>
                  </a:lnTo>
                  <a:lnTo>
                    <a:pt x="0" y="802"/>
                  </a:lnTo>
                  <a:lnTo>
                    <a:pt x="77" y="639"/>
                  </a:lnTo>
                  <a:lnTo>
                    <a:pt x="154" y="524"/>
                  </a:lnTo>
                  <a:lnTo>
                    <a:pt x="193" y="442"/>
                  </a:lnTo>
                  <a:lnTo>
                    <a:pt x="142" y="360"/>
                  </a:lnTo>
                  <a:lnTo>
                    <a:pt x="129" y="213"/>
                  </a:lnTo>
                  <a:lnTo>
                    <a:pt x="154"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47" name="Freeform 367"/>
            <p:cNvSpPr>
              <a:spLocks/>
            </p:cNvSpPr>
            <p:nvPr/>
          </p:nvSpPr>
          <p:spPr bwMode="auto">
            <a:xfrm>
              <a:off x="3424" y="618"/>
              <a:ext cx="1769" cy="874"/>
            </a:xfrm>
            <a:custGeom>
              <a:avLst/>
              <a:gdLst>
                <a:gd name="T0" fmla="*/ 51 w 138"/>
                <a:gd name="T1" fmla="*/ 610 h 76"/>
                <a:gd name="T2" fmla="*/ 13 w 138"/>
                <a:gd name="T3" fmla="*/ 610 h 76"/>
                <a:gd name="T4" fmla="*/ 26 w 138"/>
                <a:gd name="T5" fmla="*/ 518 h 76"/>
                <a:gd name="T6" fmla="*/ 0 w 138"/>
                <a:gd name="T7" fmla="*/ 449 h 76"/>
                <a:gd name="T8" fmla="*/ 103 w 138"/>
                <a:gd name="T9" fmla="*/ 242 h 76"/>
                <a:gd name="T10" fmla="*/ 397 w 138"/>
                <a:gd name="T11" fmla="*/ 92 h 76"/>
                <a:gd name="T12" fmla="*/ 615 w 138"/>
                <a:gd name="T13" fmla="*/ 58 h 76"/>
                <a:gd name="T14" fmla="*/ 782 w 138"/>
                <a:gd name="T15" fmla="*/ 46 h 76"/>
                <a:gd name="T16" fmla="*/ 756 w 138"/>
                <a:gd name="T17" fmla="*/ 0 h 76"/>
                <a:gd name="T18" fmla="*/ 897 w 138"/>
                <a:gd name="T19" fmla="*/ 58 h 76"/>
                <a:gd name="T20" fmla="*/ 1026 w 138"/>
                <a:gd name="T21" fmla="*/ 23 h 76"/>
                <a:gd name="T22" fmla="*/ 987 w 138"/>
                <a:gd name="T23" fmla="*/ 69 h 76"/>
                <a:gd name="T24" fmla="*/ 1231 w 138"/>
                <a:gd name="T25" fmla="*/ 35 h 76"/>
                <a:gd name="T26" fmla="*/ 1192 w 138"/>
                <a:gd name="T27" fmla="*/ 81 h 76"/>
                <a:gd name="T28" fmla="*/ 1333 w 138"/>
                <a:gd name="T29" fmla="*/ 115 h 76"/>
                <a:gd name="T30" fmla="*/ 1449 w 138"/>
                <a:gd name="T31" fmla="*/ 150 h 76"/>
                <a:gd name="T32" fmla="*/ 1590 w 138"/>
                <a:gd name="T33" fmla="*/ 230 h 76"/>
                <a:gd name="T34" fmla="*/ 1718 w 138"/>
                <a:gd name="T35" fmla="*/ 403 h 76"/>
                <a:gd name="T36" fmla="*/ 1692 w 138"/>
                <a:gd name="T37" fmla="*/ 483 h 76"/>
                <a:gd name="T38" fmla="*/ 1769 w 138"/>
                <a:gd name="T39" fmla="*/ 621 h 76"/>
                <a:gd name="T40" fmla="*/ 1692 w 138"/>
                <a:gd name="T41" fmla="*/ 598 h 76"/>
                <a:gd name="T42" fmla="*/ 1718 w 138"/>
                <a:gd name="T43" fmla="*/ 725 h 76"/>
                <a:gd name="T44" fmla="*/ 1666 w 138"/>
                <a:gd name="T45" fmla="*/ 702 h 76"/>
                <a:gd name="T46" fmla="*/ 1654 w 138"/>
                <a:gd name="T47" fmla="*/ 794 h 76"/>
                <a:gd name="T48" fmla="*/ 1615 w 138"/>
                <a:gd name="T49" fmla="*/ 840 h 76"/>
                <a:gd name="T50" fmla="*/ 1538 w 138"/>
                <a:gd name="T51" fmla="*/ 874 h 76"/>
                <a:gd name="T52" fmla="*/ 1500 w 138"/>
                <a:gd name="T53" fmla="*/ 736 h 76"/>
                <a:gd name="T54" fmla="*/ 1449 w 138"/>
                <a:gd name="T55" fmla="*/ 690 h 76"/>
                <a:gd name="T56" fmla="*/ 1372 w 138"/>
                <a:gd name="T57" fmla="*/ 656 h 76"/>
                <a:gd name="T58" fmla="*/ 1282 w 138"/>
                <a:gd name="T59" fmla="*/ 610 h 76"/>
                <a:gd name="T60" fmla="*/ 1192 w 138"/>
                <a:gd name="T61" fmla="*/ 644 h 76"/>
                <a:gd name="T62" fmla="*/ 1115 w 138"/>
                <a:gd name="T63" fmla="*/ 552 h 76"/>
                <a:gd name="T64" fmla="*/ 1013 w 138"/>
                <a:gd name="T65" fmla="*/ 644 h 76"/>
                <a:gd name="T66" fmla="*/ 949 w 138"/>
                <a:gd name="T67" fmla="*/ 575 h 76"/>
                <a:gd name="T68" fmla="*/ 808 w 138"/>
                <a:gd name="T69" fmla="*/ 690 h 76"/>
                <a:gd name="T70" fmla="*/ 795 w 138"/>
                <a:gd name="T71" fmla="*/ 598 h 76"/>
                <a:gd name="T72" fmla="*/ 679 w 138"/>
                <a:gd name="T73" fmla="*/ 702 h 76"/>
                <a:gd name="T74" fmla="*/ 667 w 138"/>
                <a:gd name="T75" fmla="*/ 587 h 76"/>
                <a:gd name="T76" fmla="*/ 602 w 138"/>
                <a:gd name="T77" fmla="*/ 656 h 76"/>
                <a:gd name="T78" fmla="*/ 526 w 138"/>
                <a:gd name="T79" fmla="*/ 633 h 76"/>
                <a:gd name="T80" fmla="*/ 461 w 138"/>
                <a:gd name="T81" fmla="*/ 656 h 76"/>
                <a:gd name="T82" fmla="*/ 385 w 138"/>
                <a:gd name="T83" fmla="*/ 598 h 76"/>
                <a:gd name="T84" fmla="*/ 333 w 138"/>
                <a:gd name="T85" fmla="*/ 667 h 76"/>
                <a:gd name="T86" fmla="*/ 244 w 138"/>
                <a:gd name="T87" fmla="*/ 656 h 76"/>
                <a:gd name="T88" fmla="*/ 179 w 138"/>
                <a:gd name="T89" fmla="*/ 725 h 76"/>
                <a:gd name="T90" fmla="*/ 77 w 138"/>
                <a:gd name="T91" fmla="*/ 771 h 76"/>
                <a:gd name="T92" fmla="*/ 64 w 138"/>
                <a:gd name="T93" fmla="*/ 713 h 76"/>
                <a:gd name="T94" fmla="*/ 51 w 138"/>
                <a:gd name="T95" fmla="*/ 679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6">
                  <a:moveTo>
                    <a:pt x="4" y="53"/>
                  </a:moveTo>
                  <a:lnTo>
                    <a:pt x="1" y="53"/>
                  </a:lnTo>
                  <a:lnTo>
                    <a:pt x="2" y="45"/>
                  </a:lnTo>
                  <a:lnTo>
                    <a:pt x="0" y="39"/>
                  </a:lnTo>
                  <a:lnTo>
                    <a:pt x="8" y="21"/>
                  </a:lnTo>
                  <a:lnTo>
                    <a:pt x="31" y="8"/>
                  </a:lnTo>
                  <a:lnTo>
                    <a:pt x="48" y="5"/>
                  </a:lnTo>
                  <a:lnTo>
                    <a:pt x="61" y="4"/>
                  </a:lnTo>
                  <a:lnTo>
                    <a:pt x="59" y="0"/>
                  </a:lnTo>
                  <a:lnTo>
                    <a:pt x="70" y="5"/>
                  </a:lnTo>
                  <a:lnTo>
                    <a:pt x="80" y="2"/>
                  </a:lnTo>
                  <a:lnTo>
                    <a:pt x="77" y="6"/>
                  </a:lnTo>
                  <a:lnTo>
                    <a:pt x="96" y="3"/>
                  </a:lnTo>
                  <a:lnTo>
                    <a:pt x="93" y="7"/>
                  </a:lnTo>
                  <a:lnTo>
                    <a:pt x="104" y="10"/>
                  </a:lnTo>
                  <a:lnTo>
                    <a:pt x="113" y="13"/>
                  </a:lnTo>
                  <a:lnTo>
                    <a:pt x="124" y="20"/>
                  </a:lnTo>
                  <a:lnTo>
                    <a:pt x="134" y="35"/>
                  </a:lnTo>
                  <a:lnTo>
                    <a:pt x="132" y="42"/>
                  </a:lnTo>
                  <a:lnTo>
                    <a:pt x="138" y="54"/>
                  </a:lnTo>
                  <a:lnTo>
                    <a:pt x="132" y="52"/>
                  </a:lnTo>
                  <a:lnTo>
                    <a:pt x="134" y="63"/>
                  </a:lnTo>
                  <a:lnTo>
                    <a:pt x="130" y="61"/>
                  </a:lnTo>
                  <a:lnTo>
                    <a:pt x="129" y="69"/>
                  </a:lnTo>
                  <a:lnTo>
                    <a:pt x="126" y="73"/>
                  </a:lnTo>
                  <a:lnTo>
                    <a:pt x="120" y="76"/>
                  </a:lnTo>
                  <a:lnTo>
                    <a:pt x="117" y="64"/>
                  </a:lnTo>
                  <a:lnTo>
                    <a:pt x="113" y="60"/>
                  </a:lnTo>
                  <a:lnTo>
                    <a:pt x="107" y="57"/>
                  </a:lnTo>
                  <a:lnTo>
                    <a:pt x="100" y="53"/>
                  </a:lnTo>
                  <a:lnTo>
                    <a:pt x="93" y="56"/>
                  </a:lnTo>
                  <a:lnTo>
                    <a:pt x="87" y="48"/>
                  </a:lnTo>
                  <a:lnTo>
                    <a:pt x="79" y="56"/>
                  </a:lnTo>
                  <a:lnTo>
                    <a:pt x="74" y="50"/>
                  </a:lnTo>
                  <a:lnTo>
                    <a:pt x="63" y="60"/>
                  </a:lnTo>
                  <a:lnTo>
                    <a:pt x="62" y="52"/>
                  </a:lnTo>
                  <a:lnTo>
                    <a:pt x="53" y="61"/>
                  </a:lnTo>
                  <a:lnTo>
                    <a:pt x="52" y="51"/>
                  </a:lnTo>
                  <a:lnTo>
                    <a:pt x="47" y="57"/>
                  </a:lnTo>
                  <a:lnTo>
                    <a:pt x="41" y="55"/>
                  </a:lnTo>
                  <a:lnTo>
                    <a:pt x="36" y="57"/>
                  </a:lnTo>
                  <a:lnTo>
                    <a:pt x="30" y="52"/>
                  </a:lnTo>
                  <a:lnTo>
                    <a:pt x="26" y="58"/>
                  </a:lnTo>
                  <a:lnTo>
                    <a:pt x="19" y="57"/>
                  </a:lnTo>
                  <a:lnTo>
                    <a:pt x="14" y="63"/>
                  </a:lnTo>
                  <a:lnTo>
                    <a:pt x="6" y="67"/>
                  </a:lnTo>
                  <a:lnTo>
                    <a:pt x="5" y="62"/>
                  </a:lnTo>
                  <a:lnTo>
                    <a:pt x="4" y="59"/>
                  </a:lnTo>
                </a:path>
              </a:pathLst>
            </a:custGeom>
            <a:solidFill>
              <a:schemeClr val="tx1"/>
            </a:solidFill>
            <a:ln w="0">
              <a:solidFill>
                <a:srgbClr val="000000"/>
              </a:solidFill>
              <a:prstDash val="solid"/>
              <a:round/>
              <a:headEnd/>
              <a:tailEnd/>
            </a:ln>
          </p:spPr>
          <p:txBody>
            <a:bodyPr/>
            <a:lstStyle/>
            <a:p>
              <a:endParaRPr lang="ja-JP" altLang="en-US"/>
            </a:p>
          </p:txBody>
        </p:sp>
        <p:sp>
          <p:nvSpPr>
            <p:cNvPr id="748" name="Freeform 368"/>
            <p:cNvSpPr>
              <a:spLocks/>
            </p:cNvSpPr>
            <p:nvPr/>
          </p:nvSpPr>
          <p:spPr bwMode="auto">
            <a:xfrm>
              <a:off x="3288" y="2341"/>
              <a:ext cx="450" cy="1074"/>
            </a:xfrm>
            <a:custGeom>
              <a:avLst/>
              <a:gdLst>
                <a:gd name="T0" fmla="*/ 408 w 450"/>
                <a:gd name="T1" fmla="*/ 0 h 1074"/>
                <a:gd name="T2" fmla="*/ 84 w 450"/>
                <a:gd name="T3" fmla="*/ 342 h 1074"/>
                <a:gd name="T4" fmla="*/ 0 w 450"/>
                <a:gd name="T5" fmla="*/ 781 h 1074"/>
                <a:gd name="T6" fmla="*/ 28 w 450"/>
                <a:gd name="T7" fmla="*/ 1074 h 1074"/>
                <a:gd name="T8" fmla="*/ 422 w 450"/>
                <a:gd name="T9" fmla="*/ 1074 h 1074"/>
                <a:gd name="T10" fmla="*/ 366 w 450"/>
                <a:gd name="T11" fmla="*/ 667 h 1074"/>
                <a:gd name="T12" fmla="*/ 450 w 450"/>
                <a:gd name="T13" fmla="*/ 439 h 1074"/>
                <a:gd name="T14" fmla="*/ 408 w 450"/>
                <a:gd name="T15" fmla="*/ 0 h 10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 h="1074">
                  <a:moveTo>
                    <a:pt x="408" y="0"/>
                  </a:moveTo>
                  <a:lnTo>
                    <a:pt x="84" y="342"/>
                  </a:lnTo>
                  <a:lnTo>
                    <a:pt x="0" y="781"/>
                  </a:lnTo>
                  <a:lnTo>
                    <a:pt x="28" y="1074"/>
                  </a:lnTo>
                  <a:lnTo>
                    <a:pt x="422" y="1074"/>
                  </a:lnTo>
                  <a:lnTo>
                    <a:pt x="366" y="667"/>
                  </a:lnTo>
                  <a:lnTo>
                    <a:pt x="450" y="439"/>
                  </a:lnTo>
                  <a:lnTo>
                    <a:pt x="408"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749" name="Freeform 369"/>
            <p:cNvSpPr>
              <a:spLocks/>
            </p:cNvSpPr>
            <p:nvPr/>
          </p:nvSpPr>
          <p:spPr bwMode="auto">
            <a:xfrm>
              <a:off x="3379" y="3385"/>
              <a:ext cx="310" cy="65"/>
            </a:xfrm>
            <a:custGeom>
              <a:avLst/>
              <a:gdLst>
                <a:gd name="T0" fmla="*/ 0 w 310"/>
                <a:gd name="T1" fmla="*/ 16 h 65"/>
                <a:gd name="T2" fmla="*/ 0 w 310"/>
                <a:gd name="T3" fmla="*/ 65 h 65"/>
                <a:gd name="T4" fmla="*/ 296 w 310"/>
                <a:gd name="T5" fmla="*/ 65 h 65"/>
                <a:gd name="T6" fmla="*/ 310 w 310"/>
                <a:gd name="T7" fmla="*/ 0 h 65"/>
                <a:gd name="T8" fmla="*/ 0 w 310"/>
                <a:gd name="T9" fmla="*/ 1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65">
                  <a:moveTo>
                    <a:pt x="0" y="16"/>
                  </a:moveTo>
                  <a:lnTo>
                    <a:pt x="0" y="65"/>
                  </a:lnTo>
                  <a:lnTo>
                    <a:pt x="296" y="65"/>
                  </a:lnTo>
                  <a:lnTo>
                    <a:pt x="310" y="0"/>
                  </a:lnTo>
                  <a:lnTo>
                    <a:pt x="0" y="16"/>
                  </a:lnTo>
                  <a:close/>
                </a:path>
              </a:pathLst>
            </a:custGeom>
            <a:solidFill>
              <a:srgbClr val="FF00FF"/>
            </a:solidFill>
            <a:ln w="0">
              <a:solidFill>
                <a:srgbClr val="000000"/>
              </a:solidFill>
              <a:prstDash val="solid"/>
              <a:round/>
              <a:headEnd/>
              <a:tailEnd/>
            </a:ln>
          </p:spPr>
          <p:txBody>
            <a:bodyPr/>
            <a:lstStyle/>
            <a:p>
              <a:endParaRPr lang="ja-JP" altLang="en-US"/>
            </a:p>
          </p:txBody>
        </p:sp>
        <p:sp>
          <p:nvSpPr>
            <p:cNvPr id="750" name="Freeform 370"/>
            <p:cNvSpPr>
              <a:spLocks/>
            </p:cNvSpPr>
            <p:nvPr/>
          </p:nvSpPr>
          <p:spPr bwMode="auto">
            <a:xfrm>
              <a:off x="3379" y="3430"/>
              <a:ext cx="338" cy="162"/>
            </a:xfrm>
            <a:custGeom>
              <a:avLst/>
              <a:gdLst>
                <a:gd name="T0" fmla="*/ 43 w 338"/>
                <a:gd name="T1" fmla="*/ 0 h 162"/>
                <a:gd name="T2" fmla="*/ 0 w 338"/>
                <a:gd name="T3" fmla="*/ 48 h 162"/>
                <a:gd name="T4" fmla="*/ 28 w 338"/>
                <a:gd name="T5" fmla="*/ 130 h 162"/>
                <a:gd name="T6" fmla="*/ 127 w 338"/>
                <a:gd name="T7" fmla="*/ 162 h 162"/>
                <a:gd name="T8" fmla="*/ 296 w 338"/>
                <a:gd name="T9" fmla="*/ 146 h 162"/>
                <a:gd name="T10" fmla="*/ 338 w 338"/>
                <a:gd name="T11" fmla="*/ 65 h 162"/>
                <a:gd name="T12" fmla="*/ 324 w 338"/>
                <a:gd name="T13" fmla="*/ 16 h 162"/>
                <a:gd name="T14" fmla="*/ 282 w 338"/>
                <a:gd name="T15" fmla="*/ 0 h 162"/>
                <a:gd name="T16" fmla="*/ 43 w 338"/>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162">
                  <a:moveTo>
                    <a:pt x="43" y="0"/>
                  </a:moveTo>
                  <a:lnTo>
                    <a:pt x="0" y="48"/>
                  </a:lnTo>
                  <a:lnTo>
                    <a:pt x="28" y="130"/>
                  </a:lnTo>
                  <a:lnTo>
                    <a:pt x="127" y="162"/>
                  </a:lnTo>
                  <a:lnTo>
                    <a:pt x="296" y="146"/>
                  </a:lnTo>
                  <a:lnTo>
                    <a:pt x="338" y="65"/>
                  </a:lnTo>
                  <a:lnTo>
                    <a:pt x="324" y="16"/>
                  </a:lnTo>
                  <a:lnTo>
                    <a:pt x="282" y="0"/>
                  </a:lnTo>
                  <a:lnTo>
                    <a:pt x="43" y="0"/>
                  </a:lnTo>
                  <a:close/>
                </a:path>
              </a:pathLst>
            </a:custGeom>
            <a:solidFill>
              <a:srgbClr val="FF8080"/>
            </a:solidFill>
            <a:ln w="0">
              <a:solidFill>
                <a:srgbClr val="000000"/>
              </a:solidFill>
              <a:prstDash val="solid"/>
              <a:round/>
              <a:headEnd/>
              <a:tailEnd/>
            </a:ln>
          </p:spPr>
          <p:txBody>
            <a:bodyPr/>
            <a:lstStyle/>
            <a:p>
              <a:endParaRPr lang="ja-JP" altLang="en-US"/>
            </a:p>
          </p:txBody>
        </p:sp>
      </p:grpSp>
      <p:sp>
        <p:nvSpPr>
          <p:cNvPr id="751" name="正方形/長方形 750"/>
          <p:cNvSpPr/>
          <p:nvPr/>
        </p:nvSpPr>
        <p:spPr>
          <a:xfrm>
            <a:off x="925444" y="5330896"/>
            <a:ext cx="6223377" cy="1366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1200" dirty="0">
                <a:solidFill>
                  <a:schemeClr val="tx1"/>
                </a:solidFill>
                <a:latin typeface="Arial" panose="020B0604020202020204" pitchFamily="34" charset="0"/>
                <a:cs typeface="Arial" panose="020B0604020202020204" pitchFamily="34" charset="0"/>
              </a:rPr>
              <a:t>Figure 5. Conceptual scheme of </a:t>
            </a:r>
            <a:r>
              <a:rPr lang="en-US" altLang="ja-JP" sz="1200" dirty="0" err="1">
                <a:solidFill>
                  <a:schemeClr val="tx1"/>
                </a:solidFill>
                <a:latin typeface="Arial" panose="020B0604020202020204" pitchFamily="34" charset="0"/>
                <a:cs typeface="Arial" panose="020B0604020202020204" pitchFamily="34" charset="0"/>
              </a:rPr>
              <a:t>Mp</a:t>
            </a:r>
            <a:r>
              <a:rPr lang="en-US" altLang="ja-JP" sz="1200" dirty="0">
                <a:solidFill>
                  <a:schemeClr val="tx1"/>
                </a:solidFill>
                <a:latin typeface="Arial" panose="020B0604020202020204" pitchFamily="34" charset="0"/>
                <a:cs typeface="Arial" panose="020B0604020202020204" pitchFamily="34" charset="0"/>
              </a:rPr>
              <a:t> and TF Complex</a:t>
            </a:r>
          </a:p>
          <a:p>
            <a:pPr algn="just"/>
            <a:r>
              <a:rPr lang="en-US" altLang="ja-JP" sz="1200" dirty="0" err="1">
                <a:solidFill>
                  <a:schemeClr val="tx1"/>
                </a:solidFill>
                <a:latin typeface="Arial" panose="020B0604020202020204" pitchFamily="34" charset="0"/>
                <a:cs typeface="Arial" panose="020B0604020202020204" pitchFamily="34" charset="0"/>
              </a:rPr>
              <a:t>Phospholides</a:t>
            </a:r>
            <a:r>
              <a:rPr lang="en-US" altLang="ja-JP" sz="1200" dirty="0">
                <a:solidFill>
                  <a:schemeClr val="tx1"/>
                </a:solidFill>
                <a:latin typeface="Arial" panose="020B0604020202020204" pitchFamily="34" charset="0"/>
                <a:cs typeface="Arial" panose="020B0604020202020204" pitchFamily="34" charset="0"/>
              </a:rPr>
              <a:t> are restructured to the Micro-particle (</a:t>
            </a:r>
            <a:r>
              <a:rPr lang="en-US" altLang="ja-JP" sz="1200" dirty="0" err="1">
                <a:solidFill>
                  <a:schemeClr val="tx1"/>
                </a:solidFill>
                <a:latin typeface="Arial" panose="020B0604020202020204" pitchFamily="34" charset="0"/>
                <a:cs typeface="Arial" panose="020B0604020202020204" pitchFamily="34" charset="0"/>
              </a:rPr>
              <a:t>Mp</a:t>
            </a:r>
            <a:r>
              <a:rPr lang="en-US" altLang="ja-JP" sz="1200" dirty="0">
                <a:solidFill>
                  <a:schemeClr val="tx1"/>
                </a:solidFill>
                <a:latin typeface="Arial" panose="020B0604020202020204" pitchFamily="34" charset="0"/>
                <a:cs typeface="Arial" panose="020B0604020202020204" pitchFamily="34" charset="0"/>
              </a:rPr>
              <a:t>) which composited the Tissue Factor (TF). Coagulation Factor VII and X are bind to on </a:t>
            </a:r>
            <a:r>
              <a:rPr lang="en-US" altLang="ja-JP" sz="1200" dirty="0" err="1">
                <a:solidFill>
                  <a:schemeClr val="tx1"/>
                </a:solidFill>
                <a:latin typeface="Arial" panose="020B0604020202020204" pitchFamily="34" charset="0"/>
                <a:cs typeface="Arial" panose="020B0604020202020204" pitchFamily="34" charset="0"/>
              </a:rPr>
              <a:t>Mp</a:t>
            </a:r>
            <a:r>
              <a:rPr lang="en-US" altLang="ja-JP" sz="1200" dirty="0">
                <a:solidFill>
                  <a:schemeClr val="tx1"/>
                </a:solidFill>
                <a:latin typeface="Arial" panose="020B0604020202020204" pitchFamily="34" charset="0"/>
                <a:cs typeface="Arial" panose="020B0604020202020204" pitchFamily="34" charset="0"/>
              </a:rPr>
              <a:t> surface using Ca ion bridges. Coagulation Factor V is adsorbed to high polarity </a:t>
            </a:r>
            <a:r>
              <a:rPr lang="en-US" altLang="ja-JP" sz="1200" dirty="0" smtClean="0">
                <a:solidFill>
                  <a:schemeClr val="tx1"/>
                </a:solidFill>
                <a:latin typeface="Arial" panose="020B0604020202020204" pitchFamily="34" charset="0"/>
                <a:cs typeface="Arial" panose="020B0604020202020204" pitchFamily="34" charset="0"/>
              </a:rPr>
              <a:t>part on </a:t>
            </a:r>
            <a:r>
              <a:rPr lang="en-US" altLang="ja-JP" sz="1200" dirty="0">
                <a:solidFill>
                  <a:schemeClr val="tx1"/>
                </a:solidFill>
                <a:latin typeface="Arial" panose="020B0604020202020204" pitchFamily="34" charset="0"/>
                <a:cs typeface="Arial" panose="020B0604020202020204" pitchFamily="34" charset="0"/>
              </a:rPr>
              <a:t>the </a:t>
            </a:r>
            <a:r>
              <a:rPr lang="en-US" altLang="ja-JP" sz="1200" dirty="0" err="1">
                <a:solidFill>
                  <a:schemeClr val="tx1"/>
                </a:solidFill>
                <a:latin typeface="Arial" panose="020B0604020202020204" pitchFamily="34" charset="0"/>
                <a:cs typeface="Arial" panose="020B0604020202020204" pitchFamily="34" charset="0"/>
              </a:rPr>
              <a:t>Mp</a:t>
            </a:r>
            <a:r>
              <a:rPr lang="en-US" altLang="ja-JP" sz="1200" dirty="0">
                <a:solidFill>
                  <a:schemeClr val="tx1"/>
                </a:solidFill>
                <a:latin typeface="Arial" panose="020B0604020202020204" pitchFamily="34" charset="0"/>
                <a:cs typeface="Arial" panose="020B0604020202020204" pitchFamily="34" charset="0"/>
              </a:rPr>
              <a:t>. When these TF and coagulation factors are formed to the complex</a:t>
            </a:r>
            <a:r>
              <a:rPr lang="ja-JP" altLang="en-US" sz="1200" dirty="0">
                <a:solidFill>
                  <a:schemeClr val="tx1"/>
                </a:solidFill>
                <a:latin typeface="Arial" panose="020B0604020202020204" pitchFamily="34" charset="0"/>
                <a:cs typeface="Arial" panose="020B0604020202020204" pitchFamily="34" charset="0"/>
              </a:rPr>
              <a:t>　</a:t>
            </a:r>
            <a:r>
              <a:rPr lang="en-US" altLang="ja-JP" sz="1200" dirty="0">
                <a:solidFill>
                  <a:schemeClr val="tx1"/>
                </a:solidFill>
                <a:latin typeface="Arial" panose="020B0604020202020204" pitchFamily="34" charset="0"/>
                <a:cs typeface="Arial" panose="020B0604020202020204" pitchFamily="34" charset="0"/>
              </a:rPr>
              <a:t>(TFC), Brown motion is reduced. Low speed Brown motion TFC is up the collision probability to High speed prothrombin. In this state, Thrombin </a:t>
            </a:r>
            <a:r>
              <a:rPr lang="en-US" altLang="ja-JP" sz="1200" dirty="0" smtClean="0">
                <a:solidFill>
                  <a:schemeClr val="tx1"/>
                </a:solidFill>
                <a:latin typeface="Arial" panose="020B0604020202020204" pitchFamily="34" charset="0"/>
                <a:cs typeface="Arial" panose="020B0604020202020204" pitchFamily="34" charset="0"/>
              </a:rPr>
              <a:t>introduce more </a:t>
            </a:r>
            <a:r>
              <a:rPr lang="en-US" altLang="ja-JP" sz="1200" dirty="0">
                <a:solidFill>
                  <a:schemeClr val="tx1"/>
                </a:solidFill>
                <a:latin typeface="Arial" panose="020B0604020202020204" pitchFamily="34" charset="0"/>
                <a:cs typeface="Arial" panose="020B0604020202020204" pitchFamily="34" charset="0"/>
              </a:rPr>
              <a:t>quickly.</a:t>
            </a:r>
          </a:p>
        </p:txBody>
      </p:sp>
    </p:spTree>
    <p:extLst>
      <p:ext uri="{BB962C8B-B14F-4D97-AF65-F5344CB8AC3E}">
        <p14:creationId xmlns:p14="http://schemas.microsoft.com/office/powerpoint/2010/main" val="20636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anim calcmode="lin" valueType="num">
                                      <p:cBhvr>
                                        <p:cTn id="8" dur="1000" fill="hold"/>
                                        <p:tgtEl>
                                          <p:spTgt spid="342"/>
                                        </p:tgtEl>
                                        <p:attrNameLst>
                                          <p:attrName>ppt_x</p:attrName>
                                        </p:attrNameLst>
                                      </p:cBhvr>
                                      <p:tavLst>
                                        <p:tav tm="0">
                                          <p:val>
                                            <p:strVal val="#ppt_x"/>
                                          </p:val>
                                        </p:tav>
                                        <p:tav tm="100000">
                                          <p:val>
                                            <p:strVal val="#ppt_x"/>
                                          </p:val>
                                        </p:tav>
                                      </p:tavLst>
                                    </p:anim>
                                    <p:anim calcmode="lin" valueType="num">
                                      <p:cBhvr>
                                        <p:cTn id="9" dur="1000" fill="hold"/>
                                        <p:tgtEl>
                                          <p:spTgt spid="3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3"/>
                                        </p:tgtEl>
                                        <p:attrNameLst>
                                          <p:attrName>style.visibility</p:attrName>
                                        </p:attrNameLst>
                                      </p:cBhvr>
                                      <p:to>
                                        <p:strVal val="visible"/>
                                      </p:to>
                                    </p:set>
                                    <p:animEffect transition="in" filter="fade">
                                      <p:cBhvr>
                                        <p:cTn id="19" dur="1000"/>
                                        <p:tgtEl>
                                          <p:spTgt spid="343"/>
                                        </p:tgtEl>
                                      </p:cBhvr>
                                    </p:animEffect>
                                    <p:anim calcmode="lin" valueType="num">
                                      <p:cBhvr>
                                        <p:cTn id="20" dur="1000" fill="hold"/>
                                        <p:tgtEl>
                                          <p:spTgt spid="343"/>
                                        </p:tgtEl>
                                        <p:attrNameLst>
                                          <p:attrName>ppt_x</p:attrName>
                                        </p:attrNameLst>
                                      </p:cBhvr>
                                      <p:tavLst>
                                        <p:tav tm="0">
                                          <p:val>
                                            <p:strVal val="#ppt_x"/>
                                          </p:val>
                                        </p:tav>
                                        <p:tav tm="100000">
                                          <p:val>
                                            <p:strVal val="#ppt_x"/>
                                          </p:val>
                                        </p:tav>
                                      </p:tavLst>
                                    </p:anim>
                                    <p:anim calcmode="lin" valueType="num">
                                      <p:cBhvr>
                                        <p:cTn id="21" dur="1000" fill="hold"/>
                                        <p:tgtEl>
                                          <p:spTgt spid="34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4"/>
                                        </p:tgtEl>
                                        <p:attrNameLst>
                                          <p:attrName>style.visibility</p:attrName>
                                        </p:attrNameLst>
                                      </p:cBhvr>
                                      <p:to>
                                        <p:strVal val="visible"/>
                                      </p:to>
                                    </p:set>
                                    <p:animEffect transition="in" filter="fade">
                                      <p:cBhvr>
                                        <p:cTn id="24" dur="1000"/>
                                        <p:tgtEl>
                                          <p:spTgt spid="344"/>
                                        </p:tgtEl>
                                      </p:cBhvr>
                                    </p:animEffect>
                                    <p:anim calcmode="lin" valueType="num">
                                      <p:cBhvr>
                                        <p:cTn id="25" dur="1000" fill="hold"/>
                                        <p:tgtEl>
                                          <p:spTgt spid="344"/>
                                        </p:tgtEl>
                                        <p:attrNameLst>
                                          <p:attrName>ppt_x</p:attrName>
                                        </p:attrNameLst>
                                      </p:cBhvr>
                                      <p:tavLst>
                                        <p:tav tm="0">
                                          <p:val>
                                            <p:strVal val="#ppt_x"/>
                                          </p:val>
                                        </p:tav>
                                        <p:tav tm="100000">
                                          <p:val>
                                            <p:strVal val="#ppt_x"/>
                                          </p:val>
                                        </p:tav>
                                      </p:tavLst>
                                    </p:anim>
                                    <p:anim calcmode="lin" valueType="num">
                                      <p:cBhvr>
                                        <p:cTn id="26" dur="1000" fill="hold"/>
                                        <p:tgtEl>
                                          <p:spTgt spid="3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4"/>
                                        </p:tgtEl>
                                        <p:attrNameLst>
                                          <p:attrName>style.visibility</p:attrName>
                                        </p:attrNameLst>
                                      </p:cBhvr>
                                      <p:to>
                                        <p:strVal val="visible"/>
                                      </p:to>
                                    </p:set>
                                    <p:animEffect transition="in" filter="fade">
                                      <p:cBhvr>
                                        <p:cTn id="29" dur="1000"/>
                                        <p:tgtEl>
                                          <p:spTgt spid="334"/>
                                        </p:tgtEl>
                                      </p:cBhvr>
                                    </p:animEffect>
                                    <p:anim calcmode="lin" valueType="num">
                                      <p:cBhvr>
                                        <p:cTn id="30" dur="1000" fill="hold"/>
                                        <p:tgtEl>
                                          <p:spTgt spid="334"/>
                                        </p:tgtEl>
                                        <p:attrNameLst>
                                          <p:attrName>ppt_x</p:attrName>
                                        </p:attrNameLst>
                                      </p:cBhvr>
                                      <p:tavLst>
                                        <p:tav tm="0">
                                          <p:val>
                                            <p:strVal val="#ppt_x"/>
                                          </p:val>
                                        </p:tav>
                                        <p:tav tm="100000">
                                          <p:val>
                                            <p:strVal val="#ppt_x"/>
                                          </p:val>
                                        </p:tav>
                                      </p:tavLst>
                                    </p:anim>
                                    <p:anim calcmode="lin" valueType="num">
                                      <p:cBhvr>
                                        <p:cTn id="31"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1000"/>
                                        <p:tgtEl>
                                          <p:spTgt spid="333"/>
                                        </p:tgtEl>
                                      </p:cBhvr>
                                    </p:animEffect>
                                    <p:anim calcmode="lin" valueType="num">
                                      <p:cBhvr>
                                        <p:cTn id="37" dur="1000" fill="hold"/>
                                        <p:tgtEl>
                                          <p:spTgt spid="333"/>
                                        </p:tgtEl>
                                        <p:attrNameLst>
                                          <p:attrName>ppt_x</p:attrName>
                                        </p:attrNameLst>
                                      </p:cBhvr>
                                      <p:tavLst>
                                        <p:tav tm="0">
                                          <p:val>
                                            <p:strVal val="#ppt_x"/>
                                          </p:val>
                                        </p:tav>
                                        <p:tav tm="100000">
                                          <p:val>
                                            <p:strVal val="#ppt_x"/>
                                          </p:val>
                                        </p:tav>
                                      </p:tavLst>
                                    </p:anim>
                                    <p:anim calcmode="lin" valueType="num">
                                      <p:cBhvr>
                                        <p:cTn id="38" dur="1000" fill="hold"/>
                                        <p:tgtEl>
                                          <p:spTgt spid="33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5"/>
                                        </p:tgtEl>
                                        <p:attrNameLst>
                                          <p:attrName>style.visibility</p:attrName>
                                        </p:attrNameLst>
                                      </p:cBhvr>
                                      <p:to>
                                        <p:strVal val="visible"/>
                                      </p:to>
                                    </p:set>
                                    <p:animEffect transition="in" filter="fade">
                                      <p:cBhvr>
                                        <p:cTn id="41" dur="1000"/>
                                        <p:tgtEl>
                                          <p:spTgt spid="345"/>
                                        </p:tgtEl>
                                      </p:cBhvr>
                                    </p:animEffect>
                                    <p:anim calcmode="lin" valueType="num">
                                      <p:cBhvr>
                                        <p:cTn id="42" dur="1000" fill="hold"/>
                                        <p:tgtEl>
                                          <p:spTgt spid="345"/>
                                        </p:tgtEl>
                                        <p:attrNameLst>
                                          <p:attrName>ppt_x</p:attrName>
                                        </p:attrNameLst>
                                      </p:cBhvr>
                                      <p:tavLst>
                                        <p:tav tm="0">
                                          <p:val>
                                            <p:strVal val="#ppt_x"/>
                                          </p:val>
                                        </p:tav>
                                        <p:tav tm="100000">
                                          <p:val>
                                            <p:strVal val="#ppt_x"/>
                                          </p:val>
                                        </p:tav>
                                      </p:tavLst>
                                    </p:anim>
                                    <p:anim calcmode="lin" valueType="num">
                                      <p:cBhvr>
                                        <p:cTn id="43" dur="1000" fill="hold"/>
                                        <p:tgtEl>
                                          <p:spTgt spid="34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87"/>
                                        </p:tgtEl>
                                        <p:attrNameLst>
                                          <p:attrName>style.visibility</p:attrName>
                                        </p:attrNameLst>
                                      </p:cBhvr>
                                      <p:to>
                                        <p:strVal val="visible"/>
                                      </p:to>
                                    </p:set>
                                    <p:animEffect transition="in" filter="fade">
                                      <p:cBhvr>
                                        <p:cTn id="48" dur="1000"/>
                                        <p:tgtEl>
                                          <p:spTgt spid="687"/>
                                        </p:tgtEl>
                                      </p:cBhvr>
                                    </p:animEffect>
                                    <p:anim calcmode="lin" valueType="num">
                                      <p:cBhvr>
                                        <p:cTn id="49" dur="1000" fill="hold"/>
                                        <p:tgtEl>
                                          <p:spTgt spid="687"/>
                                        </p:tgtEl>
                                        <p:attrNameLst>
                                          <p:attrName>ppt_x</p:attrName>
                                        </p:attrNameLst>
                                      </p:cBhvr>
                                      <p:tavLst>
                                        <p:tav tm="0">
                                          <p:val>
                                            <p:strVal val="#ppt_x"/>
                                          </p:val>
                                        </p:tav>
                                        <p:tav tm="100000">
                                          <p:val>
                                            <p:strVal val="#ppt_x"/>
                                          </p:val>
                                        </p:tav>
                                      </p:tavLst>
                                    </p:anim>
                                    <p:anim calcmode="lin" valueType="num">
                                      <p:cBhvr>
                                        <p:cTn id="50" dur="1000" fill="hold"/>
                                        <p:tgtEl>
                                          <p:spTgt spid="68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36"/>
                                        </p:tgtEl>
                                        <p:attrNameLst>
                                          <p:attrName>style.visibility</p:attrName>
                                        </p:attrNameLst>
                                      </p:cBhvr>
                                      <p:to>
                                        <p:strVal val="visible"/>
                                      </p:to>
                                    </p:set>
                                    <p:animEffect transition="in" filter="fade">
                                      <p:cBhvr>
                                        <p:cTn id="55" dur="1000"/>
                                        <p:tgtEl>
                                          <p:spTgt spid="336"/>
                                        </p:tgtEl>
                                      </p:cBhvr>
                                    </p:animEffect>
                                    <p:anim calcmode="lin" valueType="num">
                                      <p:cBhvr>
                                        <p:cTn id="56" dur="1000" fill="hold"/>
                                        <p:tgtEl>
                                          <p:spTgt spid="336"/>
                                        </p:tgtEl>
                                        <p:attrNameLst>
                                          <p:attrName>ppt_x</p:attrName>
                                        </p:attrNameLst>
                                      </p:cBhvr>
                                      <p:tavLst>
                                        <p:tav tm="0">
                                          <p:val>
                                            <p:strVal val="#ppt_x"/>
                                          </p:val>
                                        </p:tav>
                                        <p:tav tm="100000">
                                          <p:val>
                                            <p:strVal val="#ppt_x"/>
                                          </p:val>
                                        </p:tav>
                                      </p:tavLst>
                                    </p:anim>
                                    <p:anim calcmode="lin" valueType="num">
                                      <p:cBhvr>
                                        <p:cTn id="57" dur="1000" fill="hold"/>
                                        <p:tgtEl>
                                          <p:spTgt spid="33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9"/>
                                        </p:tgtEl>
                                        <p:attrNameLst>
                                          <p:attrName>style.visibility</p:attrName>
                                        </p:attrNameLst>
                                      </p:cBhvr>
                                      <p:to>
                                        <p:strVal val="visible"/>
                                      </p:to>
                                    </p:set>
                                    <p:animEffect transition="in" filter="fade">
                                      <p:cBhvr>
                                        <p:cTn id="60" dur="1000"/>
                                        <p:tgtEl>
                                          <p:spTgt spid="339"/>
                                        </p:tgtEl>
                                      </p:cBhvr>
                                    </p:animEffect>
                                    <p:anim calcmode="lin" valueType="num">
                                      <p:cBhvr>
                                        <p:cTn id="61" dur="1000" fill="hold"/>
                                        <p:tgtEl>
                                          <p:spTgt spid="339"/>
                                        </p:tgtEl>
                                        <p:attrNameLst>
                                          <p:attrName>ppt_x</p:attrName>
                                        </p:attrNameLst>
                                      </p:cBhvr>
                                      <p:tavLst>
                                        <p:tav tm="0">
                                          <p:val>
                                            <p:strVal val="#ppt_x"/>
                                          </p:val>
                                        </p:tav>
                                        <p:tav tm="100000">
                                          <p:val>
                                            <p:strVal val="#ppt_x"/>
                                          </p:val>
                                        </p:tav>
                                      </p:tavLst>
                                    </p:anim>
                                    <p:anim calcmode="lin" valueType="num">
                                      <p:cBhvr>
                                        <p:cTn id="62" dur="1000" fill="hold"/>
                                        <p:tgtEl>
                                          <p:spTgt spid="33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0"/>
                                        </p:tgtEl>
                                        <p:attrNameLst>
                                          <p:attrName>style.visibility</p:attrName>
                                        </p:attrNameLst>
                                      </p:cBhvr>
                                      <p:to>
                                        <p:strVal val="visible"/>
                                      </p:to>
                                    </p:set>
                                    <p:animEffect transition="in" filter="fade">
                                      <p:cBhvr>
                                        <p:cTn id="65" dur="1000"/>
                                        <p:tgtEl>
                                          <p:spTgt spid="340"/>
                                        </p:tgtEl>
                                      </p:cBhvr>
                                    </p:animEffect>
                                    <p:anim calcmode="lin" valueType="num">
                                      <p:cBhvr>
                                        <p:cTn id="66" dur="1000" fill="hold"/>
                                        <p:tgtEl>
                                          <p:spTgt spid="340"/>
                                        </p:tgtEl>
                                        <p:attrNameLst>
                                          <p:attrName>ppt_x</p:attrName>
                                        </p:attrNameLst>
                                      </p:cBhvr>
                                      <p:tavLst>
                                        <p:tav tm="0">
                                          <p:val>
                                            <p:strVal val="#ppt_x"/>
                                          </p:val>
                                        </p:tav>
                                        <p:tav tm="100000">
                                          <p:val>
                                            <p:strVal val="#ppt_x"/>
                                          </p:val>
                                        </p:tav>
                                      </p:tavLst>
                                    </p:anim>
                                    <p:anim calcmode="lin" valueType="num">
                                      <p:cBhvr>
                                        <p:cTn id="67"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par>
                                <p:cTn id="73" presetID="22" presetClass="entr" presetSubtype="4"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500"/>
                                        <p:tgtEl>
                                          <p:spTgt spid="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82"/>
                                        </p:tgtEl>
                                        <p:attrNameLst>
                                          <p:attrName>style.visibility</p:attrName>
                                        </p:attrNameLst>
                                      </p:cBhvr>
                                      <p:to>
                                        <p:strVal val="visible"/>
                                      </p:to>
                                    </p:set>
                                    <p:animEffect transition="in" filter="wipe(down)">
                                      <p:cBhvr>
                                        <p:cTn id="78" dur="500"/>
                                        <p:tgtEl>
                                          <p:spTgt spid="68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683"/>
                                        </p:tgtEl>
                                        <p:attrNameLst>
                                          <p:attrName>style.visibility</p:attrName>
                                        </p:attrNameLst>
                                      </p:cBhvr>
                                      <p:to>
                                        <p:strVal val="visible"/>
                                      </p:to>
                                    </p:set>
                                    <p:animEffect transition="in" filter="wipe(down)">
                                      <p:cBhvr>
                                        <p:cTn id="83" dur="500"/>
                                        <p:tgtEl>
                                          <p:spTgt spid="68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684"/>
                                        </p:tgtEl>
                                        <p:attrNameLst>
                                          <p:attrName>style.visibility</p:attrName>
                                        </p:attrNameLst>
                                      </p:cBhvr>
                                      <p:to>
                                        <p:strVal val="visible"/>
                                      </p:to>
                                    </p:set>
                                    <p:animEffect transition="in" filter="wipe(down)">
                                      <p:cBhvr>
                                        <p:cTn id="86" dur="500"/>
                                        <p:tgtEl>
                                          <p:spTgt spid="684"/>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51"/>
                                        </p:tgtEl>
                                        <p:attrNameLst>
                                          <p:attrName>style.visibility</p:attrName>
                                        </p:attrNameLst>
                                      </p:cBhvr>
                                      <p:to>
                                        <p:strVal val="visible"/>
                                      </p:to>
                                    </p:set>
                                    <p:animEffect transition="in" filter="fade">
                                      <p:cBhvr>
                                        <p:cTn id="91" dur="1000"/>
                                        <p:tgtEl>
                                          <p:spTgt spid="751"/>
                                        </p:tgtEl>
                                      </p:cBhvr>
                                    </p:animEffect>
                                    <p:anim calcmode="lin" valueType="num">
                                      <p:cBhvr>
                                        <p:cTn id="92" dur="1000" fill="hold"/>
                                        <p:tgtEl>
                                          <p:spTgt spid="751"/>
                                        </p:tgtEl>
                                        <p:attrNameLst>
                                          <p:attrName>ppt_x</p:attrName>
                                        </p:attrNameLst>
                                      </p:cBhvr>
                                      <p:tavLst>
                                        <p:tav tm="0">
                                          <p:val>
                                            <p:strVal val="#ppt_x"/>
                                          </p:val>
                                        </p:tav>
                                        <p:tav tm="100000">
                                          <p:val>
                                            <p:strVal val="#ppt_x"/>
                                          </p:val>
                                        </p:tav>
                                      </p:tavLst>
                                    </p:anim>
                                    <p:anim calcmode="lin" valueType="num">
                                      <p:cBhvr>
                                        <p:cTn id="93" dur="1000" fill="hold"/>
                                        <p:tgtEl>
                                          <p:spTgt spid="75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nodeType="clickEffect">
                                  <p:stCondLst>
                                    <p:cond delay="0"/>
                                  </p:stCondLst>
                                  <p:childTnLst>
                                    <p:set>
                                      <p:cBhvr>
                                        <p:cTn id="97" dur="1" fill="hold">
                                          <p:stCondLst>
                                            <p:cond delay="0"/>
                                          </p:stCondLst>
                                        </p:cTn>
                                        <p:tgtEl>
                                          <p:spTgt spid="685"/>
                                        </p:tgtEl>
                                        <p:attrNameLst>
                                          <p:attrName>style.visibility</p:attrName>
                                        </p:attrNameLst>
                                      </p:cBhvr>
                                      <p:to>
                                        <p:strVal val="visible"/>
                                      </p:to>
                                    </p:set>
                                    <p:animEffect transition="in" filter="circle(in)">
                                      <p:cBhvr>
                                        <p:cTn id="98" dur="2000"/>
                                        <p:tgtEl>
                                          <p:spTgt spid="685"/>
                                        </p:tgtEl>
                                      </p:cBhvr>
                                    </p:animEffect>
                                  </p:childTnLst>
                                </p:cTn>
                              </p:par>
                              <p:par>
                                <p:cTn id="99" presetID="6" presetClass="entr" presetSubtype="16" fill="hold" nodeType="withEffect">
                                  <p:stCondLst>
                                    <p:cond delay="0"/>
                                  </p:stCondLst>
                                  <p:childTnLst>
                                    <p:set>
                                      <p:cBhvr>
                                        <p:cTn id="100" dur="1" fill="hold">
                                          <p:stCondLst>
                                            <p:cond delay="0"/>
                                          </p:stCondLst>
                                        </p:cTn>
                                        <p:tgtEl>
                                          <p:spTgt spid="719"/>
                                        </p:tgtEl>
                                        <p:attrNameLst>
                                          <p:attrName>style.visibility</p:attrName>
                                        </p:attrNameLst>
                                      </p:cBhvr>
                                      <p:to>
                                        <p:strVal val="visible"/>
                                      </p:to>
                                    </p:set>
                                    <p:animEffect transition="in" filter="circle(in)">
                                      <p:cBhvr>
                                        <p:cTn id="101" dur="20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2" grpId="0" animBg="1"/>
      <p:bldP spid="333" grpId="0" animBg="1"/>
      <p:bldP spid="334" grpId="0" animBg="1"/>
      <p:bldP spid="336" grpId="0" animBg="1"/>
      <p:bldP spid="339" grpId="0" animBg="1"/>
      <p:bldP spid="340" grpId="0" animBg="1"/>
      <p:bldP spid="342" grpId="0"/>
      <p:bldP spid="343" grpId="0"/>
      <p:bldP spid="344" grpId="0"/>
      <p:bldP spid="345" grpId="0"/>
      <p:bldP spid="682" grpId="0"/>
      <p:bldP spid="683" grpId="0"/>
      <p:bldP spid="684" grpId="0"/>
      <p:bldP spid="7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09181" y="142550"/>
            <a:ext cx="3770769" cy="2208818"/>
          </a:xfrm>
          <a:prstGeom prst="rect">
            <a:avLst/>
          </a:prstGeom>
        </p:spPr>
      </p:pic>
      <p:pic>
        <p:nvPicPr>
          <p:cNvPr id="7" name="図 6"/>
          <p:cNvPicPr>
            <a:picLocks noChangeAspect="1"/>
          </p:cNvPicPr>
          <p:nvPr/>
        </p:nvPicPr>
        <p:blipFill>
          <a:blip r:embed="rId3"/>
          <a:stretch>
            <a:fillRect/>
          </a:stretch>
        </p:blipFill>
        <p:spPr>
          <a:xfrm>
            <a:off x="609181" y="2351368"/>
            <a:ext cx="3770771" cy="2251708"/>
          </a:xfrm>
          <a:prstGeom prst="rect">
            <a:avLst/>
          </a:prstGeom>
        </p:spPr>
      </p:pic>
      <p:pic>
        <p:nvPicPr>
          <p:cNvPr id="8" name="図 7"/>
          <p:cNvPicPr>
            <a:picLocks noChangeAspect="1"/>
          </p:cNvPicPr>
          <p:nvPr/>
        </p:nvPicPr>
        <p:blipFill>
          <a:blip r:embed="rId4"/>
          <a:stretch>
            <a:fillRect/>
          </a:stretch>
        </p:blipFill>
        <p:spPr>
          <a:xfrm>
            <a:off x="609180" y="4736498"/>
            <a:ext cx="3770770" cy="2047982"/>
          </a:xfrm>
          <a:prstGeom prst="rect">
            <a:avLst/>
          </a:prstGeom>
        </p:spPr>
      </p:pic>
      <p:sp>
        <p:nvSpPr>
          <p:cNvPr id="10" name="正方形/長方形 9"/>
          <p:cNvSpPr/>
          <p:nvPr/>
        </p:nvSpPr>
        <p:spPr>
          <a:xfrm>
            <a:off x="1649896" y="228599"/>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Ⅴ</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1" name="正方形/長方形 10"/>
          <p:cNvSpPr/>
          <p:nvPr/>
        </p:nvSpPr>
        <p:spPr>
          <a:xfrm>
            <a:off x="1510922" y="2484790"/>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Ⅶ</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2" name="正方形/長方形 11"/>
          <p:cNvSpPr/>
          <p:nvPr/>
        </p:nvSpPr>
        <p:spPr>
          <a:xfrm>
            <a:off x="1615109" y="4736498"/>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Ⅹ</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grpSp>
        <p:nvGrpSpPr>
          <p:cNvPr id="15" name="グループ化 14"/>
          <p:cNvGrpSpPr/>
          <p:nvPr/>
        </p:nvGrpSpPr>
        <p:grpSpPr>
          <a:xfrm>
            <a:off x="5015112" y="142550"/>
            <a:ext cx="3572653" cy="2113084"/>
            <a:chOff x="5015112" y="142550"/>
            <a:chExt cx="3572653" cy="2113084"/>
          </a:xfrm>
        </p:grpSpPr>
        <p:pic>
          <p:nvPicPr>
            <p:cNvPr id="9" name="図 8"/>
            <p:cNvPicPr>
              <a:picLocks noChangeAspect="1"/>
            </p:cNvPicPr>
            <p:nvPr/>
          </p:nvPicPr>
          <p:blipFill>
            <a:blip r:embed="rId5"/>
            <a:stretch>
              <a:fillRect/>
            </a:stretch>
          </p:blipFill>
          <p:spPr>
            <a:xfrm>
              <a:off x="5015112" y="142550"/>
              <a:ext cx="3572653" cy="2113084"/>
            </a:xfrm>
            <a:prstGeom prst="rect">
              <a:avLst/>
            </a:prstGeom>
          </p:spPr>
        </p:pic>
        <p:sp>
          <p:nvSpPr>
            <p:cNvPr id="13" name="正方形/長方形 12"/>
            <p:cNvSpPr/>
            <p:nvPr/>
          </p:nvSpPr>
          <p:spPr>
            <a:xfrm>
              <a:off x="5923723" y="228599"/>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Ⅱ</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grpSp>
      <p:grpSp>
        <p:nvGrpSpPr>
          <p:cNvPr id="4" name="グループ化 3"/>
          <p:cNvGrpSpPr/>
          <p:nvPr/>
        </p:nvGrpSpPr>
        <p:grpSpPr>
          <a:xfrm>
            <a:off x="4906793" y="2326012"/>
            <a:ext cx="4279811" cy="2277064"/>
            <a:chOff x="4906793" y="2326012"/>
            <a:chExt cx="4279811" cy="2277064"/>
          </a:xfrm>
        </p:grpSpPr>
        <p:sp>
          <p:nvSpPr>
            <p:cNvPr id="16" name="正方形/長方形 15"/>
            <p:cNvSpPr/>
            <p:nvPr/>
          </p:nvSpPr>
          <p:spPr>
            <a:xfrm>
              <a:off x="6520756" y="2441817"/>
              <a:ext cx="2665848" cy="93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anose="02020600040205080304" pitchFamily="18" charset="-128"/>
                  <a:ea typeface="ＭＳ Ｐ明朝" panose="02020600040205080304" pitchFamily="18" charset="-128"/>
                </a:rPr>
                <a:t>血液（溶液）中に浮遊している</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FⅡ</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が、</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MpC</a:t>
              </a:r>
              <a:r>
                <a:rPr lang="ja-JP" altLang="en-US" sz="1200" dirty="0" smtClean="0">
                  <a:solidFill>
                    <a:schemeClr val="tx1"/>
                  </a:solidFill>
                  <a:latin typeface="ＭＳ Ｐ明朝" panose="02020600040205080304" pitchFamily="18" charset="-128"/>
                  <a:ea typeface="ＭＳ Ｐ明朝" panose="02020600040205080304" pitchFamily="18" charset="-128"/>
                </a:rPr>
                <a:t>の場で反応するので、因子感受性試験では異なる試薬特性を持つものでも同様の結果を示す。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7" name="正方形/長方形 16"/>
            <p:cNvSpPr/>
            <p:nvPr/>
          </p:nvSpPr>
          <p:spPr>
            <a:xfrm>
              <a:off x="5361481" y="3846154"/>
              <a:ext cx="2665048" cy="75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上で複合体を形成するので、因子感受性試験を実施すると同じようなパターンを示す。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2" name="下矢印 1"/>
            <p:cNvSpPr/>
            <p:nvPr/>
          </p:nvSpPr>
          <p:spPr>
            <a:xfrm rot="10800000">
              <a:off x="6246434" y="2326012"/>
              <a:ext cx="274320" cy="42225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rot="10800000">
              <a:off x="4906793" y="3972560"/>
              <a:ext cx="406400" cy="25205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972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15315" y="2325796"/>
            <a:ext cx="3753367" cy="2276553"/>
          </a:xfrm>
          <a:prstGeom prst="rect">
            <a:avLst/>
          </a:prstGeom>
        </p:spPr>
      </p:pic>
      <p:grpSp>
        <p:nvGrpSpPr>
          <p:cNvPr id="13" name="グループ化 12"/>
          <p:cNvGrpSpPr/>
          <p:nvPr/>
        </p:nvGrpSpPr>
        <p:grpSpPr>
          <a:xfrm>
            <a:off x="4880114" y="267811"/>
            <a:ext cx="3591757" cy="2124383"/>
            <a:chOff x="4880114" y="267811"/>
            <a:chExt cx="3591757" cy="2124383"/>
          </a:xfrm>
        </p:grpSpPr>
        <p:pic>
          <p:nvPicPr>
            <p:cNvPr id="4" name="図 3"/>
            <p:cNvPicPr>
              <a:picLocks noChangeAspect="1"/>
            </p:cNvPicPr>
            <p:nvPr/>
          </p:nvPicPr>
          <p:blipFill>
            <a:blip r:embed="rId3"/>
            <a:stretch>
              <a:fillRect/>
            </a:stretch>
          </p:blipFill>
          <p:spPr>
            <a:xfrm>
              <a:off x="4880114" y="267811"/>
              <a:ext cx="3591757" cy="2124383"/>
            </a:xfrm>
            <a:prstGeom prst="rect">
              <a:avLst/>
            </a:prstGeom>
          </p:spPr>
        </p:pic>
        <p:sp>
          <p:nvSpPr>
            <p:cNvPr id="8" name="正方形/長方形 7"/>
            <p:cNvSpPr/>
            <p:nvPr/>
          </p:nvSpPr>
          <p:spPr>
            <a:xfrm>
              <a:off x="5643771" y="267811"/>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Ⅱ</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grpSp>
      <p:pic>
        <p:nvPicPr>
          <p:cNvPr id="5" name="図 4"/>
          <p:cNvPicPr>
            <a:picLocks noChangeAspect="1"/>
          </p:cNvPicPr>
          <p:nvPr/>
        </p:nvPicPr>
        <p:blipFill>
          <a:blip r:embed="rId4"/>
          <a:stretch>
            <a:fillRect/>
          </a:stretch>
        </p:blipFill>
        <p:spPr>
          <a:xfrm>
            <a:off x="457200" y="267811"/>
            <a:ext cx="3591757" cy="2103957"/>
          </a:xfrm>
          <a:prstGeom prst="rect">
            <a:avLst/>
          </a:prstGeom>
        </p:spPr>
      </p:pic>
      <p:pic>
        <p:nvPicPr>
          <p:cNvPr id="7" name="図 6"/>
          <p:cNvPicPr>
            <a:picLocks noChangeAspect="1"/>
          </p:cNvPicPr>
          <p:nvPr/>
        </p:nvPicPr>
        <p:blipFill>
          <a:blip r:embed="rId5"/>
          <a:stretch>
            <a:fillRect/>
          </a:stretch>
        </p:blipFill>
        <p:spPr>
          <a:xfrm>
            <a:off x="457197" y="4602349"/>
            <a:ext cx="3611485" cy="2146321"/>
          </a:xfrm>
          <a:prstGeom prst="rect">
            <a:avLst/>
          </a:prstGeom>
        </p:spPr>
      </p:pic>
      <p:sp>
        <p:nvSpPr>
          <p:cNvPr id="9" name="正方形/長方形 8"/>
          <p:cNvSpPr/>
          <p:nvPr/>
        </p:nvSpPr>
        <p:spPr>
          <a:xfrm>
            <a:off x="1143003" y="267811"/>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Ⅴ</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0" name="正方形/長方形 9"/>
          <p:cNvSpPr/>
          <p:nvPr/>
        </p:nvSpPr>
        <p:spPr>
          <a:xfrm>
            <a:off x="1143003" y="2498392"/>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Ⅶ</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1" name="正方形/長方形 10"/>
          <p:cNvSpPr/>
          <p:nvPr/>
        </p:nvSpPr>
        <p:spPr>
          <a:xfrm>
            <a:off x="1143003" y="4728973"/>
            <a:ext cx="1540565"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Ⅹ</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grpSp>
        <p:nvGrpSpPr>
          <p:cNvPr id="14" name="グループ化 13"/>
          <p:cNvGrpSpPr/>
          <p:nvPr/>
        </p:nvGrpSpPr>
        <p:grpSpPr>
          <a:xfrm>
            <a:off x="4906793" y="2326012"/>
            <a:ext cx="4279811" cy="2277064"/>
            <a:chOff x="4906793" y="2326012"/>
            <a:chExt cx="4279811" cy="2277064"/>
          </a:xfrm>
        </p:grpSpPr>
        <p:sp>
          <p:nvSpPr>
            <p:cNvPr id="15" name="正方形/長方形 14"/>
            <p:cNvSpPr/>
            <p:nvPr/>
          </p:nvSpPr>
          <p:spPr>
            <a:xfrm>
              <a:off x="6520756" y="2441817"/>
              <a:ext cx="2665848" cy="93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anose="02020600040205080304" pitchFamily="18" charset="-128"/>
                  <a:ea typeface="ＭＳ Ｐ明朝" panose="02020600040205080304" pitchFamily="18" charset="-128"/>
                </a:rPr>
                <a:t>血液（溶液）中に浮遊している</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FⅡ</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が、</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MpC</a:t>
              </a:r>
              <a:r>
                <a:rPr lang="ja-JP" altLang="en-US" sz="1200" dirty="0" smtClean="0">
                  <a:solidFill>
                    <a:schemeClr val="tx1"/>
                  </a:solidFill>
                  <a:latin typeface="ＭＳ Ｐ明朝" panose="02020600040205080304" pitchFamily="18" charset="-128"/>
                  <a:ea typeface="ＭＳ Ｐ明朝" panose="02020600040205080304" pitchFamily="18" charset="-128"/>
                </a:rPr>
                <a:t>の場で反応するので、因子感受性試験では異なる試薬特性を持つものでも同様の結果を示す。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6" name="正方形/長方形 15"/>
            <p:cNvSpPr/>
            <p:nvPr/>
          </p:nvSpPr>
          <p:spPr>
            <a:xfrm>
              <a:off x="5361481" y="3846154"/>
              <a:ext cx="2665048" cy="75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上で複合体を形成するので、因子感受性試験を実施すると同じようなパターンを示す。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7" name="下矢印 16"/>
            <p:cNvSpPr/>
            <p:nvPr/>
          </p:nvSpPr>
          <p:spPr>
            <a:xfrm rot="10800000">
              <a:off x="6246434" y="2326012"/>
              <a:ext cx="274320" cy="42225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0800000">
              <a:off x="4906793" y="3972560"/>
              <a:ext cx="406400" cy="25205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04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09181" y="142550"/>
            <a:ext cx="2848133" cy="1711163"/>
          </a:xfrm>
          <a:prstGeom prst="rect">
            <a:avLst/>
          </a:prstGeom>
        </p:spPr>
      </p:pic>
      <p:pic>
        <p:nvPicPr>
          <p:cNvPr id="7" name="図 6"/>
          <p:cNvPicPr>
            <a:picLocks noChangeAspect="1"/>
          </p:cNvPicPr>
          <p:nvPr/>
        </p:nvPicPr>
        <p:blipFill>
          <a:blip r:embed="rId3"/>
          <a:stretch>
            <a:fillRect/>
          </a:stretch>
        </p:blipFill>
        <p:spPr>
          <a:xfrm>
            <a:off x="609178" y="1827790"/>
            <a:ext cx="2848136" cy="1744391"/>
          </a:xfrm>
          <a:prstGeom prst="rect">
            <a:avLst/>
          </a:prstGeom>
        </p:spPr>
      </p:pic>
      <p:pic>
        <p:nvPicPr>
          <p:cNvPr id="8" name="図 7"/>
          <p:cNvPicPr>
            <a:picLocks noChangeAspect="1"/>
          </p:cNvPicPr>
          <p:nvPr/>
        </p:nvPicPr>
        <p:blipFill>
          <a:blip r:embed="rId4"/>
          <a:stretch>
            <a:fillRect/>
          </a:stretch>
        </p:blipFill>
        <p:spPr>
          <a:xfrm>
            <a:off x="609178" y="3472939"/>
            <a:ext cx="2848135" cy="1586565"/>
          </a:xfrm>
          <a:prstGeom prst="rect">
            <a:avLst/>
          </a:prstGeom>
        </p:spPr>
      </p:pic>
      <p:sp>
        <p:nvSpPr>
          <p:cNvPr id="10" name="正方形/長方形 9"/>
          <p:cNvSpPr/>
          <p:nvPr/>
        </p:nvSpPr>
        <p:spPr>
          <a:xfrm>
            <a:off x="6390009" y="79399"/>
            <a:ext cx="1760346" cy="37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Ⅴ</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1" name="正方形/長方形 10"/>
          <p:cNvSpPr/>
          <p:nvPr/>
        </p:nvSpPr>
        <p:spPr>
          <a:xfrm>
            <a:off x="6390009" y="1738890"/>
            <a:ext cx="1760346" cy="37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Ⅶ</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sp>
        <p:nvSpPr>
          <p:cNvPr id="12" name="正方形/長方形 11"/>
          <p:cNvSpPr/>
          <p:nvPr/>
        </p:nvSpPr>
        <p:spPr>
          <a:xfrm>
            <a:off x="6390009" y="3510716"/>
            <a:ext cx="1760346" cy="37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Ⅹ</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pic>
        <p:nvPicPr>
          <p:cNvPr id="9" name="図 8"/>
          <p:cNvPicPr>
            <a:picLocks noChangeAspect="1"/>
          </p:cNvPicPr>
          <p:nvPr/>
        </p:nvPicPr>
        <p:blipFill>
          <a:blip r:embed="rId5"/>
          <a:stretch>
            <a:fillRect/>
          </a:stretch>
        </p:blipFill>
        <p:spPr>
          <a:xfrm>
            <a:off x="684000" y="5109437"/>
            <a:ext cx="2698493" cy="1636999"/>
          </a:xfrm>
          <a:prstGeom prst="rect">
            <a:avLst/>
          </a:prstGeom>
        </p:spPr>
      </p:pic>
      <p:sp>
        <p:nvSpPr>
          <p:cNvPr id="13" name="正方形/長方形 12"/>
          <p:cNvSpPr/>
          <p:nvPr/>
        </p:nvSpPr>
        <p:spPr>
          <a:xfrm>
            <a:off x="6390009" y="5175815"/>
            <a:ext cx="1760348" cy="375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明朝B" panose="02020800000000000000" pitchFamily="18" charset="-128"/>
                <a:ea typeface="HGS明朝B" panose="02020800000000000000" pitchFamily="18" charset="-128"/>
              </a:rPr>
              <a:t>Ⅱ</a:t>
            </a:r>
            <a:r>
              <a:rPr kumimoji="1" lang="ja-JP" altLang="en-US" dirty="0" smtClean="0">
                <a:solidFill>
                  <a:schemeClr val="tx1"/>
                </a:solidFill>
                <a:latin typeface="HGS明朝B" panose="02020800000000000000" pitchFamily="18" charset="-128"/>
                <a:ea typeface="HGS明朝B" panose="02020800000000000000" pitchFamily="18" charset="-128"/>
              </a:rPr>
              <a:t>因子測定</a:t>
            </a:r>
            <a:endParaRPr kumimoji="1" lang="ja-JP" altLang="en-US" dirty="0">
              <a:solidFill>
                <a:schemeClr val="tx1"/>
              </a:solidFill>
              <a:latin typeface="HGS明朝B" panose="02020800000000000000" pitchFamily="18" charset="-128"/>
              <a:ea typeface="HGS明朝B" panose="02020800000000000000" pitchFamily="18" charset="-128"/>
            </a:endParaRPr>
          </a:p>
        </p:txBody>
      </p:sp>
      <p:pic>
        <p:nvPicPr>
          <p:cNvPr id="16" name="図 15"/>
          <p:cNvPicPr>
            <a:picLocks noChangeAspect="1"/>
          </p:cNvPicPr>
          <p:nvPr/>
        </p:nvPicPr>
        <p:blipFill>
          <a:blip r:embed="rId6"/>
          <a:stretch>
            <a:fillRect/>
          </a:stretch>
        </p:blipFill>
        <p:spPr>
          <a:xfrm>
            <a:off x="3549839" y="5159267"/>
            <a:ext cx="3111903" cy="1698733"/>
          </a:xfrm>
          <a:prstGeom prst="rect">
            <a:avLst/>
          </a:prstGeom>
        </p:spPr>
      </p:pic>
      <p:pic>
        <p:nvPicPr>
          <p:cNvPr id="18" name="図 17"/>
          <p:cNvPicPr>
            <a:picLocks noChangeAspect="1"/>
          </p:cNvPicPr>
          <p:nvPr/>
        </p:nvPicPr>
        <p:blipFill>
          <a:blip r:embed="rId7"/>
          <a:stretch>
            <a:fillRect/>
          </a:stretch>
        </p:blipFill>
        <p:spPr>
          <a:xfrm>
            <a:off x="3549839" y="79399"/>
            <a:ext cx="3111903" cy="1682400"/>
          </a:xfrm>
          <a:prstGeom prst="rect">
            <a:avLst/>
          </a:prstGeom>
        </p:spPr>
      </p:pic>
      <p:pic>
        <p:nvPicPr>
          <p:cNvPr id="20" name="図 19"/>
          <p:cNvPicPr>
            <a:picLocks noChangeAspect="1"/>
          </p:cNvPicPr>
          <p:nvPr/>
        </p:nvPicPr>
        <p:blipFill>
          <a:blip r:embed="rId8"/>
          <a:stretch>
            <a:fillRect/>
          </a:stretch>
        </p:blipFill>
        <p:spPr>
          <a:xfrm>
            <a:off x="3532747" y="3575400"/>
            <a:ext cx="3128995" cy="1716275"/>
          </a:xfrm>
          <a:prstGeom prst="rect">
            <a:avLst/>
          </a:prstGeom>
        </p:spPr>
      </p:pic>
      <p:pic>
        <p:nvPicPr>
          <p:cNvPr id="2" name="図 1"/>
          <p:cNvPicPr>
            <a:picLocks noChangeAspect="1"/>
          </p:cNvPicPr>
          <p:nvPr/>
        </p:nvPicPr>
        <p:blipFill>
          <a:blip r:embed="rId9"/>
          <a:stretch>
            <a:fillRect/>
          </a:stretch>
        </p:blipFill>
        <p:spPr>
          <a:xfrm>
            <a:off x="3457313" y="1601373"/>
            <a:ext cx="3204429" cy="1901928"/>
          </a:xfrm>
          <a:prstGeom prst="rect">
            <a:avLst/>
          </a:prstGeom>
        </p:spPr>
      </p:pic>
      <p:sp>
        <p:nvSpPr>
          <p:cNvPr id="24" name="正方形/長方形 23"/>
          <p:cNvSpPr/>
          <p:nvPr/>
        </p:nvSpPr>
        <p:spPr>
          <a:xfrm>
            <a:off x="8150355" y="1738890"/>
            <a:ext cx="1540142" cy="153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anose="02020600040205080304" pitchFamily="18" charset="-128"/>
                <a:ea typeface="ＭＳ Ｐ明朝" panose="02020600040205080304" pitchFamily="18" charset="-128"/>
              </a:rPr>
              <a:t>血液（溶液）中に浮遊している</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FⅡ</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が、</a:t>
            </a:r>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MpC</a:t>
            </a:r>
            <a:r>
              <a:rPr lang="ja-JP" altLang="en-US" sz="1200" dirty="0" smtClean="0">
                <a:solidFill>
                  <a:schemeClr val="tx1"/>
                </a:solidFill>
                <a:latin typeface="ＭＳ Ｐ明朝" panose="02020600040205080304" pitchFamily="18" charset="-128"/>
                <a:ea typeface="ＭＳ Ｐ明朝" panose="02020600040205080304" pitchFamily="18" charset="-128"/>
              </a:rPr>
              <a:t>の場で反応するので、因子感受性試験では異なる試薬特性を持つものでも同様の結果を示す。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25" name="正方形/長方形 24"/>
          <p:cNvSpPr/>
          <p:nvPr/>
        </p:nvSpPr>
        <p:spPr>
          <a:xfrm>
            <a:off x="7283776" y="5568281"/>
            <a:ext cx="2665048" cy="75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err="1" smtClean="0">
                <a:solidFill>
                  <a:schemeClr val="tx1"/>
                </a:solidFill>
                <a:latin typeface="ＭＳ Ｐ明朝" panose="02020600040205080304" pitchFamily="18" charset="-128"/>
                <a:ea typeface="ＭＳ Ｐ明朝" panose="02020600040205080304" pitchFamily="18" charset="-128"/>
              </a:rPr>
              <a:t>Mp</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上で複合体を形成するので、因子感受性試験を実施すると同じようなパターンを示す。</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26" name="下矢印 25"/>
          <p:cNvSpPr/>
          <p:nvPr/>
        </p:nvSpPr>
        <p:spPr>
          <a:xfrm rot="5400000">
            <a:off x="7570964" y="2523334"/>
            <a:ext cx="735525" cy="19350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6829088" y="5694687"/>
            <a:ext cx="406400" cy="25205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542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550145" y="3406707"/>
            <a:ext cx="8834818" cy="3235536"/>
            <a:chOff x="817273" y="3622464"/>
            <a:chExt cx="8834818" cy="3235536"/>
          </a:xfrm>
        </p:grpSpPr>
        <p:pic>
          <p:nvPicPr>
            <p:cNvPr id="6" name="図 5"/>
            <p:cNvPicPr>
              <a:picLocks noChangeAspect="1"/>
            </p:cNvPicPr>
            <p:nvPr/>
          </p:nvPicPr>
          <p:blipFill>
            <a:blip r:embed="rId2"/>
            <a:stretch>
              <a:fillRect/>
            </a:stretch>
          </p:blipFill>
          <p:spPr>
            <a:xfrm>
              <a:off x="817273" y="3622464"/>
              <a:ext cx="3744436" cy="3235536"/>
            </a:xfrm>
            <a:prstGeom prst="rect">
              <a:avLst/>
            </a:prstGeom>
          </p:spPr>
        </p:pic>
        <p:grpSp>
          <p:nvGrpSpPr>
            <p:cNvPr id="25" name="グループ化 24"/>
            <p:cNvGrpSpPr/>
            <p:nvPr/>
          </p:nvGrpSpPr>
          <p:grpSpPr>
            <a:xfrm>
              <a:off x="4942678" y="3774386"/>
              <a:ext cx="2675269" cy="3062268"/>
              <a:chOff x="5580418" y="3771059"/>
              <a:chExt cx="2675269" cy="3062268"/>
            </a:xfrm>
          </p:grpSpPr>
          <p:sp>
            <p:nvSpPr>
              <p:cNvPr id="8" name="正方形/長方形 7"/>
              <p:cNvSpPr/>
              <p:nvPr/>
            </p:nvSpPr>
            <p:spPr>
              <a:xfrm>
                <a:off x="5580418" y="3774386"/>
                <a:ext cx="630526"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37℃</a:t>
                </a:r>
              </a:p>
              <a:p>
                <a:pPr algn="ctr"/>
                <a:r>
                  <a:rPr lang="zh-CN" altLang="en-US" sz="1400" dirty="0" smtClean="0">
                    <a:solidFill>
                      <a:schemeClr val="tx1"/>
                    </a:solidFill>
                  </a:rPr>
                  <a:t>日数</a:t>
                </a:r>
                <a:endParaRPr lang="en-US" altLang="zh-CN" sz="1400" dirty="0" smtClean="0">
                  <a:solidFill>
                    <a:schemeClr val="tx1"/>
                  </a:solidFill>
                </a:endParaRPr>
              </a:p>
              <a:p>
                <a:pPr algn="ctr"/>
                <a:endParaRPr lang="zh-CN" altLang="en-US" sz="1400" dirty="0" smtClean="0">
                  <a:solidFill>
                    <a:schemeClr val="tx1"/>
                  </a:solidFill>
                </a:endParaRPr>
              </a:p>
              <a:p>
                <a:pPr algn="ctr"/>
                <a:r>
                  <a:rPr lang="en-US" altLang="zh-CN" sz="1400" dirty="0" smtClean="0">
                    <a:solidFill>
                      <a:schemeClr val="tx1"/>
                    </a:solidFill>
                  </a:rPr>
                  <a:t>0</a:t>
                </a:r>
              </a:p>
              <a:p>
                <a:pPr algn="ctr"/>
                <a:r>
                  <a:rPr lang="en-US" altLang="zh-CN" sz="1400" dirty="0" smtClean="0">
                    <a:solidFill>
                      <a:schemeClr val="tx1"/>
                    </a:solidFill>
                  </a:rPr>
                  <a:t>1</a:t>
                </a:r>
              </a:p>
              <a:p>
                <a:pPr algn="ctr"/>
                <a:r>
                  <a:rPr lang="en-US" altLang="zh-CN" sz="1400" dirty="0" smtClean="0">
                    <a:solidFill>
                      <a:schemeClr val="tx1"/>
                    </a:solidFill>
                  </a:rPr>
                  <a:t>2</a:t>
                </a:r>
              </a:p>
              <a:p>
                <a:pPr algn="ctr"/>
                <a:r>
                  <a:rPr lang="en-US" altLang="zh-CN" sz="1400" dirty="0" smtClean="0">
                    <a:solidFill>
                      <a:schemeClr val="tx1"/>
                    </a:solidFill>
                  </a:rPr>
                  <a:t>3</a:t>
                </a:r>
              </a:p>
              <a:p>
                <a:pPr algn="ctr"/>
                <a:r>
                  <a:rPr lang="en-US" altLang="zh-CN" sz="1400" dirty="0" smtClean="0">
                    <a:solidFill>
                      <a:schemeClr val="tx1"/>
                    </a:solidFill>
                  </a:rPr>
                  <a:t>4</a:t>
                </a:r>
              </a:p>
              <a:p>
                <a:pPr algn="ctr"/>
                <a:r>
                  <a:rPr lang="en-US" altLang="zh-CN" sz="1400" dirty="0" smtClean="0">
                    <a:solidFill>
                      <a:schemeClr val="tx1"/>
                    </a:solidFill>
                  </a:rPr>
                  <a:t>5</a:t>
                </a:r>
              </a:p>
              <a:p>
                <a:pPr algn="ctr"/>
                <a:r>
                  <a:rPr lang="en-US" altLang="zh-CN" sz="1400" dirty="0" smtClean="0">
                    <a:solidFill>
                      <a:schemeClr val="tx1"/>
                    </a:solidFill>
                  </a:rPr>
                  <a:t>7</a:t>
                </a:r>
              </a:p>
              <a:p>
                <a:pPr algn="ctr"/>
                <a:r>
                  <a:rPr lang="en-US" altLang="zh-CN" sz="1400" dirty="0" smtClean="0">
                    <a:solidFill>
                      <a:schemeClr val="tx1"/>
                    </a:solidFill>
                  </a:rPr>
                  <a:t>14</a:t>
                </a:r>
              </a:p>
              <a:p>
                <a:pPr algn="ctr"/>
                <a:r>
                  <a:rPr lang="en-US" altLang="zh-CN" sz="1400" dirty="0" smtClean="0">
                    <a:solidFill>
                      <a:schemeClr val="tx1"/>
                    </a:solidFill>
                  </a:rPr>
                  <a:t>21</a:t>
                </a:r>
              </a:p>
              <a:p>
                <a:pPr algn="ctr"/>
                <a:r>
                  <a:rPr lang="en-US" altLang="zh-CN" sz="1400" dirty="0" smtClean="0">
                    <a:solidFill>
                      <a:schemeClr val="tx1"/>
                    </a:solidFill>
                  </a:rPr>
                  <a:t>28</a:t>
                </a:r>
              </a:p>
              <a:p>
                <a:pPr algn="ctr"/>
                <a:r>
                  <a:rPr lang="en-US" altLang="zh-CN" sz="1400" dirty="0" smtClean="0">
                    <a:solidFill>
                      <a:schemeClr val="tx1"/>
                    </a:solidFill>
                  </a:rPr>
                  <a:t>35</a:t>
                </a:r>
              </a:p>
            </p:txBody>
          </p:sp>
          <p:sp>
            <p:nvSpPr>
              <p:cNvPr id="9" name="正方形/長方形 8"/>
              <p:cNvSpPr/>
              <p:nvPr/>
            </p:nvSpPr>
            <p:spPr>
              <a:xfrm>
                <a:off x="7240348" y="3774097"/>
                <a:ext cx="1015339"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tx1"/>
                    </a:solidFill>
                  </a:rPr>
                  <a:t>Thrombrel</a:t>
                </a:r>
                <a:r>
                  <a:rPr lang="en-US" altLang="ja-JP" sz="1400" dirty="0" smtClean="0">
                    <a:solidFill>
                      <a:schemeClr val="tx1"/>
                    </a:solidFill>
                  </a:rPr>
                  <a:t> </a:t>
                </a:r>
              </a:p>
              <a:p>
                <a:pPr algn="ctr"/>
                <a:r>
                  <a:rPr lang="ja-JP" altLang="en-US" sz="1400" dirty="0" smtClean="0">
                    <a:solidFill>
                      <a:schemeClr val="tx1"/>
                    </a:solidFill>
                  </a:rPr>
                  <a:t>Ｓ</a:t>
                </a:r>
                <a:endParaRPr lang="en-US" altLang="ja-JP" sz="1400" dirty="0" smtClean="0">
                  <a:solidFill>
                    <a:schemeClr val="tx1"/>
                  </a:solidFill>
                </a:endParaRPr>
              </a:p>
              <a:p>
                <a:pPr algn="ctr"/>
                <a:endParaRPr lang="ja-JP" altLang="en-US" sz="1400" dirty="0" smtClean="0">
                  <a:solidFill>
                    <a:schemeClr val="tx1"/>
                  </a:solidFill>
                </a:endParaRPr>
              </a:p>
              <a:p>
                <a:pPr algn="ctr"/>
                <a:r>
                  <a:rPr lang="en-US" altLang="ja-JP" sz="1400" dirty="0" smtClean="0">
                    <a:solidFill>
                      <a:schemeClr val="tx1"/>
                    </a:solidFill>
                  </a:rPr>
                  <a:t>10.56</a:t>
                </a:r>
              </a:p>
              <a:p>
                <a:pPr algn="ctr"/>
                <a:r>
                  <a:rPr lang="en-US" altLang="ja-JP" sz="1400" dirty="0" smtClean="0">
                    <a:solidFill>
                      <a:schemeClr val="tx1"/>
                    </a:solidFill>
                  </a:rPr>
                  <a:t>10.94</a:t>
                </a:r>
              </a:p>
              <a:p>
                <a:pPr algn="ctr"/>
                <a:r>
                  <a:rPr lang="en-US" altLang="ja-JP" sz="1400" dirty="0" smtClean="0">
                    <a:solidFill>
                      <a:schemeClr val="tx1"/>
                    </a:solidFill>
                  </a:rPr>
                  <a:t>11.18</a:t>
                </a:r>
              </a:p>
              <a:p>
                <a:pPr algn="ctr"/>
                <a:r>
                  <a:rPr lang="en-US" altLang="ja-JP" sz="1400" dirty="0" smtClean="0">
                    <a:solidFill>
                      <a:schemeClr val="tx1"/>
                    </a:solidFill>
                  </a:rPr>
                  <a:t>12.96</a:t>
                </a:r>
              </a:p>
              <a:p>
                <a:pPr algn="ctr"/>
                <a:r>
                  <a:rPr lang="en-US" altLang="ja-JP" sz="1400" dirty="0" smtClean="0">
                    <a:solidFill>
                      <a:schemeClr val="tx1"/>
                    </a:solidFill>
                  </a:rPr>
                  <a:t>13.78</a:t>
                </a:r>
              </a:p>
              <a:p>
                <a:pPr algn="ctr"/>
                <a:r>
                  <a:rPr lang="en-US" altLang="ja-JP" sz="1400" dirty="0" smtClean="0">
                    <a:solidFill>
                      <a:schemeClr val="tx1"/>
                    </a:solidFill>
                  </a:rPr>
                  <a:t>17.24</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ja-JP" sz="1400" dirty="0" smtClean="0">
                    <a:solidFill>
                      <a:schemeClr val="tx1"/>
                    </a:solidFill>
                  </a:rPr>
                  <a:t>NG</a:t>
                </a:r>
              </a:p>
              <a:p>
                <a:pPr algn="ctr"/>
                <a:r>
                  <a:rPr lang="en-US" altLang="zh-CN" sz="1400" dirty="0" smtClean="0">
                    <a:solidFill>
                      <a:schemeClr val="tx1"/>
                    </a:solidFill>
                  </a:rPr>
                  <a:t>NG</a:t>
                </a:r>
              </a:p>
            </p:txBody>
          </p:sp>
          <p:sp>
            <p:nvSpPr>
              <p:cNvPr id="10" name="正方形/長方形 9"/>
              <p:cNvSpPr/>
              <p:nvPr/>
            </p:nvSpPr>
            <p:spPr>
              <a:xfrm>
                <a:off x="6231853" y="3774098"/>
                <a:ext cx="997800" cy="305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Rabi PT N</a:t>
                </a:r>
              </a:p>
              <a:p>
                <a:pPr algn="ctr"/>
                <a:r>
                  <a:rPr lang="en-US" altLang="zh-CN" sz="1400" dirty="0" smtClean="0">
                    <a:solidFill>
                      <a:schemeClr val="tx1"/>
                    </a:solidFill>
                  </a:rPr>
                  <a:t> Lot Y0065</a:t>
                </a:r>
              </a:p>
              <a:p>
                <a:pPr algn="ctr"/>
                <a:endParaRPr lang="en-US" altLang="zh-CN" sz="1400" dirty="0" smtClean="0">
                  <a:solidFill>
                    <a:schemeClr val="tx1"/>
                  </a:solidFill>
                </a:endParaRPr>
              </a:p>
              <a:p>
                <a:pPr algn="ctr"/>
                <a:r>
                  <a:rPr lang="en-US" altLang="zh-CN" sz="1400" dirty="0" smtClean="0">
                    <a:solidFill>
                      <a:schemeClr val="tx1"/>
                    </a:solidFill>
                  </a:rPr>
                  <a:t>11.26</a:t>
                </a:r>
              </a:p>
              <a:p>
                <a:pPr algn="ctr"/>
                <a:r>
                  <a:rPr lang="en-US" altLang="zh-CN" sz="1400" dirty="0" smtClean="0">
                    <a:solidFill>
                      <a:schemeClr val="tx1"/>
                    </a:solidFill>
                  </a:rPr>
                  <a:t>11.28</a:t>
                </a:r>
              </a:p>
              <a:p>
                <a:pPr algn="ctr"/>
                <a:r>
                  <a:rPr lang="en-US" altLang="zh-CN" sz="1400" dirty="0" smtClean="0">
                    <a:solidFill>
                      <a:schemeClr val="tx1"/>
                    </a:solidFill>
                  </a:rPr>
                  <a:t>11.32</a:t>
                </a:r>
              </a:p>
              <a:p>
                <a:pPr algn="ctr"/>
                <a:r>
                  <a:rPr lang="en-US" altLang="zh-CN" sz="1400" dirty="0" smtClean="0">
                    <a:solidFill>
                      <a:schemeClr val="tx1"/>
                    </a:solidFill>
                  </a:rPr>
                  <a:t>11.12</a:t>
                </a:r>
              </a:p>
              <a:p>
                <a:pPr algn="ctr"/>
                <a:r>
                  <a:rPr lang="en-US" altLang="zh-CN" sz="1400" dirty="0" smtClean="0">
                    <a:solidFill>
                      <a:schemeClr val="tx1"/>
                    </a:solidFill>
                  </a:rPr>
                  <a:t>11.26</a:t>
                </a:r>
              </a:p>
              <a:p>
                <a:pPr algn="ctr"/>
                <a:r>
                  <a:rPr lang="en-US" altLang="zh-CN" sz="1400" dirty="0" smtClean="0">
                    <a:solidFill>
                      <a:schemeClr val="tx1"/>
                    </a:solidFill>
                  </a:rPr>
                  <a:t>11.32</a:t>
                </a:r>
              </a:p>
              <a:p>
                <a:pPr algn="ctr"/>
                <a:r>
                  <a:rPr lang="en-US" altLang="zh-CN" sz="1400" dirty="0" smtClean="0">
                    <a:solidFill>
                      <a:schemeClr val="tx1"/>
                    </a:solidFill>
                  </a:rPr>
                  <a:t>11.32</a:t>
                </a:r>
              </a:p>
              <a:p>
                <a:pPr algn="ctr"/>
                <a:r>
                  <a:rPr lang="en-US" altLang="zh-CN" sz="1400" dirty="0" smtClean="0">
                    <a:solidFill>
                      <a:schemeClr val="tx1"/>
                    </a:solidFill>
                  </a:rPr>
                  <a:t>11.30</a:t>
                </a:r>
              </a:p>
              <a:p>
                <a:pPr algn="ctr"/>
                <a:r>
                  <a:rPr lang="en-US" altLang="zh-CN" sz="1400" dirty="0" smtClean="0">
                    <a:solidFill>
                      <a:schemeClr val="tx1"/>
                    </a:solidFill>
                  </a:rPr>
                  <a:t>11.38</a:t>
                </a:r>
              </a:p>
              <a:p>
                <a:pPr algn="ctr"/>
                <a:r>
                  <a:rPr lang="en-US" altLang="zh-CN" sz="1400" dirty="0" smtClean="0">
                    <a:solidFill>
                      <a:schemeClr val="tx1"/>
                    </a:solidFill>
                  </a:rPr>
                  <a:t>11.26</a:t>
                </a:r>
              </a:p>
              <a:p>
                <a:pPr algn="ctr"/>
                <a:r>
                  <a:rPr lang="en-US" altLang="zh-CN" sz="1400" dirty="0" smtClean="0">
                    <a:solidFill>
                      <a:schemeClr val="tx1"/>
                    </a:solidFill>
                  </a:rPr>
                  <a:t>11.30</a:t>
                </a:r>
              </a:p>
            </p:txBody>
          </p:sp>
          <p:sp>
            <p:nvSpPr>
              <p:cNvPr id="11" name="正方形/長方形 10"/>
              <p:cNvSpPr/>
              <p:nvPr/>
            </p:nvSpPr>
            <p:spPr>
              <a:xfrm>
                <a:off x="5580418" y="3771059"/>
                <a:ext cx="2675269" cy="5597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smtClean="0">
                  <a:solidFill>
                    <a:schemeClr val="tx1"/>
                  </a:solidFill>
                </a:endParaRPr>
              </a:p>
            </p:txBody>
          </p:sp>
        </p:grpSp>
        <p:sp>
          <p:nvSpPr>
            <p:cNvPr id="12" name="正方形/長方形 11"/>
            <p:cNvSpPr/>
            <p:nvPr/>
          </p:nvSpPr>
          <p:spPr>
            <a:xfrm>
              <a:off x="7647521" y="5538561"/>
              <a:ext cx="2004570" cy="1051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水槽にて加温＆静置。 </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測定毎に水槽より取り出して測定。</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測定後はフタをして、再度水槽</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にて加温。</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a:t>
              </a:r>
              <a:r>
                <a:rPr lang="it-IT" altLang="ja-JP" sz="900" dirty="0" smtClean="0">
                  <a:solidFill>
                    <a:schemeClr val="tx1"/>
                  </a:solidFill>
                  <a:latin typeface="ＭＳ Ｐ明朝" panose="02020600040205080304" pitchFamily="18" charset="-128"/>
                  <a:ea typeface="ＭＳ Ｐ明朝" panose="02020600040205080304" pitchFamily="18" charset="-128"/>
                </a:rPr>
                <a:t> CiTrol  Leverl</a:t>
              </a:r>
              <a:r>
                <a:rPr lang="ja-JP" altLang="it-IT" sz="900" dirty="0" smtClean="0">
                  <a:solidFill>
                    <a:schemeClr val="tx1"/>
                  </a:solidFill>
                  <a:latin typeface="ＭＳ Ｐ明朝" panose="02020600040205080304" pitchFamily="18" charset="-128"/>
                  <a:ea typeface="ＭＳ Ｐ明朝" panose="02020600040205080304" pitchFamily="18" charset="-128"/>
                </a:rPr>
                <a:t>　１　（</a:t>
              </a:r>
              <a:r>
                <a:rPr lang="it-IT" altLang="ja-JP" sz="900" dirty="0" smtClean="0">
                  <a:solidFill>
                    <a:schemeClr val="tx1"/>
                  </a:solidFill>
                  <a:latin typeface="ＭＳ Ｐ明朝" panose="02020600040205080304" pitchFamily="18" charset="-128"/>
                  <a:ea typeface="ＭＳ Ｐ明朝" panose="02020600040205080304" pitchFamily="18" charset="-128"/>
                </a:rPr>
                <a:t>Lot 528166B)</a:t>
              </a:r>
            </a:p>
            <a:p>
              <a:r>
                <a:rPr lang="ja-JP" altLang="en-US" sz="900" dirty="0">
                  <a:solidFill>
                    <a:schemeClr val="tx1"/>
                  </a:solidFill>
                  <a:latin typeface="ＭＳ Ｐ明朝" panose="02020600040205080304" pitchFamily="18" charset="-128"/>
                  <a:ea typeface="ＭＳ Ｐ明朝" panose="02020600040205080304" pitchFamily="18" charset="-128"/>
                </a:rPr>
                <a:t>　</a:t>
              </a:r>
              <a:r>
                <a:rPr lang="ja-JP" altLang="en-US" sz="900" dirty="0" smtClean="0">
                  <a:solidFill>
                    <a:schemeClr val="tx1"/>
                  </a:solidFill>
                  <a:latin typeface="ＭＳ Ｐ明朝" panose="02020600040205080304" pitchFamily="18" charset="-128"/>
                  <a:ea typeface="ＭＳ Ｐ明朝" panose="02020600040205080304" pitchFamily="18" charset="-128"/>
                </a:rPr>
                <a:t>　を５回測定した平均値</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a:t>
              </a:r>
              <a:r>
                <a:rPr lang="en-US" altLang="ja-JP" sz="900" dirty="0" smtClean="0">
                  <a:solidFill>
                    <a:schemeClr val="tx1"/>
                  </a:solidFill>
                  <a:latin typeface="ＭＳ Ｐ明朝" panose="02020600040205080304" pitchFamily="18" charset="-128"/>
                  <a:ea typeface="ＭＳ Ｐ明朝" panose="02020600040205080304" pitchFamily="18" charset="-128"/>
                </a:rPr>
                <a:t>NG</a:t>
              </a:r>
              <a:r>
                <a:rPr lang="ja-JP" altLang="en-US" sz="900" dirty="0" smtClean="0">
                  <a:solidFill>
                    <a:schemeClr val="tx1"/>
                  </a:solidFill>
                  <a:latin typeface="ＭＳ Ｐ明朝" panose="02020600040205080304" pitchFamily="18" charset="-128"/>
                  <a:ea typeface="ＭＳ Ｐ明朝" panose="02020600040205080304" pitchFamily="18" charset="-128"/>
                </a:rPr>
                <a:t>は測定不良。</a:t>
              </a:r>
              <a:endParaRPr lang="it-IT" altLang="ja-JP" sz="900" dirty="0" smtClean="0">
                <a:solidFill>
                  <a:schemeClr val="tx1"/>
                </a:solidFill>
                <a:latin typeface="ＭＳ Ｐ明朝" panose="02020600040205080304" pitchFamily="18" charset="-128"/>
                <a:ea typeface="ＭＳ Ｐ明朝" panose="02020600040205080304" pitchFamily="18" charset="-128"/>
              </a:endParaRPr>
            </a:p>
          </p:txBody>
        </p:sp>
      </p:grpSp>
      <p:grpSp>
        <p:nvGrpSpPr>
          <p:cNvPr id="27" name="グループ化 26"/>
          <p:cNvGrpSpPr/>
          <p:nvPr/>
        </p:nvGrpSpPr>
        <p:grpSpPr>
          <a:xfrm>
            <a:off x="550145" y="107994"/>
            <a:ext cx="8704509" cy="3450635"/>
            <a:chOff x="550145" y="107994"/>
            <a:chExt cx="8704509" cy="3450635"/>
          </a:xfrm>
        </p:grpSpPr>
        <p:pic>
          <p:nvPicPr>
            <p:cNvPr id="5" name="図 4"/>
            <p:cNvPicPr>
              <a:picLocks noChangeAspect="1"/>
            </p:cNvPicPr>
            <p:nvPr/>
          </p:nvPicPr>
          <p:blipFill>
            <a:blip r:embed="rId3"/>
            <a:stretch>
              <a:fillRect/>
            </a:stretch>
          </p:blipFill>
          <p:spPr>
            <a:xfrm>
              <a:off x="550145" y="107994"/>
              <a:ext cx="5078408" cy="3450635"/>
            </a:xfrm>
            <a:prstGeom prst="rect">
              <a:avLst/>
            </a:prstGeom>
          </p:spPr>
        </p:pic>
        <p:sp>
          <p:nvSpPr>
            <p:cNvPr id="15" name="正方形/長方形 14"/>
            <p:cNvSpPr/>
            <p:nvPr/>
          </p:nvSpPr>
          <p:spPr>
            <a:xfrm>
              <a:off x="6420819" y="529073"/>
              <a:ext cx="786347" cy="212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zh-CN" sz="1400" dirty="0" smtClean="0">
                  <a:solidFill>
                    <a:schemeClr val="tx1"/>
                  </a:solidFill>
                </a:rPr>
                <a:t>CiTrol 1</a:t>
              </a:r>
            </a:p>
            <a:p>
              <a:pPr algn="ctr"/>
              <a:endParaRPr lang="it-IT" altLang="zh-CN" sz="1400" dirty="0" smtClean="0">
                <a:solidFill>
                  <a:schemeClr val="tx1"/>
                </a:solidFill>
              </a:endParaRPr>
            </a:p>
            <a:p>
              <a:pPr algn="ctr"/>
              <a:r>
                <a:rPr lang="it-IT" altLang="zh-CN" sz="1400" dirty="0" smtClean="0">
                  <a:solidFill>
                    <a:schemeClr val="tx1"/>
                  </a:solidFill>
                </a:rPr>
                <a:t>12.67</a:t>
              </a:r>
            </a:p>
            <a:p>
              <a:pPr algn="ctr"/>
              <a:r>
                <a:rPr lang="it-IT" altLang="zh-CN" sz="1400" dirty="0" smtClean="0">
                  <a:solidFill>
                    <a:schemeClr val="tx1"/>
                  </a:solidFill>
                </a:rPr>
                <a:t>12.57</a:t>
              </a:r>
            </a:p>
            <a:p>
              <a:pPr algn="ctr"/>
              <a:r>
                <a:rPr lang="it-IT" altLang="zh-CN" sz="1400" dirty="0" smtClean="0">
                  <a:solidFill>
                    <a:schemeClr val="tx1"/>
                  </a:solidFill>
                </a:rPr>
                <a:t>12.80</a:t>
              </a:r>
            </a:p>
            <a:p>
              <a:pPr algn="ctr"/>
              <a:r>
                <a:rPr lang="it-IT" altLang="zh-CN" sz="1400" dirty="0" smtClean="0">
                  <a:solidFill>
                    <a:schemeClr val="tx1"/>
                  </a:solidFill>
                </a:rPr>
                <a:t>12.83</a:t>
              </a:r>
            </a:p>
            <a:p>
              <a:pPr algn="ctr"/>
              <a:r>
                <a:rPr lang="it-IT" altLang="zh-CN" sz="1400" dirty="0" smtClean="0">
                  <a:solidFill>
                    <a:schemeClr val="tx1"/>
                  </a:solidFill>
                </a:rPr>
                <a:t>22.37</a:t>
              </a:r>
            </a:p>
            <a:p>
              <a:pPr algn="ctr"/>
              <a:r>
                <a:rPr lang="it-IT" altLang="zh-CN" sz="1400" dirty="0" smtClean="0">
                  <a:solidFill>
                    <a:schemeClr val="tx1"/>
                  </a:solidFill>
                </a:rPr>
                <a:t>25.63</a:t>
              </a:r>
            </a:p>
            <a:p>
              <a:pPr algn="ctr"/>
              <a:r>
                <a:rPr lang="it-IT" altLang="zh-CN" sz="1400" dirty="0" smtClean="0">
                  <a:solidFill>
                    <a:schemeClr val="tx1"/>
                  </a:solidFill>
                </a:rPr>
                <a:t>21.10</a:t>
              </a:r>
              <a:endParaRPr lang="en-US" altLang="zh-CN" sz="1400" dirty="0" smtClean="0">
                <a:solidFill>
                  <a:schemeClr val="tx1"/>
                </a:solidFill>
              </a:endParaRPr>
            </a:p>
          </p:txBody>
        </p:sp>
        <p:sp>
          <p:nvSpPr>
            <p:cNvPr id="16" name="正方形/長方形 15"/>
            <p:cNvSpPr/>
            <p:nvPr/>
          </p:nvSpPr>
          <p:spPr>
            <a:xfrm>
              <a:off x="6414553" y="161340"/>
              <a:ext cx="2366914" cy="783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Rabi PT N</a:t>
              </a:r>
              <a:r>
                <a:rPr lang="ja-JP" altLang="en-US" sz="1400" dirty="0" smtClean="0">
                  <a:solidFill>
                    <a:schemeClr val="tx1"/>
                  </a:solidFill>
                </a:rPr>
                <a:t>　</a:t>
              </a:r>
              <a:r>
                <a:rPr lang="en-US" altLang="zh-CN" sz="1400" dirty="0" smtClean="0">
                  <a:solidFill>
                    <a:schemeClr val="tx1"/>
                  </a:solidFill>
                </a:rPr>
                <a:t> Lot Y00</a:t>
              </a:r>
              <a:r>
                <a:rPr lang="en-US" altLang="ja-JP" sz="1400" dirty="0" smtClean="0">
                  <a:solidFill>
                    <a:schemeClr val="tx1"/>
                  </a:solidFill>
                </a:rPr>
                <a:t>7</a:t>
              </a:r>
              <a:r>
                <a:rPr lang="en-US" altLang="zh-CN" sz="1400" dirty="0" smtClean="0">
                  <a:solidFill>
                    <a:schemeClr val="tx1"/>
                  </a:solidFill>
                </a:rPr>
                <a:t>5</a:t>
              </a:r>
            </a:p>
            <a:p>
              <a:pPr algn="ctr"/>
              <a:endParaRPr lang="en-US" altLang="zh-CN" sz="1400" dirty="0">
                <a:solidFill>
                  <a:schemeClr val="tx1"/>
                </a:solidFill>
              </a:endParaRPr>
            </a:p>
            <a:p>
              <a:pPr algn="ctr"/>
              <a:endParaRPr lang="en-US" altLang="zh-CN" sz="1400" dirty="0" smtClean="0">
                <a:solidFill>
                  <a:schemeClr val="tx1"/>
                </a:solidFill>
              </a:endParaRPr>
            </a:p>
          </p:txBody>
        </p:sp>
        <p:sp>
          <p:nvSpPr>
            <p:cNvPr id="18" name="正方形/長方形 17"/>
            <p:cNvSpPr/>
            <p:nvPr/>
          </p:nvSpPr>
          <p:spPr>
            <a:xfrm>
              <a:off x="7207166" y="529073"/>
              <a:ext cx="786347" cy="212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zh-CN" sz="1400" dirty="0" smtClean="0">
                  <a:solidFill>
                    <a:schemeClr val="tx1"/>
                  </a:solidFill>
                </a:rPr>
                <a:t>CiTrol 2</a:t>
              </a:r>
            </a:p>
            <a:p>
              <a:pPr algn="ctr"/>
              <a:endParaRPr lang="it-IT" altLang="zh-CN" sz="1400" dirty="0" smtClean="0">
                <a:solidFill>
                  <a:schemeClr val="tx1"/>
                </a:solidFill>
              </a:endParaRPr>
            </a:p>
            <a:p>
              <a:pPr algn="ctr"/>
              <a:r>
                <a:rPr lang="it-IT" altLang="zh-CN" sz="1400" dirty="0" smtClean="0">
                  <a:solidFill>
                    <a:schemeClr val="tx1"/>
                  </a:solidFill>
                </a:rPr>
                <a:t>35.77</a:t>
              </a:r>
            </a:p>
            <a:p>
              <a:pPr algn="ctr"/>
              <a:r>
                <a:rPr lang="it-IT" altLang="zh-CN" sz="1400" dirty="0" smtClean="0">
                  <a:solidFill>
                    <a:schemeClr val="tx1"/>
                  </a:solidFill>
                </a:rPr>
                <a:t>35.23</a:t>
              </a:r>
            </a:p>
            <a:p>
              <a:pPr algn="ctr"/>
              <a:r>
                <a:rPr lang="it-IT" altLang="zh-CN" sz="1400" dirty="0" smtClean="0">
                  <a:solidFill>
                    <a:schemeClr val="tx1"/>
                  </a:solidFill>
                </a:rPr>
                <a:t>36.63</a:t>
              </a:r>
            </a:p>
            <a:p>
              <a:pPr algn="ctr"/>
              <a:r>
                <a:rPr lang="it-IT" altLang="zh-CN" sz="1400" dirty="0" smtClean="0">
                  <a:solidFill>
                    <a:schemeClr val="tx1"/>
                  </a:solidFill>
                </a:rPr>
                <a:t>36.37</a:t>
              </a:r>
            </a:p>
            <a:p>
              <a:pPr algn="ctr"/>
              <a:r>
                <a:rPr lang="it-IT" altLang="zh-CN" sz="1400" dirty="0" smtClean="0">
                  <a:solidFill>
                    <a:schemeClr val="tx1"/>
                  </a:solidFill>
                </a:rPr>
                <a:t>58.50</a:t>
              </a:r>
            </a:p>
            <a:p>
              <a:pPr algn="ctr"/>
              <a:r>
                <a:rPr lang="it-IT" altLang="zh-CN" sz="1400" dirty="0" smtClean="0">
                  <a:solidFill>
                    <a:schemeClr val="tx1"/>
                  </a:solidFill>
                </a:rPr>
                <a:t>69.13</a:t>
              </a:r>
            </a:p>
            <a:p>
              <a:pPr algn="ctr"/>
              <a:r>
                <a:rPr lang="it-IT" altLang="zh-CN" sz="1400" dirty="0" smtClean="0">
                  <a:solidFill>
                    <a:schemeClr val="tx1"/>
                  </a:solidFill>
                </a:rPr>
                <a:t>44.20</a:t>
              </a:r>
            </a:p>
          </p:txBody>
        </p:sp>
        <p:sp>
          <p:nvSpPr>
            <p:cNvPr id="19" name="正方形/長方形 18"/>
            <p:cNvSpPr/>
            <p:nvPr/>
          </p:nvSpPr>
          <p:spPr>
            <a:xfrm>
              <a:off x="7989505" y="529073"/>
              <a:ext cx="786347" cy="212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zh-CN" sz="1400" dirty="0" smtClean="0">
                  <a:solidFill>
                    <a:schemeClr val="tx1"/>
                  </a:solidFill>
                </a:rPr>
                <a:t>CiTrol 3</a:t>
              </a:r>
            </a:p>
            <a:p>
              <a:pPr algn="ctr"/>
              <a:endParaRPr lang="it-IT" altLang="zh-CN" sz="1400" dirty="0" smtClean="0">
                <a:solidFill>
                  <a:schemeClr val="tx1"/>
                </a:solidFill>
              </a:endParaRPr>
            </a:p>
            <a:p>
              <a:pPr algn="ctr"/>
              <a:r>
                <a:rPr lang="it-IT" altLang="zh-CN" sz="1400" dirty="0" smtClean="0">
                  <a:solidFill>
                    <a:schemeClr val="tx1"/>
                  </a:solidFill>
                </a:rPr>
                <a:t>58.23</a:t>
              </a:r>
            </a:p>
            <a:p>
              <a:pPr algn="ctr"/>
              <a:r>
                <a:rPr lang="it-IT" altLang="zh-CN" sz="1400" dirty="0" smtClean="0">
                  <a:solidFill>
                    <a:schemeClr val="tx1"/>
                  </a:solidFill>
                </a:rPr>
                <a:t>59.60</a:t>
              </a:r>
            </a:p>
            <a:p>
              <a:pPr algn="ctr"/>
              <a:r>
                <a:rPr lang="it-IT" altLang="zh-CN" sz="1400" dirty="0" smtClean="0">
                  <a:solidFill>
                    <a:schemeClr val="tx1"/>
                  </a:solidFill>
                </a:rPr>
                <a:t>62.70</a:t>
              </a:r>
            </a:p>
            <a:p>
              <a:pPr algn="ctr"/>
              <a:r>
                <a:rPr lang="it-IT" altLang="zh-CN" sz="1400" dirty="0" smtClean="0">
                  <a:solidFill>
                    <a:schemeClr val="tx1"/>
                  </a:solidFill>
                </a:rPr>
                <a:t>61.53</a:t>
              </a:r>
            </a:p>
            <a:p>
              <a:pPr algn="ctr"/>
              <a:r>
                <a:rPr lang="it-IT" altLang="zh-CN" sz="1400" dirty="0" smtClean="0">
                  <a:solidFill>
                    <a:schemeClr val="tx1"/>
                  </a:solidFill>
                </a:rPr>
                <a:t>106.83</a:t>
              </a:r>
            </a:p>
            <a:p>
              <a:pPr algn="ctr"/>
              <a:r>
                <a:rPr lang="it-IT" altLang="zh-CN" sz="1400" dirty="0" smtClean="0">
                  <a:solidFill>
                    <a:schemeClr val="tx1"/>
                  </a:solidFill>
                </a:rPr>
                <a:t>130.00</a:t>
              </a:r>
            </a:p>
            <a:p>
              <a:pPr algn="ctr"/>
              <a:r>
                <a:rPr lang="it-IT" altLang="zh-CN" sz="1400" dirty="0" smtClean="0">
                  <a:solidFill>
                    <a:schemeClr val="tx1"/>
                  </a:solidFill>
                </a:rPr>
                <a:t>77.27</a:t>
              </a:r>
            </a:p>
          </p:txBody>
        </p:sp>
        <p:sp>
          <p:nvSpPr>
            <p:cNvPr id="20" name="正方形/長方形 19"/>
            <p:cNvSpPr/>
            <p:nvPr/>
          </p:nvSpPr>
          <p:spPr>
            <a:xfrm>
              <a:off x="5688103" y="531193"/>
              <a:ext cx="736724" cy="2127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endParaRPr>
            </a:p>
            <a:p>
              <a:pPr algn="ctr"/>
              <a:endParaRPr lang="en-US" altLang="zh-CN" sz="1400" dirty="0" smtClean="0">
                <a:solidFill>
                  <a:schemeClr val="tx1"/>
                </a:solidFill>
              </a:endParaRPr>
            </a:p>
            <a:p>
              <a:pPr algn="ctr"/>
              <a:r>
                <a:rPr lang="en-US" altLang="zh-CN" sz="1400" dirty="0" smtClean="0">
                  <a:solidFill>
                    <a:schemeClr val="tx1"/>
                  </a:solidFill>
                </a:rPr>
                <a:t>4℃</a:t>
              </a:r>
            </a:p>
            <a:p>
              <a:pPr algn="ctr"/>
              <a:r>
                <a:rPr lang="en-US" altLang="zh-CN" sz="1400" dirty="0" smtClean="0">
                  <a:solidFill>
                    <a:schemeClr val="tx1"/>
                  </a:solidFill>
                </a:rPr>
                <a:t>30℃</a:t>
              </a:r>
            </a:p>
            <a:p>
              <a:pPr algn="ctr"/>
              <a:r>
                <a:rPr lang="en-US" altLang="zh-CN" sz="1400" dirty="0" smtClean="0">
                  <a:solidFill>
                    <a:schemeClr val="tx1"/>
                  </a:solidFill>
                </a:rPr>
                <a:t>40℃</a:t>
              </a:r>
            </a:p>
            <a:p>
              <a:pPr algn="ctr"/>
              <a:r>
                <a:rPr lang="en-US" altLang="zh-CN" sz="1400" dirty="0" smtClean="0">
                  <a:solidFill>
                    <a:schemeClr val="tx1"/>
                  </a:solidFill>
                </a:rPr>
                <a:t>50℃</a:t>
              </a:r>
            </a:p>
            <a:p>
              <a:pPr algn="ctr"/>
              <a:r>
                <a:rPr lang="en-US" altLang="zh-CN" sz="1400" dirty="0" smtClean="0">
                  <a:solidFill>
                    <a:schemeClr val="tx1"/>
                  </a:solidFill>
                </a:rPr>
                <a:t>60℃</a:t>
              </a:r>
            </a:p>
            <a:p>
              <a:pPr algn="ctr"/>
              <a:r>
                <a:rPr lang="en-US" altLang="zh-CN" sz="1400" dirty="0" smtClean="0">
                  <a:solidFill>
                    <a:schemeClr val="tx1"/>
                  </a:solidFill>
                </a:rPr>
                <a:t>70℃</a:t>
              </a:r>
            </a:p>
            <a:p>
              <a:pPr algn="ctr"/>
              <a:r>
                <a:rPr lang="en-US" altLang="zh-CN" sz="1400" dirty="0" smtClean="0">
                  <a:solidFill>
                    <a:schemeClr val="tx1"/>
                  </a:solidFill>
                </a:rPr>
                <a:t>80℃</a:t>
              </a:r>
            </a:p>
          </p:txBody>
        </p:sp>
        <p:sp>
          <p:nvSpPr>
            <p:cNvPr id="21" name="正方形/長方形 20"/>
            <p:cNvSpPr/>
            <p:nvPr/>
          </p:nvSpPr>
          <p:spPr>
            <a:xfrm>
              <a:off x="5687701" y="2695889"/>
              <a:ext cx="3566953" cy="825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ＭＳ Ｐ明朝" panose="02020600040205080304" pitchFamily="18" charset="-128"/>
                  <a:ea typeface="ＭＳ Ｐ明朝" panose="02020600040205080304" pitchFamily="18" charset="-128"/>
                </a:rPr>
                <a:t>＊ </a:t>
              </a:r>
              <a:r>
                <a:rPr lang="en-US" altLang="ja-JP" sz="800" dirty="0" smtClean="0">
                  <a:solidFill>
                    <a:schemeClr val="tx1"/>
                  </a:solidFill>
                  <a:latin typeface="ＭＳ Ｐ明朝" panose="02020600040205080304" pitchFamily="18" charset="-128"/>
                  <a:ea typeface="ＭＳ Ｐ明朝" panose="02020600040205080304" pitchFamily="18" charset="-128"/>
                </a:rPr>
                <a:t>PT</a:t>
              </a:r>
              <a:r>
                <a:rPr lang="ja-JP" altLang="en-US" sz="800" dirty="0" smtClean="0">
                  <a:solidFill>
                    <a:schemeClr val="tx1"/>
                  </a:solidFill>
                  <a:latin typeface="ＭＳ Ｐ明朝" panose="02020600040205080304" pitchFamily="18" charset="-128"/>
                  <a:ea typeface="ＭＳ Ｐ明朝" panose="02020600040205080304" pitchFamily="18" charset="-128"/>
                </a:rPr>
                <a:t>試薬を各温度に水槽にて１時間浸漬し、</a:t>
              </a:r>
              <a:endParaRPr lang="en-US" altLang="ja-JP" sz="800" dirty="0" smtClean="0">
                <a:solidFill>
                  <a:schemeClr val="tx1"/>
                </a:solidFill>
                <a:latin typeface="ＭＳ Ｐ明朝" panose="02020600040205080304" pitchFamily="18" charset="-128"/>
                <a:ea typeface="ＭＳ Ｐ明朝" panose="02020600040205080304" pitchFamily="18" charset="-128"/>
              </a:endParaRPr>
            </a:p>
            <a:p>
              <a:r>
                <a:rPr lang="ja-JP" altLang="en-US" sz="800" dirty="0">
                  <a:solidFill>
                    <a:schemeClr val="tx1"/>
                  </a:solidFill>
                  <a:latin typeface="ＭＳ Ｐ明朝" panose="02020600040205080304" pitchFamily="18" charset="-128"/>
                  <a:ea typeface="ＭＳ Ｐ明朝" panose="02020600040205080304" pitchFamily="18" charset="-128"/>
                </a:rPr>
                <a:t>　</a:t>
              </a:r>
              <a:r>
                <a:rPr lang="ja-JP" altLang="en-US" sz="800" dirty="0" smtClean="0">
                  <a:solidFill>
                    <a:schemeClr val="tx1"/>
                  </a:solidFill>
                  <a:latin typeface="ＭＳ Ｐ明朝" panose="02020600040205080304" pitchFamily="18" charset="-128"/>
                  <a:ea typeface="ＭＳ Ｐ明朝" panose="02020600040205080304" pitchFamily="18" charset="-128"/>
                </a:rPr>
                <a:t>　その後室温放置（約３時間）して冷却。</a:t>
              </a:r>
              <a:endParaRPr lang="en-US" altLang="ja-JP" sz="800" dirty="0" smtClean="0">
                <a:solidFill>
                  <a:schemeClr val="tx1"/>
                </a:solidFill>
                <a:latin typeface="ＭＳ Ｐ明朝" panose="02020600040205080304" pitchFamily="18" charset="-128"/>
                <a:ea typeface="ＭＳ Ｐ明朝" panose="02020600040205080304" pitchFamily="18" charset="-128"/>
              </a:endParaRPr>
            </a:p>
            <a:p>
              <a:r>
                <a:rPr lang="ja-JP" altLang="en-US" sz="800" dirty="0" smtClean="0">
                  <a:solidFill>
                    <a:schemeClr val="tx1"/>
                  </a:solidFill>
                  <a:latin typeface="ＭＳ Ｐ明朝" panose="02020600040205080304" pitchFamily="18" charset="-128"/>
                  <a:ea typeface="ＭＳ Ｐ明朝" panose="02020600040205080304" pitchFamily="18" charset="-128"/>
                </a:rPr>
                <a:t>＊</a:t>
              </a:r>
              <a:r>
                <a:rPr lang="it-IT" altLang="ja-JP" sz="800" dirty="0" smtClean="0">
                  <a:solidFill>
                    <a:schemeClr val="tx1"/>
                  </a:solidFill>
                  <a:latin typeface="ＭＳ Ｐ明朝" panose="02020600040205080304" pitchFamily="18" charset="-128"/>
                  <a:ea typeface="ＭＳ Ｐ明朝" panose="02020600040205080304" pitchFamily="18" charset="-128"/>
                </a:rPr>
                <a:t> </a:t>
              </a:r>
              <a:r>
                <a:rPr lang="ja-JP" altLang="en-US" sz="800" dirty="0" smtClean="0">
                  <a:solidFill>
                    <a:schemeClr val="tx1"/>
                  </a:solidFill>
                  <a:latin typeface="ＭＳ Ｐ明朝" panose="02020600040205080304" pitchFamily="18" charset="-128"/>
                  <a:ea typeface="ＭＳ Ｐ明朝" panose="02020600040205080304" pitchFamily="18" charset="-128"/>
                </a:rPr>
                <a:t>管理</a:t>
              </a:r>
              <a:r>
                <a:rPr lang="ja-JP" altLang="en-US" sz="800" dirty="0">
                  <a:solidFill>
                    <a:schemeClr val="tx1"/>
                  </a:solidFill>
                  <a:latin typeface="ＭＳ Ｐ明朝" panose="02020600040205080304" pitchFamily="18" charset="-128"/>
                  <a:ea typeface="ＭＳ Ｐ明朝" panose="02020600040205080304" pitchFamily="18" charset="-128"/>
                </a:rPr>
                <a:t>血漿　</a:t>
              </a:r>
              <a:r>
                <a:rPr lang="ja-JP" altLang="en-US" sz="800" dirty="0" smtClean="0">
                  <a:solidFill>
                    <a:schemeClr val="tx1"/>
                  </a:solidFill>
                  <a:latin typeface="ＭＳ Ｐ明朝" panose="02020600040205080304" pitchFamily="18" charset="-128"/>
                  <a:ea typeface="ＭＳ Ｐ明朝" panose="02020600040205080304" pitchFamily="18" charset="-128"/>
                </a:rPr>
                <a:t>を各３回測定。上記はその平均値。</a:t>
              </a:r>
              <a:r>
                <a:rPr lang="ja-JP" altLang="en-US" sz="800" dirty="0">
                  <a:solidFill>
                    <a:schemeClr val="tx1"/>
                  </a:solidFill>
                  <a:latin typeface="ＭＳ Ｐ明朝" panose="02020600040205080304" pitchFamily="18" charset="-128"/>
                  <a:ea typeface="ＭＳ Ｐ明朝" panose="02020600040205080304" pitchFamily="18" charset="-128"/>
                </a:rPr>
                <a:t>　</a:t>
              </a:r>
            </a:p>
            <a:p>
              <a:r>
                <a:rPr lang="ja-JP" altLang="en-US" sz="800" dirty="0">
                  <a:solidFill>
                    <a:schemeClr val="tx1"/>
                  </a:solidFill>
                  <a:latin typeface="ＭＳ Ｐ明朝" panose="02020600040205080304" pitchFamily="18" charset="-128"/>
                  <a:ea typeface="ＭＳ Ｐ明朝" panose="02020600040205080304" pitchFamily="18" charset="-128"/>
                </a:rPr>
                <a:t>      </a:t>
              </a:r>
              <a:r>
                <a:rPr lang="it-IT" altLang="ja-JP" sz="800" dirty="0">
                  <a:solidFill>
                    <a:schemeClr val="tx1"/>
                  </a:solidFill>
                  <a:latin typeface="ＭＳ Ｐ明朝" panose="02020600040205080304" pitchFamily="18" charset="-128"/>
                  <a:ea typeface="ＭＳ Ｐ明朝" panose="02020600040205080304" pitchFamily="18" charset="-128"/>
                </a:rPr>
                <a:t>CiTrol  Leverl</a:t>
              </a:r>
              <a:r>
                <a:rPr lang="ja-JP" altLang="it-IT" sz="800" dirty="0">
                  <a:solidFill>
                    <a:schemeClr val="tx1"/>
                  </a:solidFill>
                  <a:latin typeface="ＭＳ Ｐ明朝" panose="02020600040205080304" pitchFamily="18" charset="-128"/>
                  <a:ea typeface="ＭＳ Ｐ明朝" panose="02020600040205080304" pitchFamily="18" charset="-128"/>
                </a:rPr>
                <a:t>　１　（</a:t>
              </a:r>
              <a:r>
                <a:rPr lang="it-IT" altLang="ja-JP" sz="800" dirty="0">
                  <a:solidFill>
                    <a:schemeClr val="tx1"/>
                  </a:solidFill>
                  <a:latin typeface="ＭＳ Ｐ明朝" panose="02020600040205080304" pitchFamily="18" charset="-128"/>
                  <a:ea typeface="ＭＳ Ｐ明朝" panose="02020600040205080304" pitchFamily="18" charset="-128"/>
                </a:rPr>
                <a:t>Lot 528166B  Exp.2017-03-23)</a:t>
              </a:r>
            </a:p>
            <a:p>
              <a:r>
                <a:rPr lang="it-IT" altLang="ja-JP" sz="800" dirty="0">
                  <a:solidFill>
                    <a:schemeClr val="tx1"/>
                  </a:solidFill>
                  <a:latin typeface="ＭＳ Ｐ明朝" panose="02020600040205080304" pitchFamily="18" charset="-128"/>
                  <a:ea typeface="ＭＳ Ｐ明朝" panose="02020600040205080304" pitchFamily="18" charset="-128"/>
                </a:rPr>
                <a:t>      CiTrol  Leverl</a:t>
              </a:r>
              <a:r>
                <a:rPr lang="ja-JP" altLang="it-IT" sz="800" dirty="0">
                  <a:solidFill>
                    <a:schemeClr val="tx1"/>
                  </a:solidFill>
                  <a:latin typeface="ＭＳ Ｐ明朝" panose="02020600040205080304" pitchFamily="18" charset="-128"/>
                  <a:ea typeface="ＭＳ Ｐ明朝" panose="02020600040205080304" pitchFamily="18" charset="-128"/>
                </a:rPr>
                <a:t>　</a:t>
              </a:r>
              <a:r>
                <a:rPr lang="it-IT" altLang="ja-JP" sz="800" dirty="0">
                  <a:solidFill>
                    <a:schemeClr val="tx1"/>
                  </a:solidFill>
                  <a:latin typeface="ＭＳ Ｐ明朝" panose="02020600040205080304" pitchFamily="18" charset="-128"/>
                  <a:ea typeface="ＭＳ Ｐ明朝" panose="02020600040205080304" pitchFamily="18" charset="-128"/>
                </a:rPr>
                <a:t>2</a:t>
              </a:r>
              <a:r>
                <a:rPr lang="ja-JP" altLang="it-IT" sz="800" dirty="0">
                  <a:solidFill>
                    <a:schemeClr val="tx1"/>
                  </a:solidFill>
                  <a:latin typeface="ＭＳ Ｐ明朝" panose="02020600040205080304" pitchFamily="18" charset="-128"/>
                  <a:ea typeface="ＭＳ Ｐ明朝" panose="02020600040205080304" pitchFamily="18" charset="-128"/>
                </a:rPr>
                <a:t>　（</a:t>
              </a:r>
              <a:r>
                <a:rPr lang="it-IT" altLang="ja-JP" sz="800" dirty="0">
                  <a:solidFill>
                    <a:schemeClr val="tx1"/>
                  </a:solidFill>
                  <a:latin typeface="ＭＳ Ｐ明朝" panose="02020600040205080304" pitchFamily="18" charset="-128"/>
                  <a:ea typeface="ＭＳ Ｐ明朝" panose="02020600040205080304" pitchFamily="18" charset="-128"/>
                </a:rPr>
                <a:t>Lot 548248C  Exp.2017-06-15)</a:t>
              </a:r>
            </a:p>
            <a:p>
              <a:r>
                <a:rPr lang="it-IT" altLang="ja-JP" sz="800" dirty="0">
                  <a:solidFill>
                    <a:schemeClr val="tx1"/>
                  </a:solidFill>
                  <a:latin typeface="ＭＳ Ｐ明朝" panose="02020600040205080304" pitchFamily="18" charset="-128"/>
                  <a:ea typeface="ＭＳ Ｐ明朝" panose="02020600040205080304" pitchFamily="18" charset="-128"/>
                </a:rPr>
                <a:t>      CiTrol  Leverl</a:t>
              </a:r>
              <a:r>
                <a:rPr lang="ja-JP" altLang="it-IT" sz="800" dirty="0">
                  <a:solidFill>
                    <a:schemeClr val="tx1"/>
                  </a:solidFill>
                  <a:latin typeface="ＭＳ Ｐ明朝" panose="02020600040205080304" pitchFamily="18" charset="-128"/>
                  <a:ea typeface="ＭＳ Ｐ明朝" panose="02020600040205080304" pitchFamily="18" charset="-128"/>
                </a:rPr>
                <a:t>　</a:t>
              </a:r>
              <a:r>
                <a:rPr lang="it-IT" altLang="ja-JP" sz="800" dirty="0">
                  <a:solidFill>
                    <a:schemeClr val="tx1"/>
                  </a:solidFill>
                  <a:latin typeface="ＭＳ Ｐ明朝" panose="02020600040205080304" pitchFamily="18" charset="-128"/>
                  <a:ea typeface="ＭＳ Ｐ明朝" panose="02020600040205080304" pitchFamily="18" charset="-128"/>
                </a:rPr>
                <a:t>3</a:t>
              </a:r>
              <a:r>
                <a:rPr lang="ja-JP" altLang="it-IT" sz="800" dirty="0">
                  <a:solidFill>
                    <a:schemeClr val="tx1"/>
                  </a:solidFill>
                  <a:latin typeface="ＭＳ Ｐ明朝" panose="02020600040205080304" pitchFamily="18" charset="-128"/>
                  <a:ea typeface="ＭＳ Ｐ明朝" panose="02020600040205080304" pitchFamily="18" charset="-128"/>
                </a:rPr>
                <a:t>　（</a:t>
              </a:r>
              <a:r>
                <a:rPr lang="it-IT" altLang="ja-JP" sz="800" dirty="0">
                  <a:solidFill>
                    <a:schemeClr val="tx1"/>
                  </a:solidFill>
                  <a:latin typeface="ＭＳ Ｐ明朝" panose="02020600040205080304" pitchFamily="18" charset="-128"/>
                  <a:ea typeface="ＭＳ Ｐ明朝" panose="02020600040205080304" pitchFamily="18" charset="-128"/>
                </a:rPr>
                <a:t>Lot 548439  Exp.2017-01-28</a:t>
              </a:r>
              <a:r>
                <a:rPr lang="it-IT" altLang="ja-JP" sz="800" dirty="0" smtClean="0">
                  <a:solidFill>
                    <a:schemeClr val="tx1"/>
                  </a:solidFill>
                  <a:latin typeface="ＭＳ Ｐ明朝" panose="02020600040205080304" pitchFamily="18" charset="-128"/>
                  <a:ea typeface="ＭＳ Ｐ明朝" panose="02020600040205080304" pitchFamily="18" charset="-128"/>
                </a:rPr>
                <a:t>)</a:t>
              </a:r>
              <a:endParaRPr lang="it-IT" altLang="ja-JP" sz="800" dirty="0">
                <a:solidFill>
                  <a:schemeClr val="tx1"/>
                </a:solidFill>
                <a:latin typeface="ＭＳ Ｐ明朝" panose="02020600040205080304" pitchFamily="18" charset="-128"/>
                <a:ea typeface="ＭＳ Ｐ明朝" panose="02020600040205080304" pitchFamily="18" charset="-128"/>
              </a:endParaRPr>
            </a:p>
          </p:txBody>
        </p:sp>
        <p:sp>
          <p:nvSpPr>
            <p:cNvPr id="17" name="正方形/長方形 16"/>
            <p:cNvSpPr/>
            <p:nvPr/>
          </p:nvSpPr>
          <p:spPr>
            <a:xfrm>
              <a:off x="5687701" y="161340"/>
              <a:ext cx="726851" cy="7838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温度</a:t>
              </a:r>
              <a:endParaRPr lang="en-US" altLang="zh-CN" sz="1400" dirty="0">
                <a:solidFill>
                  <a:schemeClr val="tx1"/>
                </a:solidFill>
              </a:endParaRPr>
            </a:p>
            <a:p>
              <a:endParaRPr lang="en-US" altLang="zh-CN" sz="1400" dirty="0" smtClean="0">
                <a:solidFill>
                  <a:schemeClr val="tx1"/>
                </a:solidFill>
              </a:endParaRPr>
            </a:p>
            <a:p>
              <a:endParaRPr lang="en-US" altLang="zh-CN" sz="1400" dirty="0" smtClean="0">
                <a:solidFill>
                  <a:schemeClr val="tx1"/>
                </a:solidFill>
              </a:endParaRPr>
            </a:p>
          </p:txBody>
        </p:sp>
      </p:grpSp>
      <p:pic>
        <p:nvPicPr>
          <p:cNvPr id="4" name="図 3"/>
          <p:cNvPicPr>
            <a:picLocks noChangeAspect="1"/>
          </p:cNvPicPr>
          <p:nvPr/>
        </p:nvPicPr>
        <p:blipFill>
          <a:blip r:embed="rId4"/>
          <a:stretch>
            <a:fillRect/>
          </a:stretch>
        </p:blipFill>
        <p:spPr>
          <a:xfrm>
            <a:off x="1957230" y="1833311"/>
            <a:ext cx="5436639" cy="2875998"/>
          </a:xfrm>
          <a:prstGeom prst="rect">
            <a:avLst/>
          </a:prstGeom>
        </p:spPr>
      </p:pic>
    </p:spTree>
    <p:extLst>
      <p:ext uri="{BB962C8B-B14F-4D97-AF65-F5344CB8AC3E}">
        <p14:creationId xmlns:p14="http://schemas.microsoft.com/office/powerpoint/2010/main" val="17644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6"/>
                                        </p:tgtEl>
                                      </p:cBhvr>
                                    </p:animEffect>
                                    <p:anim calcmode="lin" valueType="num">
                                      <p:cBhvr>
                                        <p:cTn id="14" dur="1000"/>
                                        <p:tgtEl>
                                          <p:spTgt spid="26"/>
                                        </p:tgtEl>
                                        <p:attrNameLst>
                                          <p:attrName>ppt_x</p:attrName>
                                        </p:attrNameLst>
                                      </p:cBhvr>
                                      <p:tavLst>
                                        <p:tav tm="0">
                                          <p:val>
                                            <p:strVal val="ppt_x"/>
                                          </p:val>
                                        </p:tav>
                                        <p:tav tm="100000">
                                          <p:val>
                                            <p:strVal val="ppt_x"/>
                                          </p:val>
                                        </p:tav>
                                      </p:tavLst>
                                    </p:anim>
                                    <p:anim calcmode="lin" valueType="num">
                                      <p:cBhvr>
                                        <p:cTn id="15" dur="1000"/>
                                        <p:tgtEl>
                                          <p:spTgt spid="26"/>
                                        </p:tgtEl>
                                        <p:attrNameLst>
                                          <p:attrName>ppt_y</p:attrName>
                                        </p:attrNameLst>
                                      </p:cBhvr>
                                      <p:tavLst>
                                        <p:tav tm="0">
                                          <p:val>
                                            <p:strVal val="ppt_y"/>
                                          </p:val>
                                        </p:tav>
                                        <p:tav tm="100000">
                                          <p:val>
                                            <p:strVal val="ppt_y+.1"/>
                                          </p:val>
                                        </p:tav>
                                      </p:tavLst>
                                    </p:anim>
                                    <p:set>
                                      <p:cBhvr>
                                        <p:cTn id="16" dur="1" fill="hold">
                                          <p:stCondLst>
                                            <p:cond delay="999"/>
                                          </p:stCondLst>
                                        </p:cTn>
                                        <p:tgtEl>
                                          <p:spTgt spid="26"/>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27"/>
                                        </p:tgtEl>
                                      </p:cBhvr>
                                    </p:animEffect>
                                    <p:anim calcmode="lin" valueType="num">
                                      <p:cBhvr>
                                        <p:cTn id="19" dur="1000"/>
                                        <p:tgtEl>
                                          <p:spTgt spid="27"/>
                                        </p:tgtEl>
                                        <p:attrNameLst>
                                          <p:attrName>ppt_x</p:attrName>
                                        </p:attrNameLst>
                                      </p:cBhvr>
                                      <p:tavLst>
                                        <p:tav tm="0">
                                          <p:val>
                                            <p:strVal val="ppt_x"/>
                                          </p:val>
                                        </p:tav>
                                        <p:tav tm="100000">
                                          <p:val>
                                            <p:strVal val="ppt_x"/>
                                          </p:val>
                                        </p:tav>
                                      </p:tavLst>
                                    </p:anim>
                                    <p:anim calcmode="lin" valueType="num">
                                      <p:cBhvr>
                                        <p:cTn id="20" dur="1000"/>
                                        <p:tgtEl>
                                          <p:spTgt spid="27"/>
                                        </p:tgtEl>
                                        <p:attrNameLst>
                                          <p:attrName>ppt_y</p:attrName>
                                        </p:attrNameLst>
                                      </p:cBhvr>
                                      <p:tavLst>
                                        <p:tav tm="0">
                                          <p:val>
                                            <p:strVal val="ppt_y"/>
                                          </p:val>
                                        </p:tav>
                                        <p:tav tm="100000">
                                          <p:val>
                                            <p:strVal val="ppt_y+.1"/>
                                          </p:val>
                                        </p:tav>
                                      </p:tavLst>
                                    </p:anim>
                                    <p:set>
                                      <p:cBhvr>
                                        <p:cTn id="21" dur="1" fill="hold">
                                          <p:stCondLst>
                                            <p:cond delay="999"/>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1249</TotalTime>
  <Words>1130</Words>
  <Application>Microsoft Office PowerPoint</Application>
  <PresentationFormat>A4 210 x 297 mm</PresentationFormat>
  <Paragraphs>557</Paragraphs>
  <Slides>17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Dotum</vt:lpstr>
      <vt:lpstr>HGP明朝B</vt:lpstr>
      <vt:lpstr>HGS明朝B</vt:lpstr>
      <vt:lpstr>HG明朝B</vt:lpstr>
      <vt:lpstr>ＭＳ Ｐゴシック</vt:lpstr>
      <vt:lpstr>ＭＳ Ｐ明朝</vt:lpstr>
      <vt:lpstr>宋体</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Mpが多い場合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ご清聴有難うございました。  　　　　　　株式会社レイデックス　米村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米村勝</dc:creator>
  <cp:lastModifiedBy>Radix-Mae</cp:lastModifiedBy>
  <cp:revision>65</cp:revision>
  <dcterms:created xsi:type="dcterms:W3CDTF">2016-05-11T23:33:40Z</dcterms:created>
  <dcterms:modified xsi:type="dcterms:W3CDTF">2019-03-26T01:35:33Z</dcterms:modified>
</cp:coreProperties>
</file>