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3"/>
  </p:notesMasterIdLst>
  <p:sldIdLst>
    <p:sldId id="287" r:id="rId2"/>
    <p:sldId id="260" r:id="rId3"/>
    <p:sldId id="262" r:id="rId4"/>
    <p:sldId id="261" r:id="rId5"/>
    <p:sldId id="269" r:id="rId6"/>
    <p:sldId id="265" r:id="rId7"/>
    <p:sldId id="270" r:id="rId8"/>
    <p:sldId id="272" r:id="rId9"/>
    <p:sldId id="275" r:id="rId10"/>
    <p:sldId id="267" r:id="rId11"/>
    <p:sldId id="257" r:id="rId12"/>
    <p:sldId id="266" r:id="rId13"/>
    <p:sldId id="259" r:id="rId14"/>
    <p:sldId id="290" r:id="rId15"/>
    <p:sldId id="264" r:id="rId16"/>
    <p:sldId id="263" r:id="rId17"/>
    <p:sldId id="273" r:id="rId18"/>
    <p:sldId id="278" r:id="rId19"/>
    <p:sldId id="276" r:id="rId20"/>
    <p:sldId id="280" r:id="rId21"/>
    <p:sldId id="277" r:id="rId22"/>
    <p:sldId id="284" r:id="rId23"/>
    <p:sldId id="279" r:id="rId24"/>
    <p:sldId id="283" r:id="rId25"/>
    <p:sldId id="271" r:id="rId26"/>
    <p:sldId id="285" r:id="rId27"/>
    <p:sldId id="286" r:id="rId28"/>
    <p:sldId id="282" r:id="rId29"/>
    <p:sldId id="288" r:id="rId30"/>
    <p:sldId id="289" r:id="rId31"/>
    <p:sldId id="258" r:id="rId32"/>
  </p:sldIdLst>
  <p:sldSz cx="13208000" cy="9906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103" autoAdjust="0"/>
    <p:restoredTop sz="94151" autoAdjust="0"/>
  </p:normalViewPr>
  <p:slideViewPr>
    <p:cSldViewPr snapToGrid="0">
      <p:cViewPr varScale="1">
        <p:scale>
          <a:sx n="47" d="100"/>
          <a:sy n="47" d="100"/>
        </p:scale>
        <p:origin x="134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29A391-6D81-4CCD-84A7-E7409E57656F}" type="datetimeFigureOut">
              <a:rPr kumimoji="1" lang="ja-JP" altLang="en-US" smtClean="0"/>
              <a:t>2019/3/19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DDA3F6-E783-42E7-B1E8-24BBFBCFAF1E}" type="slidenum">
              <a:rPr kumimoji="1" lang="ja-JP" altLang="en-US" smtClean="0"/>
              <a:t>‹#›</a:t>
            </a:fld>
            <a:endParaRPr kumimoji="1" lang="ja-JP" altLang="en-US"/>
          </a:p>
        </p:txBody>
      </p:sp>
    </p:spTree>
    <p:extLst>
      <p:ext uri="{BB962C8B-B14F-4D97-AF65-F5344CB8AC3E}">
        <p14:creationId xmlns:p14="http://schemas.microsoft.com/office/powerpoint/2010/main" val="261029341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88DDA3F6-E783-42E7-B1E8-24BBFBCFAF1E}" type="slidenum">
              <a:rPr kumimoji="1" lang="ja-JP" altLang="en-US" smtClean="0"/>
              <a:t>12</a:t>
            </a:fld>
            <a:endParaRPr kumimoji="1" lang="ja-JP" altLang="en-US"/>
          </a:p>
        </p:txBody>
      </p:sp>
    </p:spTree>
    <p:extLst>
      <p:ext uri="{BB962C8B-B14F-4D97-AF65-F5344CB8AC3E}">
        <p14:creationId xmlns:p14="http://schemas.microsoft.com/office/powerpoint/2010/main" val="303615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90600" y="1621191"/>
            <a:ext cx="11226800" cy="3448756"/>
          </a:xfrm>
        </p:spPr>
        <p:txBody>
          <a:bodyPr anchor="b"/>
          <a:lstStyle>
            <a:lvl1pPr algn="ctr">
              <a:defRPr sz="8666"/>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651000" y="5202944"/>
            <a:ext cx="9906000" cy="2391656"/>
          </a:xfrm>
        </p:spPr>
        <p:txBody>
          <a:bodyPr/>
          <a:lstStyle>
            <a:lvl1pPr marL="0" indent="0" algn="ctr">
              <a:buNone/>
              <a:defRPr sz="3467"/>
            </a:lvl1pPr>
            <a:lvl2pPr marL="660380" indent="0" algn="ctr">
              <a:buNone/>
              <a:defRPr sz="2889"/>
            </a:lvl2pPr>
            <a:lvl3pPr marL="1320759" indent="0" algn="ctr">
              <a:buNone/>
              <a:defRPr sz="2600"/>
            </a:lvl3pPr>
            <a:lvl4pPr marL="1981139" indent="0" algn="ctr">
              <a:buNone/>
              <a:defRPr sz="2311"/>
            </a:lvl4pPr>
            <a:lvl5pPr marL="2641519" indent="0" algn="ctr">
              <a:buNone/>
              <a:defRPr sz="2311"/>
            </a:lvl5pPr>
            <a:lvl6pPr marL="3301898" indent="0" algn="ctr">
              <a:buNone/>
              <a:defRPr sz="2311"/>
            </a:lvl6pPr>
            <a:lvl7pPr marL="3962278" indent="0" algn="ctr">
              <a:buNone/>
              <a:defRPr sz="2311"/>
            </a:lvl7pPr>
            <a:lvl8pPr marL="4622658" indent="0" algn="ctr">
              <a:buNone/>
              <a:defRPr sz="2311"/>
            </a:lvl8pPr>
            <a:lvl9pPr marL="5283037" indent="0" algn="ctr">
              <a:buNone/>
              <a:defRPr sz="2311"/>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7D5D30B0-84BD-4558-B893-D28F5E479DD8}" type="datetimeFigureOut">
              <a:rPr kumimoji="1" lang="ja-JP" altLang="en-US" smtClean="0"/>
              <a:t>2019/3/19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6539E2-5C44-4807-A3F8-AB15D161DF47}" type="slidenum">
              <a:rPr kumimoji="1" lang="ja-JP" altLang="en-US" smtClean="0"/>
              <a:t>‹#›</a:t>
            </a:fld>
            <a:endParaRPr kumimoji="1" lang="ja-JP" altLang="en-US"/>
          </a:p>
        </p:txBody>
      </p:sp>
    </p:spTree>
    <p:extLst>
      <p:ext uri="{BB962C8B-B14F-4D97-AF65-F5344CB8AC3E}">
        <p14:creationId xmlns:p14="http://schemas.microsoft.com/office/powerpoint/2010/main" val="3840525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D5D30B0-84BD-4558-B893-D28F5E479DD8}" type="datetimeFigureOut">
              <a:rPr kumimoji="1" lang="ja-JP" altLang="en-US" smtClean="0"/>
              <a:t>2019/3/19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6539E2-5C44-4807-A3F8-AB15D161DF47}" type="slidenum">
              <a:rPr kumimoji="1" lang="ja-JP" altLang="en-US" smtClean="0"/>
              <a:t>‹#›</a:t>
            </a:fld>
            <a:endParaRPr kumimoji="1" lang="ja-JP" altLang="en-US"/>
          </a:p>
        </p:txBody>
      </p:sp>
    </p:spTree>
    <p:extLst>
      <p:ext uri="{BB962C8B-B14F-4D97-AF65-F5344CB8AC3E}">
        <p14:creationId xmlns:p14="http://schemas.microsoft.com/office/powerpoint/2010/main" val="2124513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51976" y="527403"/>
            <a:ext cx="2847975"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908051" y="527403"/>
            <a:ext cx="8378825"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D5D30B0-84BD-4558-B893-D28F5E479DD8}" type="datetimeFigureOut">
              <a:rPr kumimoji="1" lang="ja-JP" altLang="en-US" smtClean="0"/>
              <a:t>2019/3/19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6539E2-5C44-4807-A3F8-AB15D161DF47}" type="slidenum">
              <a:rPr kumimoji="1" lang="ja-JP" altLang="en-US" smtClean="0"/>
              <a:t>‹#›</a:t>
            </a:fld>
            <a:endParaRPr kumimoji="1" lang="ja-JP" altLang="en-US"/>
          </a:p>
        </p:txBody>
      </p:sp>
    </p:spTree>
    <p:extLst>
      <p:ext uri="{BB962C8B-B14F-4D97-AF65-F5344CB8AC3E}">
        <p14:creationId xmlns:p14="http://schemas.microsoft.com/office/powerpoint/2010/main" val="4286969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7D5D30B0-84BD-4558-B893-D28F5E479DD8}" type="datetimeFigureOut">
              <a:rPr kumimoji="1" lang="ja-JP" altLang="en-US" smtClean="0"/>
              <a:t>2019/3/19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6539E2-5C44-4807-A3F8-AB15D161DF47}" type="slidenum">
              <a:rPr kumimoji="1" lang="ja-JP" altLang="en-US" smtClean="0"/>
              <a:t>‹#›</a:t>
            </a:fld>
            <a:endParaRPr kumimoji="1" lang="ja-JP" altLang="en-US"/>
          </a:p>
        </p:txBody>
      </p:sp>
    </p:spTree>
    <p:extLst>
      <p:ext uri="{BB962C8B-B14F-4D97-AF65-F5344CB8AC3E}">
        <p14:creationId xmlns:p14="http://schemas.microsoft.com/office/powerpoint/2010/main" val="115742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901172" y="2469624"/>
            <a:ext cx="11391900" cy="4120620"/>
          </a:xfrm>
        </p:spPr>
        <p:txBody>
          <a:bodyPr anchor="b"/>
          <a:lstStyle>
            <a:lvl1pPr>
              <a:defRPr sz="8666"/>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01172" y="6629226"/>
            <a:ext cx="11391900" cy="2166937"/>
          </a:xfrm>
        </p:spPr>
        <p:txBody>
          <a:bodyPr/>
          <a:lstStyle>
            <a:lvl1pPr marL="0" indent="0">
              <a:buNone/>
              <a:defRPr sz="3467">
                <a:solidFill>
                  <a:schemeClr val="tx1"/>
                </a:solidFill>
              </a:defRPr>
            </a:lvl1pPr>
            <a:lvl2pPr marL="660380" indent="0">
              <a:buNone/>
              <a:defRPr sz="2889">
                <a:solidFill>
                  <a:schemeClr val="tx1">
                    <a:tint val="75000"/>
                  </a:schemeClr>
                </a:solidFill>
              </a:defRPr>
            </a:lvl2pPr>
            <a:lvl3pPr marL="1320759" indent="0">
              <a:buNone/>
              <a:defRPr sz="2600">
                <a:solidFill>
                  <a:schemeClr val="tx1">
                    <a:tint val="75000"/>
                  </a:schemeClr>
                </a:solidFill>
              </a:defRPr>
            </a:lvl3pPr>
            <a:lvl4pPr marL="1981139" indent="0">
              <a:buNone/>
              <a:defRPr sz="2311">
                <a:solidFill>
                  <a:schemeClr val="tx1">
                    <a:tint val="75000"/>
                  </a:schemeClr>
                </a:solidFill>
              </a:defRPr>
            </a:lvl4pPr>
            <a:lvl5pPr marL="2641519" indent="0">
              <a:buNone/>
              <a:defRPr sz="2311">
                <a:solidFill>
                  <a:schemeClr val="tx1">
                    <a:tint val="75000"/>
                  </a:schemeClr>
                </a:solidFill>
              </a:defRPr>
            </a:lvl5pPr>
            <a:lvl6pPr marL="3301898" indent="0">
              <a:buNone/>
              <a:defRPr sz="2311">
                <a:solidFill>
                  <a:schemeClr val="tx1">
                    <a:tint val="75000"/>
                  </a:schemeClr>
                </a:solidFill>
              </a:defRPr>
            </a:lvl6pPr>
            <a:lvl7pPr marL="3962278" indent="0">
              <a:buNone/>
              <a:defRPr sz="2311">
                <a:solidFill>
                  <a:schemeClr val="tx1">
                    <a:tint val="75000"/>
                  </a:schemeClr>
                </a:solidFill>
              </a:defRPr>
            </a:lvl7pPr>
            <a:lvl8pPr marL="4622658" indent="0">
              <a:buNone/>
              <a:defRPr sz="2311">
                <a:solidFill>
                  <a:schemeClr val="tx1">
                    <a:tint val="75000"/>
                  </a:schemeClr>
                </a:solidFill>
              </a:defRPr>
            </a:lvl8pPr>
            <a:lvl9pPr marL="5283037" indent="0">
              <a:buNone/>
              <a:defRPr sz="2311">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7D5D30B0-84BD-4558-B893-D28F5E479DD8}" type="datetimeFigureOut">
              <a:rPr kumimoji="1" lang="ja-JP" altLang="en-US" smtClean="0"/>
              <a:t>2019/3/19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D6539E2-5C44-4807-A3F8-AB15D161DF47}" type="slidenum">
              <a:rPr kumimoji="1" lang="ja-JP" altLang="en-US" smtClean="0"/>
              <a:t>‹#›</a:t>
            </a:fld>
            <a:endParaRPr kumimoji="1" lang="ja-JP" altLang="en-US"/>
          </a:p>
        </p:txBody>
      </p:sp>
    </p:spTree>
    <p:extLst>
      <p:ext uri="{BB962C8B-B14F-4D97-AF65-F5344CB8AC3E}">
        <p14:creationId xmlns:p14="http://schemas.microsoft.com/office/powerpoint/2010/main" val="4113409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908050" y="2637014"/>
            <a:ext cx="561340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6686550" y="2637014"/>
            <a:ext cx="561340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7D5D30B0-84BD-4558-B893-D28F5E479DD8}" type="datetimeFigureOut">
              <a:rPr kumimoji="1" lang="ja-JP" altLang="en-US" smtClean="0"/>
              <a:t>2019/3/19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6539E2-5C44-4807-A3F8-AB15D161DF47}" type="slidenum">
              <a:rPr kumimoji="1" lang="ja-JP" altLang="en-US" smtClean="0"/>
              <a:t>‹#›</a:t>
            </a:fld>
            <a:endParaRPr kumimoji="1" lang="ja-JP" altLang="en-US"/>
          </a:p>
        </p:txBody>
      </p:sp>
    </p:spTree>
    <p:extLst>
      <p:ext uri="{BB962C8B-B14F-4D97-AF65-F5344CB8AC3E}">
        <p14:creationId xmlns:p14="http://schemas.microsoft.com/office/powerpoint/2010/main" val="2570842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909770" y="527405"/>
            <a:ext cx="11391900"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09772" y="2428347"/>
            <a:ext cx="5587602"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ja-JP" altLang="en-US" smtClean="0"/>
              <a:t>マスター テキストの書式設定</a:t>
            </a:r>
          </a:p>
        </p:txBody>
      </p:sp>
      <p:sp>
        <p:nvSpPr>
          <p:cNvPr id="4" name="Content Placeholder 3"/>
          <p:cNvSpPr>
            <a:spLocks noGrp="1"/>
          </p:cNvSpPr>
          <p:nvPr>
            <p:ph sz="half" idx="2"/>
          </p:nvPr>
        </p:nvSpPr>
        <p:spPr>
          <a:xfrm>
            <a:off x="909772" y="3618442"/>
            <a:ext cx="5587602"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6686551" y="2428347"/>
            <a:ext cx="5615120" cy="1190095"/>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lang="ja-JP" altLang="en-US" smtClean="0"/>
              <a:t>マスター テキストの書式設定</a:t>
            </a:r>
          </a:p>
        </p:txBody>
      </p:sp>
      <p:sp>
        <p:nvSpPr>
          <p:cNvPr id="6" name="Content Placeholder 5"/>
          <p:cNvSpPr>
            <a:spLocks noGrp="1"/>
          </p:cNvSpPr>
          <p:nvPr>
            <p:ph sz="quarter" idx="4"/>
          </p:nvPr>
        </p:nvSpPr>
        <p:spPr>
          <a:xfrm>
            <a:off x="6686551" y="3618442"/>
            <a:ext cx="5615120"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7D5D30B0-84BD-4558-B893-D28F5E479DD8}" type="datetimeFigureOut">
              <a:rPr kumimoji="1" lang="ja-JP" altLang="en-US" smtClean="0"/>
              <a:t>2019/3/19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D6539E2-5C44-4807-A3F8-AB15D161DF47}" type="slidenum">
              <a:rPr kumimoji="1" lang="ja-JP" altLang="en-US" smtClean="0"/>
              <a:t>‹#›</a:t>
            </a:fld>
            <a:endParaRPr kumimoji="1" lang="ja-JP" altLang="en-US"/>
          </a:p>
        </p:txBody>
      </p:sp>
    </p:spTree>
    <p:extLst>
      <p:ext uri="{BB962C8B-B14F-4D97-AF65-F5344CB8AC3E}">
        <p14:creationId xmlns:p14="http://schemas.microsoft.com/office/powerpoint/2010/main" val="3193457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D5D30B0-84BD-4558-B893-D28F5E479DD8}" type="datetimeFigureOut">
              <a:rPr kumimoji="1" lang="ja-JP" altLang="en-US" smtClean="0"/>
              <a:t>2019/3/19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D6539E2-5C44-4807-A3F8-AB15D161DF47}" type="slidenum">
              <a:rPr kumimoji="1" lang="ja-JP" altLang="en-US" smtClean="0"/>
              <a:t>‹#›</a:t>
            </a:fld>
            <a:endParaRPr kumimoji="1" lang="ja-JP" altLang="en-US"/>
          </a:p>
        </p:txBody>
      </p:sp>
    </p:spTree>
    <p:extLst>
      <p:ext uri="{BB962C8B-B14F-4D97-AF65-F5344CB8AC3E}">
        <p14:creationId xmlns:p14="http://schemas.microsoft.com/office/powerpoint/2010/main" val="129941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5D30B0-84BD-4558-B893-D28F5E479DD8}" type="datetimeFigureOut">
              <a:rPr kumimoji="1" lang="ja-JP" altLang="en-US" smtClean="0"/>
              <a:t>2019/3/19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D6539E2-5C44-4807-A3F8-AB15D161DF47}" type="slidenum">
              <a:rPr kumimoji="1" lang="ja-JP" altLang="en-US" smtClean="0"/>
              <a:t>‹#›</a:t>
            </a:fld>
            <a:endParaRPr kumimoji="1" lang="ja-JP" altLang="en-US"/>
          </a:p>
        </p:txBody>
      </p:sp>
    </p:spTree>
    <p:extLst>
      <p:ext uri="{BB962C8B-B14F-4D97-AF65-F5344CB8AC3E}">
        <p14:creationId xmlns:p14="http://schemas.microsoft.com/office/powerpoint/2010/main" val="2154767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09770" y="660400"/>
            <a:ext cx="4259924" cy="2311400"/>
          </a:xfrm>
        </p:spPr>
        <p:txBody>
          <a:bodyPr anchor="b"/>
          <a:lstStyle>
            <a:lvl1pPr>
              <a:defRPr sz="4622"/>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5615120" y="1426283"/>
            <a:ext cx="6686550" cy="7039681"/>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909770" y="2971800"/>
            <a:ext cx="425992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D5D30B0-84BD-4558-B893-D28F5E479DD8}" type="datetimeFigureOut">
              <a:rPr kumimoji="1" lang="ja-JP" altLang="en-US" smtClean="0"/>
              <a:t>2019/3/19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6539E2-5C44-4807-A3F8-AB15D161DF47}" type="slidenum">
              <a:rPr kumimoji="1" lang="ja-JP" altLang="en-US" smtClean="0"/>
              <a:t>‹#›</a:t>
            </a:fld>
            <a:endParaRPr kumimoji="1" lang="ja-JP" altLang="en-US"/>
          </a:p>
        </p:txBody>
      </p:sp>
    </p:spTree>
    <p:extLst>
      <p:ext uri="{BB962C8B-B14F-4D97-AF65-F5344CB8AC3E}">
        <p14:creationId xmlns:p14="http://schemas.microsoft.com/office/powerpoint/2010/main" val="2804748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909770" y="660400"/>
            <a:ext cx="4259924" cy="2311400"/>
          </a:xfrm>
        </p:spPr>
        <p:txBody>
          <a:bodyPr anchor="b"/>
          <a:lstStyle>
            <a:lvl1pPr>
              <a:defRPr sz="4622"/>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5615120" y="1426283"/>
            <a:ext cx="6686550" cy="7039681"/>
          </a:xfrm>
        </p:spPr>
        <p:txBody>
          <a:bodyPr anchor="t"/>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lang="ja-JP" altLang="en-US" smtClean="0"/>
              <a:t>図を追加</a:t>
            </a:r>
            <a:endParaRPr lang="en-US" dirty="0"/>
          </a:p>
        </p:txBody>
      </p:sp>
      <p:sp>
        <p:nvSpPr>
          <p:cNvPr id="4" name="Text Placeholder 3"/>
          <p:cNvSpPr>
            <a:spLocks noGrp="1"/>
          </p:cNvSpPr>
          <p:nvPr>
            <p:ph type="body" sz="half" idx="2"/>
          </p:nvPr>
        </p:nvSpPr>
        <p:spPr>
          <a:xfrm>
            <a:off x="909770" y="2971800"/>
            <a:ext cx="4259924" cy="5505627"/>
          </a:xfrm>
        </p:spPr>
        <p:txBody>
          <a:bodyPr/>
          <a:lstStyle>
            <a:lvl1pPr marL="0" indent="0">
              <a:buNone/>
              <a:defRPr sz="2311"/>
            </a:lvl1pPr>
            <a:lvl2pPr marL="660380" indent="0">
              <a:buNone/>
              <a:defRPr sz="2022"/>
            </a:lvl2pPr>
            <a:lvl3pPr marL="1320759" indent="0">
              <a:buNone/>
              <a:defRPr sz="1733"/>
            </a:lvl3pPr>
            <a:lvl4pPr marL="1981139" indent="0">
              <a:buNone/>
              <a:defRPr sz="1444"/>
            </a:lvl4pPr>
            <a:lvl5pPr marL="2641519" indent="0">
              <a:buNone/>
              <a:defRPr sz="1444"/>
            </a:lvl5pPr>
            <a:lvl6pPr marL="3301898" indent="0">
              <a:buNone/>
              <a:defRPr sz="1444"/>
            </a:lvl6pPr>
            <a:lvl7pPr marL="3962278" indent="0">
              <a:buNone/>
              <a:defRPr sz="1444"/>
            </a:lvl7pPr>
            <a:lvl8pPr marL="4622658" indent="0">
              <a:buNone/>
              <a:defRPr sz="1444"/>
            </a:lvl8pPr>
            <a:lvl9pPr marL="5283037" indent="0">
              <a:buNone/>
              <a:defRPr sz="1444"/>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D5D30B0-84BD-4558-B893-D28F5E479DD8}" type="datetimeFigureOut">
              <a:rPr kumimoji="1" lang="ja-JP" altLang="en-US" smtClean="0"/>
              <a:t>2019/3/19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D6539E2-5C44-4807-A3F8-AB15D161DF47}" type="slidenum">
              <a:rPr kumimoji="1" lang="ja-JP" altLang="en-US" smtClean="0"/>
              <a:t>‹#›</a:t>
            </a:fld>
            <a:endParaRPr kumimoji="1" lang="ja-JP" altLang="en-US"/>
          </a:p>
        </p:txBody>
      </p:sp>
    </p:spTree>
    <p:extLst>
      <p:ext uri="{BB962C8B-B14F-4D97-AF65-F5344CB8AC3E}">
        <p14:creationId xmlns:p14="http://schemas.microsoft.com/office/powerpoint/2010/main" val="868594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8050" y="527405"/>
            <a:ext cx="11391900"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908050" y="2637014"/>
            <a:ext cx="11391900"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908050" y="9181397"/>
            <a:ext cx="297180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7D5D30B0-84BD-4558-B893-D28F5E479DD8}" type="datetimeFigureOut">
              <a:rPr kumimoji="1" lang="ja-JP" altLang="en-US" smtClean="0"/>
              <a:t>2019/3/19</a:t>
            </a:fld>
            <a:endParaRPr kumimoji="1" lang="ja-JP" altLang="en-US"/>
          </a:p>
        </p:txBody>
      </p:sp>
      <p:sp>
        <p:nvSpPr>
          <p:cNvPr id="5" name="Footer Placeholder 4"/>
          <p:cNvSpPr>
            <a:spLocks noGrp="1"/>
          </p:cNvSpPr>
          <p:nvPr>
            <p:ph type="ftr" sz="quarter" idx="3"/>
          </p:nvPr>
        </p:nvSpPr>
        <p:spPr>
          <a:xfrm>
            <a:off x="4375150" y="9181397"/>
            <a:ext cx="4457700"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328150" y="9181397"/>
            <a:ext cx="297180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3D6539E2-5C44-4807-A3F8-AB15D161DF47}" type="slidenum">
              <a:rPr kumimoji="1" lang="ja-JP" altLang="en-US" smtClean="0"/>
              <a:t>‹#›</a:t>
            </a:fld>
            <a:endParaRPr kumimoji="1" lang="ja-JP" altLang="en-US"/>
          </a:p>
        </p:txBody>
      </p:sp>
    </p:spTree>
    <p:extLst>
      <p:ext uri="{BB962C8B-B14F-4D97-AF65-F5344CB8AC3E}">
        <p14:creationId xmlns:p14="http://schemas.microsoft.com/office/powerpoint/2010/main" val="28038035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p:titleStyle>
    <p:bodyStyle>
      <a:lvl1pPr marL="330190" indent="-330190" algn="l" defTabSz="1320759" rtl="0" eaLnBrk="1" latinLnBrk="0" hangingPunct="1">
        <a:lnSpc>
          <a:spcPct val="90000"/>
        </a:lnSpc>
        <a:spcBef>
          <a:spcPts val="1444"/>
        </a:spcBef>
        <a:buFont typeface="Arial" panose="020B0604020202020204" pitchFamily="34" charset="0"/>
        <a:buChar char="•"/>
        <a:defRPr kumimoji="1" sz="4044" kern="1200">
          <a:solidFill>
            <a:schemeClr val="tx1"/>
          </a:solidFill>
          <a:latin typeface="+mn-lt"/>
          <a:ea typeface="+mn-ea"/>
          <a:cs typeface="+mn-cs"/>
        </a:defRPr>
      </a:lvl1pPr>
      <a:lvl2pPr marL="990570" indent="-330190" algn="l" defTabSz="1320759" rtl="0" eaLnBrk="1" latinLnBrk="0" hangingPunct="1">
        <a:lnSpc>
          <a:spcPct val="90000"/>
        </a:lnSpc>
        <a:spcBef>
          <a:spcPts val="722"/>
        </a:spcBef>
        <a:buFont typeface="Arial" panose="020B0604020202020204" pitchFamily="34" charset="0"/>
        <a:buChar char="•"/>
        <a:defRPr kumimoji="1" sz="3467" kern="1200">
          <a:solidFill>
            <a:schemeClr val="tx1"/>
          </a:solidFill>
          <a:latin typeface="+mn-lt"/>
          <a:ea typeface="+mn-ea"/>
          <a:cs typeface="+mn-cs"/>
        </a:defRPr>
      </a:lvl2pPr>
      <a:lvl3pPr marL="1650949" indent="-330190" algn="l" defTabSz="1320759" rtl="0" eaLnBrk="1" latinLnBrk="0" hangingPunct="1">
        <a:lnSpc>
          <a:spcPct val="90000"/>
        </a:lnSpc>
        <a:spcBef>
          <a:spcPts val="722"/>
        </a:spcBef>
        <a:buFont typeface="Arial" panose="020B0604020202020204" pitchFamily="34" charset="0"/>
        <a:buChar char="•"/>
        <a:defRPr kumimoji="1" sz="2889" kern="1200">
          <a:solidFill>
            <a:schemeClr val="tx1"/>
          </a:solidFill>
          <a:latin typeface="+mn-lt"/>
          <a:ea typeface="+mn-ea"/>
          <a:cs typeface="+mn-cs"/>
        </a:defRPr>
      </a:lvl3pPr>
      <a:lvl4pPr marL="231132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4pPr>
      <a:lvl5pPr marL="2971709"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5pPr>
      <a:lvl6pPr marL="363208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6pPr>
      <a:lvl7pPr marL="429246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7pPr>
      <a:lvl8pPr marL="4952848"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8pPr>
      <a:lvl9pPr marL="5613227" indent="-330190" algn="l" defTabSz="1320759" rtl="0" eaLnBrk="1" latinLnBrk="0" hangingPunct="1">
        <a:lnSpc>
          <a:spcPct val="90000"/>
        </a:lnSpc>
        <a:spcBef>
          <a:spcPts val="722"/>
        </a:spcBef>
        <a:buFont typeface="Arial" panose="020B0604020202020204" pitchFamily="34" charset="0"/>
        <a:buChar char="•"/>
        <a:defRPr kumimoji="1" sz="2600" kern="1200">
          <a:solidFill>
            <a:schemeClr val="tx1"/>
          </a:solidFill>
          <a:latin typeface="+mn-lt"/>
          <a:ea typeface="+mn-ea"/>
          <a:cs typeface="+mn-cs"/>
        </a:defRPr>
      </a:lvl9pPr>
    </p:bodyStyle>
    <p:otherStyle>
      <a:defPPr>
        <a:defRPr lang="en-US"/>
      </a:defPPr>
      <a:lvl1pPr marL="0" algn="l" defTabSz="1320759" rtl="0" eaLnBrk="1" latinLnBrk="0" hangingPunct="1">
        <a:defRPr kumimoji="1" sz="26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03794" y="6629922"/>
            <a:ext cx="9334549"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solidFill>
                  <a:schemeClr val="tx1"/>
                </a:solidFill>
                <a:latin typeface="HGP明朝B" panose="02020800000000000000" pitchFamily="18" charset="-128"/>
                <a:ea typeface="HGP明朝B" panose="02020800000000000000" pitchFamily="18" charset="-128"/>
              </a:rPr>
              <a:t>5</a:t>
            </a:r>
            <a:r>
              <a:rPr kumimoji="1" lang="en-US" altLang="ja-JP" sz="2800" dirty="0" smtClean="0">
                <a:solidFill>
                  <a:schemeClr val="tx1"/>
                </a:solidFill>
                <a:latin typeface="HGP明朝B" panose="02020800000000000000" pitchFamily="18" charset="-128"/>
                <a:ea typeface="HGP明朝B" panose="02020800000000000000" pitchFamily="18" charset="-128"/>
              </a:rPr>
              <a:t>. </a:t>
            </a:r>
            <a:r>
              <a:rPr kumimoji="1" lang="ja-JP" altLang="en-US" sz="2800" dirty="0" smtClean="0">
                <a:solidFill>
                  <a:schemeClr val="tx1"/>
                </a:solidFill>
                <a:latin typeface="HGP明朝B" panose="02020800000000000000" pitchFamily="18" charset="-128"/>
                <a:ea typeface="HGP明朝B" panose="02020800000000000000" pitchFamily="18" charset="-128"/>
              </a:rPr>
              <a:t>たんぱく質の生産</a:t>
            </a:r>
            <a:endParaRPr kumimoji="1" lang="en-US" altLang="ja-JP" sz="2800" dirty="0" smtClean="0">
              <a:solidFill>
                <a:schemeClr val="tx1"/>
              </a:solidFill>
              <a:latin typeface="HGP明朝B" panose="02020800000000000000" pitchFamily="18" charset="-128"/>
              <a:ea typeface="HGP明朝B" panose="02020800000000000000" pitchFamily="18" charset="-128"/>
            </a:endParaRPr>
          </a:p>
          <a:p>
            <a:r>
              <a:rPr lang="ja-JP" altLang="en-US" sz="2000" dirty="0" smtClean="0">
                <a:solidFill>
                  <a:schemeClr val="tx1"/>
                </a:solidFill>
                <a:latin typeface="HGP明朝B" panose="02020800000000000000" pitchFamily="18" charset="-128"/>
                <a:ea typeface="HGP明朝B" panose="02020800000000000000" pitchFamily="18" charset="-128"/>
              </a:rPr>
              <a:t>　　　　　エネルギー　：　血球 ＞ 酵素</a:t>
            </a:r>
            <a:endParaRPr lang="en-US" altLang="ja-JP" sz="2000" dirty="0" smtClean="0">
              <a:solidFill>
                <a:schemeClr val="tx1"/>
              </a:solidFill>
              <a:latin typeface="HGP明朝B" panose="02020800000000000000" pitchFamily="18" charset="-128"/>
              <a:ea typeface="HGP明朝B" panose="02020800000000000000" pitchFamily="18" charset="-128"/>
            </a:endParaRPr>
          </a:p>
        </p:txBody>
      </p:sp>
      <p:sp>
        <p:nvSpPr>
          <p:cNvPr id="3" name="正方形/長方形 2"/>
          <p:cNvSpPr/>
          <p:nvPr/>
        </p:nvSpPr>
        <p:spPr>
          <a:xfrm>
            <a:off x="2403794" y="3058121"/>
            <a:ext cx="9334549"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smtClean="0">
                <a:solidFill>
                  <a:schemeClr val="tx1"/>
                </a:solidFill>
                <a:latin typeface="HGP明朝B" panose="02020800000000000000" pitchFamily="18" charset="-128"/>
                <a:ea typeface="HGP明朝B" panose="02020800000000000000" pitchFamily="18" charset="-128"/>
              </a:rPr>
              <a:t>1. </a:t>
            </a:r>
            <a:r>
              <a:rPr kumimoji="1" lang="ja-JP" altLang="en-US" sz="2800" dirty="0" smtClean="0">
                <a:solidFill>
                  <a:schemeClr val="tx1"/>
                </a:solidFill>
                <a:latin typeface="HGP明朝B" panose="02020800000000000000" pitchFamily="18" charset="-128"/>
                <a:ea typeface="HGP明朝B" panose="02020800000000000000" pitchFamily="18" charset="-128"/>
              </a:rPr>
              <a:t>凝固反応は生体防御の一つ</a:t>
            </a:r>
            <a:endParaRPr kumimoji="1" lang="en-US" altLang="ja-JP" sz="2800" dirty="0" smtClean="0">
              <a:solidFill>
                <a:schemeClr val="tx1"/>
              </a:solidFill>
              <a:latin typeface="HGP明朝B" panose="02020800000000000000" pitchFamily="18" charset="-128"/>
              <a:ea typeface="HGP明朝B" panose="02020800000000000000" pitchFamily="18" charset="-128"/>
            </a:endParaRPr>
          </a:p>
          <a:p>
            <a:r>
              <a:rPr lang="ja-JP" altLang="en-US" sz="2800" dirty="0" smtClean="0">
                <a:solidFill>
                  <a:schemeClr val="tx1"/>
                </a:solidFill>
                <a:latin typeface="HGP明朝B" panose="02020800000000000000" pitchFamily="18" charset="-128"/>
                <a:ea typeface="HGP明朝B" panose="02020800000000000000" pitchFamily="18" charset="-128"/>
              </a:rPr>
              <a:t>　　　　</a:t>
            </a:r>
            <a:r>
              <a:rPr lang="ja-JP" altLang="en-US" sz="2000" dirty="0" smtClean="0">
                <a:solidFill>
                  <a:schemeClr val="tx1"/>
                </a:solidFill>
                <a:latin typeface="HGP明朝B" panose="02020800000000000000" pitchFamily="18" charset="-128"/>
                <a:ea typeface="HGP明朝B" panose="02020800000000000000" pitchFamily="18" charset="-128"/>
              </a:rPr>
              <a:t>外傷（ケガ）に伴う凝固　＞　代謝に伴う凝固</a:t>
            </a:r>
            <a:endParaRPr kumimoji="1" lang="ja-JP" altLang="en-US" sz="2000" dirty="0" smtClean="0">
              <a:solidFill>
                <a:schemeClr val="tx1"/>
              </a:solidFill>
              <a:latin typeface="HGP明朝B" panose="02020800000000000000" pitchFamily="18" charset="-128"/>
              <a:ea typeface="HGP明朝B" panose="02020800000000000000" pitchFamily="18" charset="-128"/>
            </a:endParaRPr>
          </a:p>
        </p:txBody>
      </p:sp>
      <p:sp>
        <p:nvSpPr>
          <p:cNvPr id="4" name="正方形/長方形 3"/>
          <p:cNvSpPr/>
          <p:nvPr/>
        </p:nvSpPr>
        <p:spPr>
          <a:xfrm>
            <a:off x="2403794" y="3942041"/>
            <a:ext cx="9334549"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smtClean="0">
                <a:solidFill>
                  <a:schemeClr val="tx1"/>
                </a:solidFill>
                <a:latin typeface="HGP明朝B" panose="02020800000000000000" pitchFamily="18" charset="-128"/>
                <a:ea typeface="HGP明朝B" panose="02020800000000000000" pitchFamily="18" charset="-128"/>
              </a:rPr>
              <a:t>2.</a:t>
            </a:r>
            <a:r>
              <a:rPr lang="ja-JP" altLang="en-US" sz="2800" dirty="0" smtClean="0">
                <a:solidFill>
                  <a:schemeClr val="tx1"/>
                </a:solidFill>
                <a:latin typeface="HGP明朝B" panose="02020800000000000000" pitchFamily="18" charset="-128"/>
                <a:ea typeface="HGP明朝B" panose="02020800000000000000" pitchFamily="18" charset="-128"/>
              </a:rPr>
              <a:t> 凝固に係わる役者の起源は一緒</a:t>
            </a:r>
            <a:endParaRPr lang="en-US" altLang="ja-JP" sz="2800" dirty="0" smtClean="0">
              <a:solidFill>
                <a:schemeClr val="tx1"/>
              </a:solidFill>
              <a:latin typeface="HGP明朝B" panose="02020800000000000000" pitchFamily="18" charset="-128"/>
              <a:ea typeface="HGP明朝B" panose="02020800000000000000" pitchFamily="18" charset="-128"/>
            </a:endParaRPr>
          </a:p>
          <a:p>
            <a:r>
              <a:rPr lang="ja-JP" altLang="en-US" sz="2000" dirty="0">
                <a:solidFill>
                  <a:schemeClr val="tx1"/>
                </a:solidFill>
                <a:latin typeface="HGP明朝B" panose="02020800000000000000" pitchFamily="18" charset="-128"/>
                <a:ea typeface="HGP明朝B" panose="02020800000000000000" pitchFamily="18" charset="-128"/>
              </a:rPr>
              <a:t>　</a:t>
            </a:r>
            <a:r>
              <a:rPr lang="ja-JP" altLang="en-US" sz="2000" dirty="0" smtClean="0">
                <a:solidFill>
                  <a:schemeClr val="tx1"/>
                </a:solidFill>
                <a:latin typeface="HGP明朝B" panose="02020800000000000000" pitchFamily="18" charset="-128"/>
                <a:ea typeface="HGP明朝B" panose="02020800000000000000" pitchFamily="18" charset="-128"/>
              </a:rPr>
              <a:t>　　　　　仲良し　＝　異物の検知能力が高い</a:t>
            </a:r>
            <a:endParaRPr kumimoji="1" lang="ja-JP" altLang="en-US" sz="2000" dirty="0" smtClean="0">
              <a:solidFill>
                <a:schemeClr val="tx1"/>
              </a:solidFill>
              <a:latin typeface="HGP明朝B" panose="02020800000000000000" pitchFamily="18" charset="-128"/>
              <a:ea typeface="HGP明朝B" panose="02020800000000000000" pitchFamily="18" charset="-128"/>
            </a:endParaRPr>
          </a:p>
        </p:txBody>
      </p:sp>
      <p:sp>
        <p:nvSpPr>
          <p:cNvPr id="5" name="正方形/長方形 4"/>
          <p:cNvSpPr/>
          <p:nvPr/>
        </p:nvSpPr>
        <p:spPr>
          <a:xfrm>
            <a:off x="2403794" y="5742041"/>
            <a:ext cx="9334549"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smtClean="0">
                <a:solidFill>
                  <a:schemeClr val="tx1"/>
                </a:solidFill>
                <a:latin typeface="HGP明朝B" panose="02020800000000000000" pitchFamily="18" charset="-128"/>
                <a:ea typeface="HGP明朝B" panose="02020800000000000000" pitchFamily="18" charset="-128"/>
              </a:rPr>
              <a:t>4. </a:t>
            </a:r>
            <a:r>
              <a:rPr kumimoji="1" lang="ja-JP" altLang="en-US" sz="2800" dirty="0" smtClean="0">
                <a:solidFill>
                  <a:schemeClr val="tx1"/>
                </a:solidFill>
                <a:latin typeface="HGP明朝B" panose="02020800000000000000" pitchFamily="18" charset="-128"/>
                <a:ea typeface="HGP明朝B" panose="02020800000000000000" pitchFamily="18" charset="-128"/>
              </a:rPr>
              <a:t>フィブリノーゲンは特異なたんぱく質</a:t>
            </a:r>
            <a:endParaRPr kumimoji="1" lang="en-US" altLang="ja-JP" sz="2800" dirty="0" smtClean="0">
              <a:solidFill>
                <a:schemeClr val="tx1"/>
              </a:solidFill>
              <a:latin typeface="HGP明朝B" panose="02020800000000000000" pitchFamily="18" charset="-128"/>
              <a:ea typeface="HGP明朝B" panose="02020800000000000000" pitchFamily="18" charset="-128"/>
            </a:endParaRPr>
          </a:p>
          <a:p>
            <a:r>
              <a:rPr kumimoji="1" lang="ja-JP" altLang="en-US" sz="2000" dirty="0" smtClean="0">
                <a:solidFill>
                  <a:schemeClr val="tx1"/>
                </a:solidFill>
                <a:latin typeface="HGP明朝B" panose="02020800000000000000" pitchFamily="18" charset="-128"/>
                <a:ea typeface="HGP明朝B" panose="02020800000000000000" pitchFamily="18" charset="-128"/>
              </a:rPr>
              <a:t>　　　　　キナーゼ（リン酸化反応）　＞　他酵素</a:t>
            </a:r>
          </a:p>
        </p:txBody>
      </p:sp>
      <p:sp>
        <p:nvSpPr>
          <p:cNvPr id="6" name="正方形/長方形 5"/>
          <p:cNvSpPr/>
          <p:nvPr/>
        </p:nvSpPr>
        <p:spPr>
          <a:xfrm>
            <a:off x="2403794" y="4854160"/>
            <a:ext cx="9334549"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smtClean="0">
                <a:solidFill>
                  <a:schemeClr val="tx1"/>
                </a:solidFill>
                <a:latin typeface="HGP明朝B" panose="02020800000000000000" pitchFamily="18" charset="-128"/>
                <a:ea typeface="HGP明朝B" panose="02020800000000000000" pitchFamily="18" charset="-128"/>
              </a:rPr>
              <a:t>3. </a:t>
            </a:r>
            <a:r>
              <a:rPr lang="ja-JP" altLang="en-US" sz="2800" dirty="0" smtClean="0">
                <a:solidFill>
                  <a:schemeClr val="tx1"/>
                </a:solidFill>
                <a:latin typeface="HGP明朝B" panose="02020800000000000000" pitchFamily="18" charset="-128"/>
                <a:ea typeface="HGP明朝B" panose="02020800000000000000" pitchFamily="18" charset="-128"/>
              </a:rPr>
              <a:t>主役は、血小板・トロンビン・プラスミン・フィブリノーゲン</a:t>
            </a:r>
            <a:endParaRPr lang="en-US" altLang="ja-JP" sz="2800" dirty="0" smtClean="0">
              <a:solidFill>
                <a:schemeClr val="tx1"/>
              </a:solidFill>
              <a:latin typeface="HGP明朝B" panose="02020800000000000000" pitchFamily="18" charset="-128"/>
              <a:ea typeface="HGP明朝B" panose="02020800000000000000" pitchFamily="18" charset="-128"/>
            </a:endParaRPr>
          </a:p>
          <a:p>
            <a:r>
              <a:rPr kumimoji="1" lang="ja-JP" altLang="en-US" sz="2000" dirty="0">
                <a:solidFill>
                  <a:schemeClr val="tx1"/>
                </a:solidFill>
                <a:latin typeface="HGP明朝B" panose="02020800000000000000" pitchFamily="18" charset="-128"/>
                <a:ea typeface="HGP明朝B" panose="02020800000000000000" pitchFamily="18" charset="-128"/>
              </a:rPr>
              <a:t>　</a:t>
            </a:r>
            <a:r>
              <a:rPr kumimoji="1" lang="ja-JP" altLang="en-US" sz="2000" dirty="0" smtClean="0">
                <a:solidFill>
                  <a:schemeClr val="tx1"/>
                </a:solidFill>
                <a:latin typeface="HGP明朝B" panose="02020800000000000000" pitchFamily="18" charset="-128"/>
                <a:ea typeface="HGP明朝B" panose="02020800000000000000" pitchFamily="18" charset="-128"/>
              </a:rPr>
              <a:t>　　　　　２価の金属イオン</a:t>
            </a:r>
          </a:p>
        </p:txBody>
      </p:sp>
      <p:sp>
        <p:nvSpPr>
          <p:cNvPr id="7" name="正方形/長方形 6"/>
          <p:cNvSpPr/>
          <p:nvPr/>
        </p:nvSpPr>
        <p:spPr>
          <a:xfrm>
            <a:off x="2403794" y="7542041"/>
            <a:ext cx="9334549"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smtClean="0">
                <a:solidFill>
                  <a:schemeClr val="tx1"/>
                </a:solidFill>
                <a:latin typeface="HGP明朝B" panose="02020800000000000000" pitchFamily="18" charset="-128"/>
                <a:ea typeface="HGP明朝B" panose="02020800000000000000" pitchFamily="18" charset="-128"/>
              </a:rPr>
              <a:t>6. </a:t>
            </a:r>
            <a:r>
              <a:rPr lang="ja-JP" altLang="en-US" sz="2800" dirty="0" smtClean="0">
                <a:solidFill>
                  <a:schemeClr val="tx1"/>
                </a:solidFill>
                <a:latin typeface="HGP明朝B" panose="02020800000000000000" pitchFamily="18" charset="-128"/>
                <a:ea typeface="HGP明朝B" panose="02020800000000000000" pitchFamily="18" charset="-128"/>
              </a:rPr>
              <a:t>全体を理解</a:t>
            </a:r>
            <a:endParaRPr lang="en-US" altLang="ja-JP" sz="2800" dirty="0" smtClean="0">
              <a:solidFill>
                <a:schemeClr val="tx1"/>
              </a:solidFill>
              <a:latin typeface="HGP明朝B" panose="02020800000000000000" pitchFamily="18" charset="-128"/>
              <a:ea typeface="HGP明朝B" panose="02020800000000000000" pitchFamily="18" charset="-128"/>
            </a:endParaRPr>
          </a:p>
          <a:p>
            <a:r>
              <a:rPr kumimoji="1" lang="ja-JP" altLang="en-US" sz="2000" dirty="0">
                <a:solidFill>
                  <a:schemeClr val="tx1"/>
                </a:solidFill>
                <a:latin typeface="HGP明朝B" panose="02020800000000000000" pitchFamily="18" charset="-128"/>
                <a:ea typeface="HGP明朝B" panose="02020800000000000000" pitchFamily="18" charset="-128"/>
              </a:rPr>
              <a:t>　</a:t>
            </a:r>
            <a:r>
              <a:rPr kumimoji="1" lang="ja-JP" altLang="en-US" sz="2000" dirty="0" smtClean="0">
                <a:solidFill>
                  <a:schemeClr val="tx1"/>
                </a:solidFill>
                <a:latin typeface="HGP明朝B" panose="02020800000000000000" pitchFamily="18" charset="-128"/>
                <a:ea typeface="HGP明朝B" panose="02020800000000000000" pitchFamily="18" charset="-128"/>
              </a:rPr>
              <a:t>　　 未解明な部分が多い。各自の発想・展開で劇的進歩も ！</a:t>
            </a:r>
          </a:p>
        </p:txBody>
      </p:sp>
      <p:sp>
        <p:nvSpPr>
          <p:cNvPr id="9" name="正方形/長方形 8"/>
          <p:cNvSpPr/>
          <p:nvPr/>
        </p:nvSpPr>
        <p:spPr>
          <a:xfrm>
            <a:off x="1212112" y="345401"/>
            <a:ext cx="6145618"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800" dirty="0" smtClean="0">
                <a:solidFill>
                  <a:schemeClr val="tx1"/>
                </a:solidFill>
                <a:latin typeface="HGP明朝B" panose="02020800000000000000" pitchFamily="18" charset="-128"/>
                <a:ea typeface="HGP明朝B" panose="02020800000000000000" pitchFamily="18" charset="-128"/>
              </a:rPr>
              <a:t>勉強会資料</a:t>
            </a:r>
            <a:endParaRPr kumimoji="1" lang="en-US" altLang="ja-JP" sz="4800" dirty="0" smtClean="0">
              <a:solidFill>
                <a:schemeClr val="tx1"/>
              </a:solidFill>
              <a:latin typeface="HGP明朝B" panose="02020800000000000000" pitchFamily="18" charset="-128"/>
              <a:ea typeface="HGP明朝B" panose="02020800000000000000" pitchFamily="18" charset="-128"/>
            </a:endParaRPr>
          </a:p>
          <a:p>
            <a:endParaRPr kumimoji="1" lang="en-US" altLang="ja-JP" dirty="0" smtClean="0">
              <a:solidFill>
                <a:schemeClr val="tx1"/>
              </a:solidFill>
              <a:latin typeface="HGP明朝B" panose="02020800000000000000" pitchFamily="18" charset="-128"/>
              <a:ea typeface="HGP明朝B" panose="02020800000000000000" pitchFamily="18" charset="-128"/>
            </a:endParaRPr>
          </a:p>
          <a:p>
            <a:r>
              <a:rPr kumimoji="1" lang="ja-JP" altLang="en-US" dirty="0" smtClean="0">
                <a:solidFill>
                  <a:schemeClr val="tx1"/>
                </a:solidFill>
                <a:latin typeface="HGP明朝B" panose="02020800000000000000" pitchFamily="18" charset="-128"/>
                <a:ea typeface="HGP明朝B" panose="02020800000000000000" pitchFamily="18" charset="-128"/>
              </a:rPr>
              <a:t>　</a:t>
            </a:r>
          </a:p>
        </p:txBody>
      </p:sp>
      <p:sp>
        <p:nvSpPr>
          <p:cNvPr id="10" name="正方形/長方形 9"/>
          <p:cNvSpPr/>
          <p:nvPr/>
        </p:nvSpPr>
        <p:spPr>
          <a:xfrm>
            <a:off x="1492103" y="2038242"/>
            <a:ext cx="5567916" cy="1035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dirty="0" smtClean="0">
                <a:solidFill>
                  <a:schemeClr val="tx1"/>
                </a:solidFill>
                <a:latin typeface="HGP明朝B" panose="02020800000000000000" pitchFamily="18" charset="-128"/>
                <a:ea typeface="HGP明朝B" panose="02020800000000000000" pitchFamily="18" charset="-128"/>
              </a:rPr>
              <a:t>はじめに　</a:t>
            </a:r>
            <a:endParaRPr kumimoji="1" lang="ja-JP" altLang="en-US" sz="1400" dirty="0" smtClean="0">
              <a:solidFill>
                <a:schemeClr val="tx1"/>
              </a:solidFill>
              <a:latin typeface="HGP明朝B" panose="02020800000000000000" pitchFamily="18" charset="-128"/>
              <a:ea typeface="HGP明朝B" panose="02020800000000000000" pitchFamily="18" charset="-128"/>
            </a:endParaRPr>
          </a:p>
        </p:txBody>
      </p:sp>
      <p:sp>
        <p:nvSpPr>
          <p:cNvPr id="11" name="正方形/長方形 10"/>
          <p:cNvSpPr/>
          <p:nvPr/>
        </p:nvSpPr>
        <p:spPr>
          <a:xfrm>
            <a:off x="9809018" y="666923"/>
            <a:ext cx="3109378" cy="5928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HGP明朝B" panose="02020800000000000000" pitchFamily="18" charset="-128"/>
                <a:ea typeface="HGP明朝B" panose="02020800000000000000" pitchFamily="18" charset="-128"/>
              </a:rPr>
              <a:t>2018</a:t>
            </a:r>
            <a:r>
              <a:rPr kumimoji="1" lang="ja-JP" altLang="en-US" dirty="0" smtClean="0">
                <a:solidFill>
                  <a:schemeClr val="tx1"/>
                </a:solidFill>
                <a:latin typeface="HGP明朝B" panose="02020800000000000000" pitchFamily="18" charset="-128"/>
                <a:ea typeface="HGP明朝B" panose="02020800000000000000" pitchFamily="18" charset="-128"/>
              </a:rPr>
              <a:t>年</a:t>
            </a:r>
            <a:r>
              <a:rPr kumimoji="1" lang="en-US" altLang="ja-JP" dirty="0" smtClean="0">
                <a:solidFill>
                  <a:schemeClr val="tx1"/>
                </a:solidFill>
                <a:latin typeface="HGP明朝B" panose="02020800000000000000" pitchFamily="18" charset="-128"/>
                <a:ea typeface="HGP明朝B" panose="02020800000000000000" pitchFamily="18" charset="-128"/>
              </a:rPr>
              <a:t>7</a:t>
            </a:r>
            <a:r>
              <a:rPr kumimoji="1" lang="ja-JP" altLang="en-US" dirty="0" smtClean="0">
                <a:solidFill>
                  <a:schemeClr val="tx1"/>
                </a:solidFill>
                <a:latin typeface="HGP明朝B" panose="02020800000000000000" pitchFamily="18" charset="-128"/>
                <a:ea typeface="HGP明朝B" panose="02020800000000000000" pitchFamily="18" charset="-128"/>
              </a:rPr>
              <a:t>月</a:t>
            </a:r>
            <a:r>
              <a:rPr kumimoji="1" lang="en-US" altLang="ja-JP" dirty="0" smtClean="0">
                <a:solidFill>
                  <a:schemeClr val="tx1"/>
                </a:solidFill>
                <a:latin typeface="HGP明朝B" panose="02020800000000000000" pitchFamily="18" charset="-128"/>
                <a:ea typeface="HGP明朝B" panose="02020800000000000000" pitchFamily="18" charset="-128"/>
              </a:rPr>
              <a:t>30</a:t>
            </a:r>
            <a:r>
              <a:rPr kumimoji="1" lang="ja-JP" altLang="en-US" dirty="0" smtClean="0">
                <a:solidFill>
                  <a:schemeClr val="tx1"/>
                </a:solidFill>
                <a:latin typeface="HGP明朝B" panose="02020800000000000000" pitchFamily="18" charset="-128"/>
                <a:ea typeface="HGP明朝B" panose="02020800000000000000" pitchFamily="18" charset="-128"/>
              </a:rPr>
              <a:t>日作成</a:t>
            </a:r>
          </a:p>
        </p:txBody>
      </p:sp>
    </p:spTree>
    <p:extLst>
      <p:ext uri="{BB962C8B-B14F-4D97-AF65-F5344CB8AC3E}">
        <p14:creationId xmlns:p14="http://schemas.microsoft.com/office/powerpoint/2010/main" val="30160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4778920" y="5325002"/>
            <a:ext cx="3454399" cy="16256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凝固系</a:t>
            </a:r>
          </a:p>
        </p:txBody>
      </p:sp>
      <p:sp>
        <p:nvSpPr>
          <p:cNvPr id="4" name="タイトル 1"/>
          <p:cNvSpPr>
            <a:spLocks noGrp="1"/>
          </p:cNvSpPr>
          <p:nvPr>
            <p:ph type="ctrTitle"/>
          </p:nvPr>
        </p:nvSpPr>
        <p:spPr>
          <a:xfrm>
            <a:off x="121432" y="17815"/>
            <a:ext cx="6546777" cy="1371446"/>
          </a:xfrm>
        </p:spPr>
        <p:txBody>
          <a:bodyPr>
            <a:normAutofit/>
          </a:bodyPr>
          <a:lstStyle/>
          <a:p>
            <a:pPr algn="l"/>
            <a:r>
              <a:rPr kumimoji="1" lang="ja-JP" altLang="en-US" b="1" dirty="0" smtClean="0">
                <a:latin typeface="ＭＳ Ｐ明朝" panose="02020600040205080304" pitchFamily="18" charset="-128"/>
                <a:ea typeface="ＭＳ Ｐ明朝" panose="02020600040205080304" pitchFamily="18" charset="-128"/>
              </a:rPr>
              <a:t>出血 と 凝固</a:t>
            </a:r>
            <a:endParaRPr kumimoji="1" lang="ja-JP" altLang="en-US" b="1" dirty="0">
              <a:latin typeface="ＭＳ Ｐ明朝" panose="02020600040205080304" pitchFamily="18" charset="-128"/>
              <a:ea typeface="ＭＳ Ｐ明朝" panose="02020600040205080304" pitchFamily="18" charset="-128"/>
            </a:endParaRPr>
          </a:p>
        </p:txBody>
      </p:sp>
      <p:sp>
        <p:nvSpPr>
          <p:cNvPr id="5" name="タイトル 1"/>
          <p:cNvSpPr txBox="1">
            <a:spLocks/>
          </p:cNvSpPr>
          <p:nvPr/>
        </p:nvSpPr>
        <p:spPr>
          <a:xfrm>
            <a:off x="6645783" y="65057"/>
            <a:ext cx="6546777" cy="1371446"/>
          </a:xfrm>
          <a:prstGeom prst="rect">
            <a:avLst/>
          </a:prstGeom>
          <a:solidFill>
            <a:schemeClr val="bg1"/>
          </a:solidFill>
        </p:spPr>
        <p:txBody>
          <a:bodyPr vert="horz" lIns="176107" tIns="88053" rIns="176107" bIns="88053"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8667" b="1" dirty="0">
                <a:latin typeface="ＭＳ Ｐ明朝" panose="02020600040205080304" pitchFamily="18" charset="-128"/>
                <a:ea typeface="ＭＳ Ｐ明朝" panose="02020600040205080304" pitchFamily="18" charset="-128"/>
              </a:rPr>
              <a:t>止血 と 血栓</a:t>
            </a:r>
          </a:p>
        </p:txBody>
      </p:sp>
      <p:pic>
        <p:nvPicPr>
          <p:cNvPr id="6" name="図 5"/>
          <p:cNvPicPr>
            <a:picLocks noChangeAspect="1"/>
          </p:cNvPicPr>
          <p:nvPr/>
        </p:nvPicPr>
        <p:blipFill>
          <a:blip r:embed="rId2"/>
          <a:stretch>
            <a:fillRect/>
          </a:stretch>
        </p:blipFill>
        <p:spPr>
          <a:xfrm>
            <a:off x="4684433" y="1287938"/>
            <a:ext cx="3509434" cy="3659531"/>
          </a:xfrm>
          <a:prstGeom prst="rect">
            <a:avLst/>
          </a:prstGeom>
        </p:spPr>
      </p:pic>
      <p:grpSp>
        <p:nvGrpSpPr>
          <p:cNvPr id="21" name="グループ化 20"/>
          <p:cNvGrpSpPr/>
          <p:nvPr/>
        </p:nvGrpSpPr>
        <p:grpSpPr>
          <a:xfrm>
            <a:off x="3882922" y="3817964"/>
            <a:ext cx="5045498" cy="925689"/>
            <a:chOff x="1840523" y="2655276"/>
            <a:chExt cx="2619778" cy="480646"/>
          </a:xfrm>
        </p:grpSpPr>
        <p:sp>
          <p:nvSpPr>
            <p:cNvPr id="7" name="二等辺三角形 6"/>
            <p:cNvSpPr/>
            <p:nvPr/>
          </p:nvSpPr>
          <p:spPr>
            <a:xfrm>
              <a:off x="1840523" y="2655276"/>
              <a:ext cx="609801" cy="48064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8" name="二等辺三角形 7"/>
            <p:cNvSpPr/>
            <p:nvPr/>
          </p:nvSpPr>
          <p:spPr>
            <a:xfrm>
              <a:off x="3850500" y="2655276"/>
              <a:ext cx="609801" cy="48064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sp>
        <p:nvSpPr>
          <p:cNvPr id="9" name="円/楕円 8"/>
          <p:cNvSpPr/>
          <p:nvPr/>
        </p:nvSpPr>
        <p:spPr>
          <a:xfrm>
            <a:off x="4782604" y="5331164"/>
            <a:ext cx="3454399" cy="1625601"/>
          </a:xfrm>
          <a:prstGeom prst="ellips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凝固系</a:t>
            </a:r>
          </a:p>
        </p:txBody>
      </p:sp>
      <p:grpSp>
        <p:nvGrpSpPr>
          <p:cNvPr id="19" name="グループ化 18"/>
          <p:cNvGrpSpPr/>
          <p:nvPr/>
        </p:nvGrpSpPr>
        <p:grpSpPr>
          <a:xfrm>
            <a:off x="568689" y="1573353"/>
            <a:ext cx="2212621" cy="1429451"/>
            <a:chOff x="199897" y="2212730"/>
            <a:chExt cx="1148861" cy="742215"/>
          </a:xfrm>
        </p:grpSpPr>
        <p:sp>
          <p:nvSpPr>
            <p:cNvPr id="12" name="円/楕円 11"/>
            <p:cNvSpPr/>
            <p:nvPr/>
          </p:nvSpPr>
          <p:spPr>
            <a:xfrm>
              <a:off x="199897" y="2212730"/>
              <a:ext cx="1148861" cy="48064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18" dirty="0">
                  <a:solidFill>
                    <a:schemeClr val="tx1"/>
                  </a:solidFill>
                  <a:latin typeface="HGP明朝B" panose="02020800000000000000" pitchFamily="18" charset="-128"/>
                  <a:ea typeface="HGP明朝B" panose="02020800000000000000" pitchFamily="18" charset="-128"/>
                </a:rPr>
                <a:t>たんぱく質生産</a:t>
              </a:r>
            </a:p>
          </p:txBody>
        </p:sp>
        <p:sp>
          <p:nvSpPr>
            <p:cNvPr id="15" name="下矢印 14"/>
            <p:cNvSpPr/>
            <p:nvPr/>
          </p:nvSpPr>
          <p:spPr>
            <a:xfrm>
              <a:off x="639511" y="2752722"/>
              <a:ext cx="269631" cy="202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grpSp>
        <p:nvGrpSpPr>
          <p:cNvPr id="20" name="グループ化 19"/>
          <p:cNvGrpSpPr/>
          <p:nvPr/>
        </p:nvGrpSpPr>
        <p:grpSpPr>
          <a:xfrm>
            <a:off x="588077" y="3455310"/>
            <a:ext cx="2212621" cy="1483077"/>
            <a:chOff x="199897" y="3023087"/>
            <a:chExt cx="1148861" cy="770059"/>
          </a:xfrm>
        </p:grpSpPr>
        <p:sp>
          <p:nvSpPr>
            <p:cNvPr id="11" name="円/楕円 10"/>
            <p:cNvSpPr/>
            <p:nvPr/>
          </p:nvSpPr>
          <p:spPr>
            <a:xfrm>
              <a:off x="199897" y="3023087"/>
              <a:ext cx="1148861" cy="50409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骨髄系</a:t>
              </a:r>
            </a:p>
          </p:txBody>
        </p:sp>
        <p:sp>
          <p:nvSpPr>
            <p:cNvPr id="16" name="下矢印 15"/>
            <p:cNvSpPr/>
            <p:nvPr/>
          </p:nvSpPr>
          <p:spPr>
            <a:xfrm>
              <a:off x="639510" y="3590923"/>
              <a:ext cx="269631" cy="202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sp>
        <p:nvSpPr>
          <p:cNvPr id="10" name="円/楕円 9"/>
          <p:cNvSpPr/>
          <p:nvPr/>
        </p:nvSpPr>
        <p:spPr>
          <a:xfrm>
            <a:off x="645201" y="5331165"/>
            <a:ext cx="3454399" cy="16256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血小板系</a:t>
            </a:r>
          </a:p>
        </p:txBody>
      </p:sp>
      <p:sp>
        <p:nvSpPr>
          <p:cNvPr id="13" name="円/楕円 12"/>
          <p:cNvSpPr/>
          <p:nvPr/>
        </p:nvSpPr>
        <p:spPr>
          <a:xfrm>
            <a:off x="4837318" y="7612253"/>
            <a:ext cx="3454399" cy="162560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線溶系</a:t>
            </a:r>
          </a:p>
        </p:txBody>
      </p:sp>
      <p:sp>
        <p:nvSpPr>
          <p:cNvPr id="14" name="円/楕円 13"/>
          <p:cNvSpPr/>
          <p:nvPr/>
        </p:nvSpPr>
        <p:spPr>
          <a:xfrm>
            <a:off x="8973964" y="5331165"/>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凝固抑制系</a:t>
            </a:r>
          </a:p>
        </p:txBody>
      </p:sp>
      <p:sp>
        <p:nvSpPr>
          <p:cNvPr id="17" name="円/楕円 16"/>
          <p:cNvSpPr/>
          <p:nvPr/>
        </p:nvSpPr>
        <p:spPr>
          <a:xfrm>
            <a:off x="9022684" y="7615752"/>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線溶抑制系</a:t>
            </a:r>
          </a:p>
        </p:txBody>
      </p:sp>
      <p:sp>
        <p:nvSpPr>
          <p:cNvPr id="18" name="円/楕円 17"/>
          <p:cNvSpPr/>
          <p:nvPr/>
        </p:nvSpPr>
        <p:spPr>
          <a:xfrm>
            <a:off x="718313" y="7585875"/>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血管内皮</a:t>
            </a:r>
            <a:endParaRPr lang="en-US" altLang="ja-JP" sz="3081" dirty="0">
              <a:solidFill>
                <a:schemeClr val="tx1"/>
              </a:solidFill>
              <a:latin typeface="HGP明朝B" panose="02020800000000000000" pitchFamily="18" charset="-128"/>
              <a:ea typeface="HGP明朝B" panose="02020800000000000000" pitchFamily="18" charset="-128"/>
            </a:endParaRPr>
          </a:p>
          <a:p>
            <a:pPr algn="ctr"/>
            <a:r>
              <a:rPr lang="ja-JP" altLang="en-US" sz="3081" dirty="0">
                <a:solidFill>
                  <a:schemeClr val="tx1"/>
                </a:solidFill>
                <a:latin typeface="HGP明朝B" panose="02020800000000000000" pitchFamily="18" charset="-128"/>
                <a:ea typeface="HGP明朝B" panose="02020800000000000000" pitchFamily="18" charset="-128"/>
              </a:rPr>
              <a:t>細胞系</a:t>
            </a:r>
          </a:p>
        </p:txBody>
      </p:sp>
      <p:grpSp>
        <p:nvGrpSpPr>
          <p:cNvPr id="142" name="グループ化 141"/>
          <p:cNvGrpSpPr/>
          <p:nvPr/>
        </p:nvGrpSpPr>
        <p:grpSpPr>
          <a:xfrm>
            <a:off x="2201299" y="6022695"/>
            <a:ext cx="8635101" cy="2616168"/>
            <a:chOff x="1027202" y="3939812"/>
            <a:chExt cx="4483610" cy="1358395"/>
          </a:xfrm>
        </p:grpSpPr>
        <p:sp>
          <p:nvSpPr>
            <p:cNvPr id="135" name="左右矢印 134"/>
            <p:cNvSpPr/>
            <p:nvPr/>
          </p:nvSpPr>
          <p:spPr>
            <a:xfrm>
              <a:off x="4227977" y="5140659"/>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6" name="左右矢印 135"/>
            <p:cNvSpPr/>
            <p:nvPr/>
          </p:nvSpPr>
          <p:spPr>
            <a:xfrm>
              <a:off x="4218116" y="3939812"/>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7" name="左右矢印 136"/>
            <p:cNvSpPr/>
            <p:nvPr/>
          </p:nvSpPr>
          <p:spPr>
            <a:xfrm>
              <a:off x="2046151" y="3940178"/>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8" name="左右矢印 137"/>
            <p:cNvSpPr/>
            <p:nvPr/>
          </p:nvSpPr>
          <p:spPr>
            <a:xfrm>
              <a:off x="2075623" y="5120976"/>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9" name="左右矢印 138"/>
            <p:cNvSpPr/>
            <p:nvPr/>
          </p:nvSpPr>
          <p:spPr>
            <a:xfrm rot="16200000">
              <a:off x="3112402" y="4537185"/>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0" name="左右矢印 139"/>
            <p:cNvSpPr/>
            <p:nvPr/>
          </p:nvSpPr>
          <p:spPr>
            <a:xfrm rot="16200000">
              <a:off x="5296642" y="4521427"/>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1" name="左右矢印 140"/>
            <p:cNvSpPr/>
            <p:nvPr/>
          </p:nvSpPr>
          <p:spPr>
            <a:xfrm rot="16200000">
              <a:off x="970580" y="4521427"/>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sp>
        <p:nvSpPr>
          <p:cNvPr id="143" name="角丸四角形 142"/>
          <p:cNvSpPr/>
          <p:nvPr/>
        </p:nvSpPr>
        <p:spPr>
          <a:xfrm>
            <a:off x="8649180" y="2307126"/>
            <a:ext cx="3996926" cy="12240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rgbClr val="FF0000"/>
                </a:solidFill>
                <a:latin typeface="HGS明朝B" panose="02020800000000000000" pitchFamily="18" charset="-128"/>
                <a:ea typeface="HGS明朝B" panose="02020800000000000000" pitchFamily="18" charset="-128"/>
              </a:rPr>
              <a:t>血液は流れ続ける</a:t>
            </a:r>
          </a:p>
        </p:txBody>
      </p:sp>
    </p:spTree>
    <p:extLst>
      <p:ext uri="{BB962C8B-B14F-4D97-AF65-F5344CB8AC3E}">
        <p14:creationId xmlns:p14="http://schemas.microsoft.com/office/powerpoint/2010/main" val="437970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anim calcmode="lin" valueType="num">
                                      <p:cBhvr>
                                        <p:cTn id="8" dur="2000" fill="hold"/>
                                        <p:tgtEl>
                                          <p:spTgt spid="9"/>
                                        </p:tgtEl>
                                        <p:attrNameLst>
                                          <p:attrName>ppt_w</p:attrName>
                                        </p:attrNameLst>
                                      </p:cBhvr>
                                      <p:tavLst>
                                        <p:tav tm="0" fmla="#ppt_w*sin(2.5*pi*$)">
                                          <p:val>
                                            <p:fltVal val="0"/>
                                          </p:val>
                                        </p:tav>
                                        <p:tav tm="100000">
                                          <p:val>
                                            <p:fltVal val="1"/>
                                          </p:val>
                                        </p:tav>
                                      </p:tavLst>
                                    </p:anim>
                                    <p:anim calcmode="lin" valueType="num">
                                      <p:cBhvr>
                                        <p:cTn id="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グループ化 1"/>
          <p:cNvGrpSpPr/>
          <p:nvPr/>
        </p:nvGrpSpPr>
        <p:grpSpPr>
          <a:xfrm>
            <a:off x="1893920" y="-57919"/>
            <a:ext cx="10711158" cy="5526620"/>
            <a:chOff x="8023188" y="-5356912"/>
            <a:chExt cx="10711158" cy="5526620"/>
          </a:xfrm>
        </p:grpSpPr>
        <p:sp>
          <p:nvSpPr>
            <p:cNvPr id="50" name="正方形/長方形 49"/>
            <p:cNvSpPr/>
            <p:nvPr/>
          </p:nvSpPr>
          <p:spPr>
            <a:xfrm>
              <a:off x="8023188" y="-5356912"/>
              <a:ext cx="6549754" cy="912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852" b="1" dirty="0">
                  <a:solidFill>
                    <a:schemeClr val="tx1"/>
                  </a:solidFill>
                  <a:latin typeface="HG明朝B" panose="02020809000000000000" pitchFamily="17" charset="-128"/>
                  <a:ea typeface="HG明朝B" panose="02020809000000000000" pitchFamily="17" charset="-128"/>
                </a:rPr>
                <a:t>これまでの凝固カスケード</a:t>
              </a:r>
            </a:p>
          </p:txBody>
        </p:sp>
        <p:grpSp>
          <p:nvGrpSpPr>
            <p:cNvPr id="53" name="グループ化 52"/>
            <p:cNvGrpSpPr/>
            <p:nvPr/>
          </p:nvGrpSpPr>
          <p:grpSpPr>
            <a:xfrm>
              <a:off x="12053299" y="-3989360"/>
              <a:ext cx="6681047" cy="4159068"/>
              <a:chOff x="6356829" y="1398325"/>
              <a:chExt cx="3469005" cy="2159516"/>
            </a:xfrm>
          </p:grpSpPr>
          <p:pic>
            <p:nvPicPr>
              <p:cNvPr id="51" name="図 50"/>
              <p:cNvPicPr/>
              <p:nvPr/>
            </p:nvPicPr>
            <p:blipFill>
              <a:blip r:embed="rId2">
                <a:extLst>
                  <a:ext uri="{28A0092B-C50C-407E-A947-70E740481C1C}">
                    <a14:useLocalDpi xmlns:a14="http://schemas.microsoft.com/office/drawing/2010/main" val="0"/>
                  </a:ext>
                </a:extLst>
              </a:blip>
              <a:srcRect/>
              <a:stretch>
                <a:fillRect/>
              </a:stretch>
            </p:blipFill>
            <p:spPr bwMode="auto">
              <a:xfrm>
                <a:off x="6356829" y="1398325"/>
                <a:ext cx="3469005" cy="1718945"/>
              </a:xfrm>
              <a:prstGeom prst="rect">
                <a:avLst/>
              </a:prstGeom>
              <a:noFill/>
              <a:ln>
                <a:noFill/>
              </a:ln>
            </p:spPr>
          </p:pic>
          <p:sp>
            <p:nvSpPr>
              <p:cNvPr id="52" name="正方形/長方形 51"/>
              <p:cNvSpPr/>
              <p:nvPr/>
            </p:nvSpPr>
            <p:spPr>
              <a:xfrm>
                <a:off x="7243281" y="3282570"/>
                <a:ext cx="2582553" cy="2752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11" b="1" dirty="0">
                    <a:solidFill>
                      <a:schemeClr val="bg2">
                        <a:lumMod val="50000"/>
                      </a:schemeClr>
                    </a:solidFill>
                    <a:latin typeface="ＭＳ Ｐ明朝" panose="02020600040205080304" pitchFamily="18" charset="-128"/>
                    <a:ea typeface="ＭＳ Ｐ明朝" panose="02020600040205080304" pitchFamily="18" charset="-128"/>
                  </a:rPr>
                  <a:t>図１．Ｍｏｒａｗｉｔｚの古典的凝血学説</a:t>
                </a:r>
              </a:p>
            </p:txBody>
          </p:sp>
        </p:grpSp>
      </p:grpSp>
      <p:grpSp>
        <p:nvGrpSpPr>
          <p:cNvPr id="61" name="グループ化 60"/>
          <p:cNvGrpSpPr/>
          <p:nvPr/>
        </p:nvGrpSpPr>
        <p:grpSpPr>
          <a:xfrm>
            <a:off x="4353364" y="1539811"/>
            <a:ext cx="8102881" cy="7425603"/>
            <a:chOff x="2550905" y="1449749"/>
            <a:chExt cx="3421391" cy="4454167"/>
          </a:xfrm>
        </p:grpSpPr>
        <p:sp>
          <p:nvSpPr>
            <p:cNvPr id="38" name="角丸四角形 37"/>
            <p:cNvSpPr/>
            <p:nvPr/>
          </p:nvSpPr>
          <p:spPr>
            <a:xfrm>
              <a:off x="4475501" y="5623783"/>
              <a:ext cx="1496795" cy="28013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安定化フィビリン</a:t>
              </a:r>
            </a:p>
          </p:txBody>
        </p:sp>
        <p:grpSp>
          <p:nvGrpSpPr>
            <p:cNvPr id="59" name="グループ化 58"/>
            <p:cNvGrpSpPr/>
            <p:nvPr/>
          </p:nvGrpSpPr>
          <p:grpSpPr>
            <a:xfrm>
              <a:off x="2550905" y="1449749"/>
              <a:ext cx="3196348" cy="3962802"/>
              <a:chOff x="2526026" y="1459353"/>
              <a:chExt cx="3196348" cy="3962802"/>
            </a:xfrm>
          </p:grpSpPr>
          <p:sp>
            <p:nvSpPr>
              <p:cNvPr id="11" name="角丸四角形 10"/>
              <p:cNvSpPr/>
              <p:nvPr/>
            </p:nvSpPr>
            <p:spPr>
              <a:xfrm>
                <a:off x="2771492" y="2737797"/>
                <a:ext cx="1005681" cy="231870"/>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400" b="1" kern="0" dirty="0">
                    <a:solidFill>
                      <a:prstClr val="white"/>
                    </a:solidFill>
                    <a:latin typeface="ＭＳ Ｐ明朝" panose="02020600040205080304" pitchFamily="18" charset="-128"/>
                    <a:ea typeface="ＭＳ Ｐ明朝" panose="02020600040205080304" pitchFamily="18" charset="-128"/>
                  </a:rPr>
                  <a:t>X</a:t>
                </a:r>
                <a:r>
                  <a:rPr kumimoji="0" lang="ja-JP" altLang="en-US" sz="2400" b="1" kern="0" dirty="0">
                    <a:solidFill>
                      <a:prstClr val="white"/>
                    </a:solidFill>
                    <a:latin typeface="ＭＳ Ｐ明朝" panose="02020600040205080304" pitchFamily="18" charset="-128"/>
                    <a:ea typeface="ＭＳ Ｐ明朝" panose="02020600040205080304" pitchFamily="18" charset="-128"/>
                  </a:rPr>
                  <a:t>因子</a:t>
                </a:r>
              </a:p>
            </p:txBody>
          </p:sp>
          <p:sp>
            <p:nvSpPr>
              <p:cNvPr id="12" name="角丸四角形 11"/>
              <p:cNvSpPr/>
              <p:nvPr/>
            </p:nvSpPr>
            <p:spPr>
              <a:xfrm>
                <a:off x="3336525" y="3096575"/>
                <a:ext cx="1114097" cy="41267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400" b="1" kern="0" dirty="0">
                    <a:solidFill>
                      <a:prstClr val="white"/>
                    </a:solidFill>
                    <a:latin typeface="ＭＳ Ｐ明朝" panose="02020600040205080304" pitchFamily="18" charset="-128"/>
                    <a:ea typeface="ＭＳ Ｐ明朝" panose="02020600040205080304" pitchFamily="18" charset="-128"/>
                  </a:rPr>
                  <a:t>V</a:t>
                </a:r>
                <a:r>
                  <a:rPr kumimoji="0" lang="ja-JP" altLang="en-US" sz="2400" b="1" kern="0" dirty="0">
                    <a:solidFill>
                      <a:prstClr val="white"/>
                    </a:solidFill>
                    <a:latin typeface="ＭＳ Ｐ明朝" panose="02020600040205080304" pitchFamily="18" charset="-128"/>
                    <a:ea typeface="ＭＳ Ｐ明朝" panose="02020600040205080304" pitchFamily="18" charset="-128"/>
                  </a:rPr>
                  <a:t>因子</a:t>
                </a:r>
                <a:endParaRPr kumimoji="0" lang="en-US" altLang="ja-JP" sz="2400" b="1" kern="0" dirty="0">
                  <a:solidFill>
                    <a:prstClr val="white"/>
                  </a:solidFill>
                  <a:latin typeface="ＭＳ Ｐ明朝" panose="02020600040205080304" pitchFamily="18" charset="-128"/>
                  <a:ea typeface="ＭＳ Ｐ明朝" panose="02020600040205080304" pitchFamily="18" charset="-128"/>
                </a:endParaRPr>
              </a:p>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　</a:t>
                </a:r>
                <a:r>
                  <a:rPr kumimoji="0" lang="en-US" altLang="ja-JP" sz="2400" b="1" kern="0" dirty="0" err="1">
                    <a:solidFill>
                      <a:srgbClr val="FF0000"/>
                    </a:solidFill>
                    <a:latin typeface="ＭＳ Ｐ明朝" panose="02020600040205080304" pitchFamily="18" charset="-128"/>
                    <a:ea typeface="ＭＳ Ｐ明朝" panose="02020600040205080304" pitchFamily="18" charset="-128"/>
                  </a:rPr>
                  <a:t>Ca</a:t>
                </a:r>
                <a:r>
                  <a:rPr kumimoji="0" lang="en-US" altLang="ja-JP" sz="2400" b="1" kern="0" baseline="30000" dirty="0">
                    <a:solidFill>
                      <a:srgbClr val="FF0000"/>
                    </a:solidFill>
                    <a:latin typeface="ＭＳ Ｐ明朝" panose="02020600040205080304" pitchFamily="18" charset="-128"/>
                    <a:ea typeface="ＭＳ Ｐ明朝" panose="02020600040205080304" pitchFamily="18" charset="-128"/>
                  </a:rPr>
                  <a:t>++</a:t>
                </a:r>
                <a:endParaRPr kumimoji="0" lang="ja-JP" altLang="en-US" sz="2400" b="1" kern="0" baseline="30000" dirty="0">
                  <a:solidFill>
                    <a:srgbClr val="FF0000"/>
                  </a:solidFill>
                  <a:latin typeface="ＭＳ Ｐ明朝" panose="02020600040205080304" pitchFamily="18" charset="-128"/>
                  <a:ea typeface="ＭＳ Ｐ明朝" panose="02020600040205080304" pitchFamily="18" charset="-128"/>
                </a:endParaRPr>
              </a:p>
            </p:txBody>
          </p:sp>
          <p:sp>
            <p:nvSpPr>
              <p:cNvPr id="13" name="角丸四角形 12"/>
              <p:cNvSpPr/>
              <p:nvPr/>
            </p:nvSpPr>
            <p:spPr>
              <a:xfrm>
                <a:off x="2761110" y="3637113"/>
                <a:ext cx="1340069" cy="361040"/>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311"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311" b="1" kern="0" dirty="0">
                    <a:solidFill>
                      <a:prstClr val="white"/>
                    </a:solidFill>
                    <a:latin typeface="ＭＳ Ｐ明朝" panose="02020600040205080304" pitchFamily="18" charset="-128"/>
                    <a:ea typeface="ＭＳ Ｐ明朝" panose="02020600040205080304" pitchFamily="18" charset="-128"/>
                  </a:rPr>
                  <a:t>II</a:t>
                </a:r>
                <a:r>
                  <a:rPr kumimoji="0" lang="ja-JP" altLang="en-US" sz="2311" b="1" kern="0" dirty="0">
                    <a:solidFill>
                      <a:prstClr val="white"/>
                    </a:solidFill>
                    <a:latin typeface="ＭＳ Ｐ明朝" panose="02020600040205080304" pitchFamily="18" charset="-128"/>
                    <a:ea typeface="ＭＳ Ｐ明朝" panose="02020600040205080304" pitchFamily="18" charset="-128"/>
                  </a:rPr>
                  <a:t>因子</a:t>
                </a:r>
                <a:endParaRPr kumimoji="0" lang="en-US" altLang="ja-JP" sz="2311" b="1" kern="0" dirty="0">
                  <a:solidFill>
                    <a:prstClr val="white"/>
                  </a:solidFill>
                  <a:latin typeface="ＭＳ Ｐ明朝" panose="02020600040205080304" pitchFamily="18" charset="-128"/>
                  <a:ea typeface="ＭＳ Ｐ明朝" panose="02020600040205080304" pitchFamily="18" charset="-128"/>
                </a:endParaRPr>
              </a:p>
              <a:p>
                <a:pPr algn="ctr" defTabSz="1761043">
                  <a:defRPr/>
                </a:pPr>
                <a:r>
                  <a:rPr kumimoji="0" lang="ja-JP" altLang="en-US" sz="2311" b="1" kern="0" dirty="0">
                    <a:solidFill>
                      <a:prstClr val="white"/>
                    </a:solidFill>
                    <a:latin typeface="ＭＳ Ｐ明朝" panose="02020600040205080304" pitchFamily="18" charset="-128"/>
                    <a:ea typeface="ＭＳ Ｐ明朝" panose="02020600040205080304" pitchFamily="18" charset="-128"/>
                  </a:rPr>
                  <a:t>（プロトロンビン）</a:t>
                </a:r>
              </a:p>
            </p:txBody>
          </p:sp>
          <p:sp>
            <p:nvSpPr>
              <p:cNvPr id="14" name="円/楕円 13"/>
              <p:cNvSpPr/>
              <p:nvPr/>
            </p:nvSpPr>
            <p:spPr>
              <a:xfrm>
                <a:off x="2526026" y="4248961"/>
                <a:ext cx="1600814" cy="518058"/>
              </a:xfrm>
              <a:prstGeom prst="ellipse">
                <a:avLst/>
              </a:prstGeom>
              <a:solidFill>
                <a:srgbClr val="FF0000"/>
              </a:solidFill>
              <a:ln w="12700" cap="flat" cmpd="sng" algn="ctr">
                <a:noFill/>
                <a:prstDash val="solid"/>
                <a:miter lim="800000"/>
              </a:ln>
              <a:effectLst/>
            </p:spPr>
            <p:txBody>
              <a:bodyPr rtlCol="0" anchor="ctr"/>
              <a:lstStyle/>
              <a:p>
                <a:pPr algn="ctr" defTabSz="1761043">
                  <a:defRPr/>
                </a:pPr>
                <a:r>
                  <a:rPr kumimoji="0" lang="ja-JP" altLang="en-US" sz="2118" b="1" kern="0" dirty="0">
                    <a:solidFill>
                      <a:prstClr val="white"/>
                    </a:solidFill>
                    <a:latin typeface="ＭＳ Ｐ明朝" panose="02020600040205080304" pitchFamily="18" charset="-128"/>
                    <a:ea typeface="ＭＳ Ｐ明朝" panose="02020600040205080304" pitchFamily="18" charset="-128"/>
                  </a:rPr>
                  <a:t>活性化第</a:t>
                </a:r>
                <a:r>
                  <a:rPr kumimoji="0" lang="en-US" altLang="ja-JP" sz="2118" b="1" kern="0" dirty="0">
                    <a:solidFill>
                      <a:prstClr val="white"/>
                    </a:solidFill>
                    <a:latin typeface="ＭＳ Ｐ明朝" panose="02020600040205080304" pitchFamily="18" charset="-128"/>
                    <a:ea typeface="ＭＳ Ｐ明朝" panose="02020600040205080304" pitchFamily="18" charset="-128"/>
                  </a:rPr>
                  <a:t>II</a:t>
                </a:r>
                <a:r>
                  <a:rPr kumimoji="0" lang="ja-JP" altLang="en-US" sz="2118" b="1" kern="0" dirty="0">
                    <a:solidFill>
                      <a:prstClr val="white"/>
                    </a:solidFill>
                    <a:latin typeface="ＭＳ Ｐ明朝" panose="02020600040205080304" pitchFamily="18" charset="-128"/>
                    <a:ea typeface="ＭＳ Ｐ明朝" panose="02020600040205080304" pitchFamily="18" charset="-128"/>
                  </a:rPr>
                  <a:t>因子</a:t>
                </a:r>
                <a:endParaRPr kumimoji="0" lang="en-US" altLang="ja-JP" sz="2118" b="1" kern="0" dirty="0">
                  <a:solidFill>
                    <a:prstClr val="white"/>
                  </a:solidFill>
                  <a:latin typeface="ＭＳ Ｐ明朝" panose="02020600040205080304" pitchFamily="18" charset="-128"/>
                  <a:ea typeface="ＭＳ Ｐ明朝" panose="02020600040205080304" pitchFamily="18" charset="-128"/>
                </a:endParaRPr>
              </a:p>
              <a:p>
                <a:pPr algn="ctr" defTabSz="1761043">
                  <a:defRPr/>
                </a:pPr>
                <a:r>
                  <a:rPr kumimoji="0" lang="ja-JP" altLang="en-US" sz="2118" b="1" kern="0" dirty="0">
                    <a:solidFill>
                      <a:prstClr val="white"/>
                    </a:solidFill>
                    <a:latin typeface="ＭＳ Ｐ明朝" panose="02020600040205080304" pitchFamily="18" charset="-128"/>
                    <a:ea typeface="ＭＳ Ｐ明朝" panose="02020600040205080304" pitchFamily="18" charset="-128"/>
                  </a:rPr>
                  <a:t>（トロンビン）</a:t>
                </a:r>
              </a:p>
            </p:txBody>
          </p:sp>
          <p:sp>
            <p:nvSpPr>
              <p:cNvPr id="15" name="角丸四角形 14"/>
              <p:cNvSpPr/>
              <p:nvPr/>
            </p:nvSpPr>
            <p:spPr>
              <a:xfrm>
                <a:off x="2653747" y="5018214"/>
                <a:ext cx="1319049" cy="373117"/>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118"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118" b="1" kern="0" dirty="0">
                    <a:solidFill>
                      <a:prstClr val="white"/>
                    </a:solidFill>
                    <a:latin typeface="ＭＳ Ｐ明朝" panose="02020600040205080304" pitchFamily="18" charset="-128"/>
                    <a:ea typeface="ＭＳ Ｐ明朝" panose="02020600040205080304" pitchFamily="18" charset="-128"/>
                  </a:rPr>
                  <a:t>I</a:t>
                </a:r>
                <a:r>
                  <a:rPr kumimoji="0" lang="ja-JP" altLang="en-US" sz="2118" b="1" kern="0" dirty="0">
                    <a:solidFill>
                      <a:prstClr val="white"/>
                    </a:solidFill>
                    <a:latin typeface="ＭＳ Ｐ明朝" panose="02020600040205080304" pitchFamily="18" charset="-128"/>
                    <a:ea typeface="ＭＳ Ｐ明朝" panose="02020600040205080304" pitchFamily="18" charset="-128"/>
                  </a:rPr>
                  <a:t>因子</a:t>
                </a:r>
                <a:endParaRPr kumimoji="0" lang="en-US" altLang="ja-JP" sz="2118" b="1" kern="0" dirty="0">
                  <a:solidFill>
                    <a:prstClr val="white"/>
                  </a:solidFill>
                  <a:latin typeface="ＭＳ Ｐ明朝" panose="02020600040205080304" pitchFamily="18" charset="-128"/>
                  <a:ea typeface="ＭＳ Ｐ明朝" panose="02020600040205080304" pitchFamily="18" charset="-128"/>
                </a:endParaRPr>
              </a:p>
              <a:p>
                <a:pPr algn="ctr" defTabSz="1761043">
                  <a:defRPr/>
                </a:pPr>
                <a:r>
                  <a:rPr kumimoji="0" lang="ja-JP" altLang="en-US" sz="2118" b="1" kern="0" dirty="0">
                    <a:solidFill>
                      <a:prstClr val="white"/>
                    </a:solidFill>
                    <a:latin typeface="ＭＳ Ｐ明朝" panose="02020600040205080304" pitchFamily="18" charset="-128"/>
                    <a:ea typeface="ＭＳ Ｐ明朝" panose="02020600040205080304" pitchFamily="18" charset="-128"/>
                  </a:rPr>
                  <a:t>（フィビリノーゲン）</a:t>
                </a:r>
              </a:p>
            </p:txBody>
          </p:sp>
          <p:sp>
            <p:nvSpPr>
              <p:cNvPr id="16" name="角丸四角形 15"/>
              <p:cNvSpPr/>
              <p:nvPr/>
            </p:nvSpPr>
            <p:spPr>
              <a:xfrm>
                <a:off x="4450622" y="5019177"/>
                <a:ext cx="1271752" cy="402978"/>
              </a:xfrm>
              <a:prstGeom prst="roundRect">
                <a:avLst/>
              </a:prstGeom>
              <a:solidFill>
                <a:schemeClr val="tx1"/>
              </a:solidFill>
              <a:ln w="12700" cap="flat" cmpd="sng" algn="ctr">
                <a:noFill/>
                <a:prstDash val="solid"/>
                <a:miter lim="800000"/>
              </a:ln>
              <a:effectLst/>
            </p:spPr>
            <p:txBody>
              <a:bodyPr rtlCol="0" anchor="ctr"/>
              <a:lstStyle/>
              <a:p>
                <a:pPr algn="ctr" defTabSz="1761043">
                  <a:defRPr/>
                </a:pPr>
                <a:r>
                  <a:rPr kumimoji="0" lang="ja-JP" altLang="en-US" sz="2800" b="1" kern="0" dirty="0">
                    <a:solidFill>
                      <a:srgbClr val="FF0000"/>
                    </a:solidFill>
                    <a:latin typeface="ＭＳ Ｐ明朝" panose="02020600040205080304" pitchFamily="18" charset="-128"/>
                    <a:ea typeface="ＭＳ Ｐ明朝" panose="02020600040205080304" pitchFamily="18" charset="-128"/>
                  </a:rPr>
                  <a:t>フィビリン</a:t>
                </a:r>
              </a:p>
            </p:txBody>
          </p:sp>
          <p:sp>
            <p:nvSpPr>
              <p:cNvPr id="17" name="円/楕円 16"/>
              <p:cNvSpPr/>
              <p:nvPr/>
            </p:nvSpPr>
            <p:spPr>
              <a:xfrm>
                <a:off x="2554953" y="1459353"/>
                <a:ext cx="1420211" cy="562003"/>
              </a:xfrm>
              <a:prstGeom prst="ellipse">
                <a:avLst/>
              </a:prstGeom>
              <a:solidFill>
                <a:srgbClr val="FF33CC"/>
              </a:solidFill>
              <a:ln w="12700" cap="flat" cmpd="sng" algn="ctr">
                <a:noFill/>
                <a:prstDash val="solid"/>
                <a:miter lim="800000"/>
              </a:ln>
              <a:effectLst/>
            </p:spPr>
            <p:txBody>
              <a:bodyPr rtlCol="0" anchor="ctr"/>
              <a:lstStyle/>
              <a:p>
                <a:pPr algn="ctr" defTabSz="1761043">
                  <a:defRPr/>
                </a:pPr>
                <a:r>
                  <a:rPr kumimoji="0" lang="ja-JP" altLang="en-US" sz="2000" b="1" kern="0" dirty="0">
                    <a:solidFill>
                      <a:prstClr val="white"/>
                    </a:solidFill>
                    <a:latin typeface="ＭＳ Ｐ明朝" panose="02020600040205080304" pitchFamily="18" charset="-128"/>
                    <a:ea typeface="ＭＳ Ｐ明朝" panose="02020600040205080304" pitchFamily="18" charset="-128"/>
                  </a:rPr>
                  <a:t>組織トロンボプラスチン</a:t>
                </a:r>
              </a:p>
            </p:txBody>
          </p:sp>
          <p:sp>
            <p:nvSpPr>
              <p:cNvPr id="18" name="右矢印 17"/>
              <p:cNvSpPr/>
              <p:nvPr/>
            </p:nvSpPr>
            <p:spPr>
              <a:xfrm>
                <a:off x="4087863" y="5082605"/>
                <a:ext cx="298887" cy="186559"/>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19" name="下矢印 18"/>
              <p:cNvSpPr/>
              <p:nvPr/>
            </p:nvSpPr>
            <p:spPr>
              <a:xfrm>
                <a:off x="3189797" y="4019036"/>
                <a:ext cx="146728" cy="209042"/>
              </a:xfrm>
              <a:prstGeom prst="downArrow">
                <a:avLst/>
              </a:prstGeom>
              <a:solidFill>
                <a:srgbClr val="FF99FF"/>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20" name="下矢印 19"/>
              <p:cNvSpPr/>
              <p:nvPr/>
            </p:nvSpPr>
            <p:spPr>
              <a:xfrm>
                <a:off x="3189797" y="2994304"/>
                <a:ext cx="146728" cy="621926"/>
              </a:xfrm>
              <a:prstGeom prst="downArrow">
                <a:avLst/>
              </a:prstGeom>
              <a:solidFill>
                <a:srgbClr val="FF99FF"/>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27" name="角丸四角形 26"/>
              <p:cNvSpPr/>
              <p:nvPr/>
            </p:nvSpPr>
            <p:spPr>
              <a:xfrm>
                <a:off x="2771492" y="2251722"/>
                <a:ext cx="1019504" cy="261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latin typeface="ＭＳ Ｐ明朝" panose="02020600040205080304" pitchFamily="18" charset="-128"/>
                    <a:ea typeface="ＭＳ Ｐ明朝" panose="02020600040205080304" pitchFamily="18" charset="-128"/>
                  </a:rPr>
                  <a:t>第</a:t>
                </a:r>
                <a:r>
                  <a:rPr lang="en-US" altLang="ja-JP" sz="2400" b="1" dirty="0">
                    <a:latin typeface="ＭＳ Ｐ明朝" panose="02020600040205080304" pitchFamily="18" charset="-128"/>
                    <a:ea typeface="ＭＳ Ｐ明朝" panose="02020600040205080304" pitchFamily="18" charset="-128"/>
                  </a:rPr>
                  <a:t>VII</a:t>
                </a:r>
                <a:r>
                  <a:rPr lang="ja-JP" altLang="en-US" sz="2400" b="1" dirty="0">
                    <a:latin typeface="ＭＳ Ｐ明朝" panose="02020600040205080304" pitchFamily="18" charset="-128"/>
                    <a:ea typeface="ＭＳ Ｐ明朝" panose="02020600040205080304" pitchFamily="18" charset="-128"/>
                  </a:rPr>
                  <a:t>因子</a:t>
                </a:r>
              </a:p>
            </p:txBody>
          </p:sp>
          <p:sp>
            <p:nvSpPr>
              <p:cNvPr id="28" name="下矢印 27"/>
              <p:cNvSpPr/>
              <p:nvPr/>
            </p:nvSpPr>
            <p:spPr>
              <a:xfrm>
                <a:off x="3189798" y="2057565"/>
                <a:ext cx="136635" cy="172846"/>
              </a:xfrm>
              <a:prstGeom prst="downArrow">
                <a:avLst/>
              </a:prstGeom>
              <a:solidFill>
                <a:srgbClr val="FF99FF"/>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47" name="下矢印 46"/>
              <p:cNvSpPr/>
              <p:nvPr/>
            </p:nvSpPr>
            <p:spPr>
              <a:xfrm>
                <a:off x="3189797" y="2550329"/>
                <a:ext cx="130218" cy="162831"/>
              </a:xfrm>
              <a:prstGeom prst="downArrow">
                <a:avLst/>
              </a:prstGeom>
              <a:solidFill>
                <a:srgbClr val="FF99FF"/>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48" name="下矢印 47"/>
              <p:cNvSpPr/>
              <p:nvPr/>
            </p:nvSpPr>
            <p:spPr>
              <a:xfrm rot="10800000" flipV="1">
                <a:off x="3207948" y="4807030"/>
                <a:ext cx="146592" cy="170667"/>
              </a:xfrm>
              <a:prstGeom prst="downArrow">
                <a:avLst/>
              </a:prstGeom>
              <a:solidFill>
                <a:srgbClr val="FF99FF"/>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grpSp>
      </p:grpSp>
      <p:grpSp>
        <p:nvGrpSpPr>
          <p:cNvPr id="58" name="グループ化 57"/>
          <p:cNvGrpSpPr/>
          <p:nvPr/>
        </p:nvGrpSpPr>
        <p:grpSpPr>
          <a:xfrm>
            <a:off x="139274" y="654278"/>
            <a:ext cx="4557179" cy="5326266"/>
            <a:chOff x="-1901845" y="293383"/>
            <a:chExt cx="2698188" cy="2973184"/>
          </a:xfrm>
        </p:grpSpPr>
        <p:sp>
          <p:nvSpPr>
            <p:cNvPr id="4" name="円/楕円 3"/>
            <p:cNvSpPr/>
            <p:nvPr/>
          </p:nvSpPr>
          <p:spPr>
            <a:xfrm>
              <a:off x="-1853337" y="293383"/>
              <a:ext cx="890752" cy="546538"/>
            </a:xfrm>
            <a:prstGeom prst="ellipse">
              <a:avLst/>
            </a:prstGeom>
            <a:solidFill>
              <a:srgbClr val="FF33CC"/>
            </a:solidFill>
            <a:ln w="12700" cap="flat" cmpd="sng" algn="ctr">
              <a:noFill/>
              <a:prstDash val="solid"/>
              <a:miter lim="800000"/>
            </a:ln>
            <a:effectLst/>
          </p:spPr>
          <p:txBody>
            <a:bodyPr rtlCol="0" anchor="ctr"/>
            <a:lstStyle/>
            <a:p>
              <a:pPr algn="ctr" defTabSz="1761043">
                <a:defRPr/>
              </a:pPr>
              <a:r>
                <a:rPr kumimoji="0" lang="ja-JP" altLang="en-US" sz="2311" b="1" kern="0" dirty="0">
                  <a:solidFill>
                    <a:prstClr val="white"/>
                  </a:solidFill>
                  <a:latin typeface="ＭＳ Ｐ明朝" panose="02020600040205080304" pitchFamily="18" charset="-128"/>
                  <a:ea typeface="ＭＳ Ｐ明朝" panose="02020600040205080304" pitchFamily="18" charset="-128"/>
                </a:rPr>
                <a:t>接触因子</a:t>
              </a:r>
            </a:p>
          </p:txBody>
        </p:sp>
        <p:sp>
          <p:nvSpPr>
            <p:cNvPr id="5" name="角丸四角形 4"/>
            <p:cNvSpPr/>
            <p:nvPr/>
          </p:nvSpPr>
          <p:spPr>
            <a:xfrm>
              <a:off x="-1901845" y="1118138"/>
              <a:ext cx="1040524" cy="378372"/>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400" b="1" kern="0" dirty="0">
                  <a:solidFill>
                    <a:prstClr val="white"/>
                  </a:solidFill>
                  <a:latin typeface="ＭＳ Ｐ明朝" panose="02020600040205080304" pitchFamily="18" charset="-128"/>
                  <a:ea typeface="ＭＳ Ｐ明朝" panose="02020600040205080304" pitchFamily="18" charset="-128"/>
                </a:rPr>
                <a:t>XII</a:t>
              </a:r>
              <a:r>
                <a:rPr kumimoji="0" lang="ja-JP" altLang="en-US" sz="2400" b="1" kern="0" dirty="0">
                  <a:solidFill>
                    <a:prstClr val="white"/>
                  </a:solidFill>
                  <a:latin typeface="ＭＳ Ｐ明朝" panose="02020600040205080304" pitchFamily="18" charset="-128"/>
                  <a:ea typeface="ＭＳ Ｐ明朝" panose="02020600040205080304" pitchFamily="18" charset="-128"/>
                </a:rPr>
                <a:t>因子</a:t>
              </a:r>
            </a:p>
          </p:txBody>
        </p:sp>
        <p:sp>
          <p:nvSpPr>
            <p:cNvPr id="6" name="下矢印 5"/>
            <p:cNvSpPr/>
            <p:nvPr/>
          </p:nvSpPr>
          <p:spPr>
            <a:xfrm>
              <a:off x="-1476278" y="883631"/>
              <a:ext cx="136635" cy="209055"/>
            </a:xfrm>
            <a:prstGeom prst="downArrow">
              <a:avLst/>
            </a:prstGeom>
            <a:solidFill>
              <a:srgbClr val="FF99FF"/>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7" name="角丸四角形 6"/>
            <p:cNvSpPr/>
            <p:nvPr/>
          </p:nvSpPr>
          <p:spPr>
            <a:xfrm>
              <a:off x="-1362776" y="1707006"/>
              <a:ext cx="924908" cy="357352"/>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400" b="1" kern="0" dirty="0">
                  <a:solidFill>
                    <a:prstClr val="white"/>
                  </a:solidFill>
                  <a:latin typeface="ＭＳ Ｐ明朝" panose="02020600040205080304" pitchFamily="18" charset="-128"/>
                  <a:ea typeface="ＭＳ Ｐ明朝" panose="02020600040205080304" pitchFamily="18" charset="-128"/>
                </a:rPr>
                <a:t>XI</a:t>
              </a:r>
              <a:r>
                <a:rPr kumimoji="0" lang="ja-JP" altLang="en-US" sz="2400" b="1" kern="0" dirty="0">
                  <a:solidFill>
                    <a:prstClr val="white"/>
                  </a:solidFill>
                  <a:latin typeface="ＭＳ Ｐ明朝" panose="02020600040205080304" pitchFamily="18" charset="-128"/>
                  <a:ea typeface="ＭＳ Ｐ明朝" panose="02020600040205080304" pitchFamily="18" charset="-128"/>
                </a:rPr>
                <a:t>因子</a:t>
              </a:r>
            </a:p>
          </p:txBody>
        </p:sp>
        <p:sp>
          <p:nvSpPr>
            <p:cNvPr id="8" name="正方形/長方形 7"/>
            <p:cNvSpPr/>
            <p:nvPr/>
          </p:nvSpPr>
          <p:spPr>
            <a:xfrm>
              <a:off x="-926554" y="1476640"/>
              <a:ext cx="406944" cy="209054"/>
            </a:xfrm>
            <a:prstGeom prst="rect">
              <a:avLst/>
            </a:prstGeom>
            <a:noFill/>
            <a:ln w="12700" cap="flat" cmpd="sng" algn="ctr">
              <a:noFill/>
              <a:prstDash val="solid"/>
              <a:miter lim="800000"/>
            </a:ln>
            <a:effectLst/>
          </p:spPr>
          <p:txBody>
            <a:bodyPr rtlCol="0" anchor="ctr"/>
            <a:lstStyle/>
            <a:p>
              <a:pPr algn="ctr" defTabSz="1761043">
                <a:defRPr/>
              </a:pPr>
              <a:r>
                <a:rPr kumimoji="0" lang="en-US" altLang="ja-JP" sz="1926" kern="0" dirty="0" err="1">
                  <a:solidFill>
                    <a:srgbClr val="FF0000"/>
                  </a:solidFill>
                  <a:latin typeface="ＭＳ Ｐ明朝" panose="02020600040205080304" pitchFamily="18" charset="-128"/>
                  <a:ea typeface="ＭＳ Ｐ明朝" panose="02020600040205080304" pitchFamily="18" charset="-128"/>
                </a:rPr>
                <a:t>Ca</a:t>
              </a:r>
              <a:r>
                <a:rPr kumimoji="0" lang="en-US" altLang="ja-JP" sz="1926" kern="0" baseline="30000" dirty="0">
                  <a:solidFill>
                    <a:srgbClr val="FF0000"/>
                  </a:solidFill>
                  <a:latin typeface="ＭＳ Ｐ明朝" panose="02020600040205080304" pitchFamily="18" charset="-128"/>
                  <a:ea typeface="ＭＳ Ｐ明朝" panose="02020600040205080304" pitchFamily="18" charset="-128"/>
                </a:rPr>
                <a:t>++</a:t>
              </a:r>
              <a:endParaRPr kumimoji="0" lang="ja-JP" altLang="en-US" sz="1926" kern="0" baseline="30000" dirty="0">
                <a:solidFill>
                  <a:srgbClr val="FF0000"/>
                </a:solidFill>
                <a:latin typeface="ＭＳ Ｐ明朝" panose="02020600040205080304" pitchFamily="18" charset="-128"/>
                <a:ea typeface="ＭＳ Ｐ明朝" panose="02020600040205080304" pitchFamily="18" charset="-128"/>
              </a:endParaRPr>
            </a:p>
          </p:txBody>
        </p:sp>
        <p:sp>
          <p:nvSpPr>
            <p:cNvPr id="9" name="角丸四角形 8"/>
            <p:cNvSpPr/>
            <p:nvPr/>
          </p:nvSpPr>
          <p:spPr>
            <a:xfrm>
              <a:off x="-1068587" y="2245803"/>
              <a:ext cx="1013935" cy="32582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400" b="1" kern="0" dirty="0">
                  <a:solidFill>
                    <a:prstClr val="white"/>
                  </a:solidFill>
                  <a:latin typeface="ＭＳ Ｐ明朝" panose="02020600040205080304" pitchFamily="18" charset="-128"/>
                  <a:ea typeface="ＭＳ Ｐ明朝" panose="02020600040205080304" pitchFamily="18" charset="-128"/>
                </a:rPr>
                <a:t>IX</a:t>
              </a:r>
              <a:r>
                <a:rPr kumimoji="0" lang="ja-JP" altLang="en-US" sz="2400" b="1" kern="0" dirty="0">
                  <a:solidFill>
                    <a:prstClr val="white"/>
                  </a:solidFill>
                  <a:latin typeface="ＭＳ Ｐ明朝" panose="02020600040205080304" pitchFamily="18" charset="-128"/>
                  <a:ea typeface="ＭＳ Ｐ明朝" panose="02020600040205080304" pitchFamily="18" charset="-128"/>
                </a:rPr>
                <a:t>因子</a:t>
              </a:r>
            </a:p>
          </p:txBody>
        </p:sp>
        <p:sp>
          <p:nvSpPr>
            <p:cNvPr id="10" name="角丸四角形 9"/>
            <p:cNvSpPr/>
            <p:nvPr/>
          </p:nvSpPr>
          <p:spPr>
            <a:xfrm>
              <a:off x="-755441" y="2793601"/>
              <a:ext cx="959071" cy="47296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0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000" b="1" kern="0" dirty="0">
                  <a:solidFill>
                    <a:prstClr val="white"/>
                  </a:solidFill>
                  <a:latin typeface="ＭＳ Ｐ明朝" panose="02020600040205080304" pitchFamily="18" charset="-128"/>
                  <a:ea typeface="ＭＳ Ｐ明朝" panose="02020600040205080304" pitchFamily="18" charset="-128"/>
                </a:rPr>
                <a:t>VIII</a:t>
              </a:r>
              <a:r>
                <a:rPr kumimoji="0" lang="ja-JP" altLang="en-US" sz="2000" b="1" kern="0" dirty="0">
                  <a:solidFill>
                    <a:prstClr val="white"/>
                  </a:solidFill>
                  <a:latin typeface="ＭＳ Ｐ明朝" panose="02020600040205080304" pitchFamily="18" charset="-128"/>
                  <a:ea typeface="ＭＳ Ｐ明朝" panose="02020600040205080304" pitchFamily="18" charset="-128"/>
                </a:rPr>
                <a:t>因子</a:t>
              </a:r>
              <a:endParaRPr kumimoji="0" lang="en-US" altLang="ja-JP" sz="2000" b="1" kern="0" dirty="0">
                <a:solidFill>
                  <a:prstClr val="white"/>
                </a:solidFill>
                <a:latin typeface="ＭＳ Ｐ明朝" panose="02020600040205080304" pitchFamily="18" charset="-128"/>
                <a:ea typeface="ＭＳ Ｐ明朝" panose="02020600040205080304" pitchFamily="18" charset="-128"/>
              </a:endParaRPr>
            </a:p>
            <a:p>
              <a:pPr algn="ctr" defTabSz="1761043">
                <a:defRPr/>
              </a:pPr>
              <a:r>
                <a:rPr kumimoji="0" lang="ja-JP" altLang="en-US" sz="2000" b="1" kern="0" dirty="0">
                  <a:solidFill>
                    <a:prstClr val="white"/>
                  </a:solidFill>
                  <a:latin typeface="ＭＳ Ｐ明朝" panose="02020600040205080304" pitchFamily="18" charset="-128"/>
                  <a:ea typeface="ＭＳ Ｐ明朝" panose="02020600040205080304" pitchFamily="18" charset="-128"/>
                </a:rPr>
                <a:t>＋　</a:t>
              </a:r>
              <a:r>
                <a:rPr kumimoji="0" lang="en-US" altLang="ja-JP" sz="2000" b="1" kern="0" dirty="0" err="1">
                  <a:solidFill>
                    <a:srgbClr val="FF0000"/>
                  </a:solidFill>
                  <a:latin typeface="ＭＳ Ｐ明朝" panose="02020600040205080304" pitchFamily="18" charset="-128"/>
                  <a:ea typeface="ＭＳ Ｐ明朝" panose="02020600040205080304" pitchFamily="18" charset="-128"/>
                </a:rPr>
                <a:t>Ca</a:t>
              </a:r>
              <a:r>
                <a:rPr kumimoji="0" lang="ja-JP" altLang="en-US" sz="2000" b="1" kern="0" baseline="30000" dirty="0">
                  <a:solidFill>
                    <a:srgbClr val="FF0000"/>
                  </a:solidFill>
                  <a:latin typeface="ＭＳ Ｐ明朝" panose="02020600040205080304" pitchFamily="18" charset="-128"/>
                  <a:ea typeface="ＭＳ Ｐ明朝" panose="02020600040205080304" pitchFamily="18" charset="-128"/>
                </a:rPr>
                <a:t>＋＋</a:t>
              </a:r>
            </a:p>
          </p:txBody>
        </p:sp>
        <p:grpSp>
          <p:nvGrpSpPr>
            <p:cNvPr id="29" name="グループ化 28"/>
            <p:cNvGrpSpPr/>
            <p:nvPr/>
          </p:nvGrpSpPr>
          <p:grpSpPr>
            <a:xfrm>
              <a:off x="-862964" y="1306078"/>
              <a:ext cx="363208" cy="461702"/>
              <a:chOff x="1931847" y="1476175"/>
              <a:chExt cx="363208" cy="461702"/>
            </a:xfrm>
          </p:grpSpPr>
          <p:sp>
            <p:nvSpPr>
              <p:cNvPr id="30" name="フリーフォーム 29"/>
              <p:cNvSpPr/>
              <p:nvPr/>
            </p:nvSpPr>
            <p:spPr>
              <a:xfrm>
                <a:off x="1931847" y="1476175"/>
                <a:ext cx="287113" cy="387951"/>
              </a:xfrm>
              <a:custGeom>
                <a:avLst/>
                <a:gdLst>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451944 w 1576551"/>
                  <a:gd name="connsiteY8" fmla="*/ 336331 h 399393"/>
                  <a:gd name="connsiteX9" fmla="*/ 1576551 w 1576551"/>
                  <a:gd name="connsiteY9"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1576551 w 1576551"/>
                  <a:gd name="connsiteY8"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1576551 w 1576551"/>
                  <a:gd name="connsiteY7"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1576551 w 1576551"/>
                  <a:gd name="connsiteY6"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1576551 w 1576551"/>
                  <a:gd name="connsiteY5"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1576551 w 1576551"/>
                  <a:gd name="connsiteY4" fmla="*/ 399393 h 399393"/>
                  <a:gd name="connsiteX0" fmla="*/ 0 w 1576551"/>
                  <a:gd name="connsiteY0" fmla="*/ 21171 h 420564"/>
                  <a:gd name="connsiteX1" fmla="*/ 0 w 1576551"/>
                  <a:gd name="connsiteY1" fmla="*/ 21171 h 420564"/>
                  <a:gd name="connsiteX2" fmla="*/ 210206 w 1576551"/>
                  <a:gd name="connsiteY2" fmla="*/ 31681 h 420564"/>
                  <a:gd name="connsiteX3" fmla="*/ 1576551 w 1576551"/>
                  <a:gd name="connsiteY3" fmla="*/ 420564 h 420564"/>
                  <a:gd name="connsiteX0" fmla="*/ 0 w 409903"/>
                  <a:gd name="connsiteY0" fmla="*/ 35910 h 635000"/>
                  <a:gd name="connsiteX1" fmla="*/ 0 w 409903"/>
                  <a:gd name="connsiteY1" fmla="*/ 35910 h 635000"/>
                  <a:gd name="connsiteX2" fmla="*/ 210206 w 409903"/>
                  <a:gd name="connsiteY2" fmla="*/ 46420 h 635000"/>
                  <a:gd name="connsiteX3" fmla="*/ 409903 w 409903"/>
                  <a:gd name="connsiteY3" fmla="*/ 635000 h 635000"/>
                  <a:gd name="connsiteX0" fmla="*/ 0 w 491005"/>
                  <a:gd name="connsiteY0" fmla="*/ 0 h 599090"/>
                  <a:gd name="connsiteX1" fmla="*/ 0 w 491005"/>
                  <a:gd name="connsiteY1" fmla="*/ 0 h 599090"/>
                  <a:gd name="connsiteX2" fmla="*/ 483475 w 491005"/>
                  <a:gd name="connsiteY2" fmla="*/ 136634 h 599090"/>
                  <a:gd name="connsiteX3" fmla="*/ 409903 w 491005"/>
                  <a:gd name="connsiteY3" fmla="*/ 599090 h 599090"/>
                  <a:gd name="connsiteX0" fmla="*/ 0 w 492092"/>
                  <a:gd name="connsiteY0" fmla="*/ 0 h 525518"/>
                  <a:gd name="connsiteX1" fmla="*/ 0 w 492092"/>
                  <a:gd name="connsiteY1" fmla="*/ 0 h 525518"/>
                  <a:gd name="connsiteX2" fmla="*/ 483475 w 492092"/>
                  <a:gd name="connsiteY2" fmla="*/ 136634 h 525518"/>
                  <a:gd name="connsiteX3" fmla="*/ 430924 w 492092"/>
                  <a:gd name="connsiteY3" fmla="*/ 525518 h 525518"/>
                  <a:gd name="connsiteX0" fmla="*/ 0 w 701729"/>
                  <a:gd name="connsiteY0" fmla="*/ 0 h 525518"/>
                  <a:gd name="connsiteX1" fmla="*/ 0 w 701729"/>
                  <a:gd name="connsiteY1" fmla="*/ 0 h 525518"/>
                  <a:gd name="connsiteX2" fmla="*/ 483475 w 701729"/>
                  <a:gd name="connsiteY2" fmla="*/ 136634 h 525518"/>
                  <a:gd name="connsiteX3" fmla="*/ 430924 w 701729"/>
                  <a:gd name="connsiteY3" fmla="*/ 525518 h 525518"/>
                  <a:gd name="connsiteX0" fmla="*/ 0 w 800889"/>
                  <a:gd name="connsiteY0" fmla="*/ 0 h 702631"/>
                  <a:gd name="connsiteX1" fmla="*/ 0 w 800889"/>
                  <a:gd name="connsiteY1" fmla="*/ 0 h 702631"/>
                  <a:gd name="connsiteX2" fmla="*/ 483475 w 800889"/>
                  <a:gd name="connsiteY2" fmla="*/ 136634 h 702631"/>
                  <a:gd name="connsiteX3" fmla="*/ 562729 w 800889"/>
                  <a:gd name="connsiteY3" fmla="*/ 702631 h 702631"/>
                  <a:gd name="connsiteX0" fmla="*/ 0 w 565145"/>
                  <a:gd name="connsiteY0" fmla="*/ 0 h 702631"/>
                  <a:gd name="connsiteX1" fmla="*/ 0 w 565145"/>
                  <a:gd name="connsiteY1" fmla="*/ 0 h 702631"/>
                  <a:gd name="connsiteX2" fmla="*/ 483475 w 565145"/>
                  <a:gd name="connsiteY2" fmla="*/ 136634 h 702631"/>
                  <a:gd name="connsiteX3" fmla="*/ 562729 w 565145"/>
                  <a:gd name="connsiteY3" fmla="*/ 702631 h 702631"/>
                  <a:gd name="connsiteX0" fmla="*/ 0 w 565145"/>
                  <a:gd name="connsiteY0" fmla="*/ 0 h 702631"/>
                  <a:gd name="connsiteX1" fmla="*/ 0 w 565145"/>
                  <a:gd name="connsiteY1" fmla="*/ 0 h 702631"/>
                  <a:gd name="connsiteX2" fmla="*/ 483475 w 565145"/>
                  <a:gd name="connsiteY2" fmla="*/ 144872 h 702631"/>
                  <a:gd name="connsiteX3" fmla="*/ 562729 w 565145"/>
                  <a:gd name="connsiteY3" fmla="*/ 702631 h 702631"/>
                  <a:gd name="connsiteX0" fmla="*/ 0 w 564856"/>
                  <a:gd name="connsiteY0" fmla="*/ 0 h 702631"/>
                  <a:gd name="connsiteX1" fmla="*/ 12357 w 564856"/>
                  <a:gd name="connsiteY1" fmla="*/ 74141 h 702631"/>
                  <a:gd name="connsiteX2" fmla="*/ 483475 w 564856"/>
                  <a:gd name="connsiteY2" fmla="*/ 144872 h 702631"/>
                  <a:gd name="connsiteX3" fmla="*/ 562729 w 564856"/>
                  <a:gd name="connsiteY3" fmla="*/ 702631 h 702631"/>
                  <a:gd name="connsiteX0" fmla="*/ 0 w 564856"/>
                  <a:gd name="connsiteY0" fmla="*/ 0 h 702631"/>
                  <a:gd name="connsiteX1" fmla="*/ 483475 w 564856"/>
                  <a:gd name="connsiteY1" fmla="*/ 144872 h 702631"/>
                  <a:gd name="connsiteX2" fmla="*/ 562729 w 564856"/>
                  <a:gd name="connsiteY2" fmla="*/ 702631 h 702631"/>
                  <a:gd name="connsiteX0" fmla="*/ 0 w 560927"/>
                  <a:gd name="connsiteY0" fmla="*/ 4482 h 616497"/>
                  <a:gd name="connsiteX1" fmla="*/ 479356 w 560927"/>
                  <a:gd name="connsiteY1" fmla="*/ 58738 h 616497"/>
                  <a:gd name="connsiteX2" fmla="*/ 558610 w 560927"/>
                  <a:gd name="connsiteY2" fmla="*/ 616497 h 616497"/>
                  <a:gd name="connsiteX0" fmla="*/ 0 w 560927"/>
                  <a:gd name="connsiteY0" fmla="*/ 15410 h 627425"/>
                  <a:gd name="connsiteX1" fmla="*/ 479356 w 560927"/>
                  <a:gd name="connsiteY1" fmla="*/ 69666 h 627425"/>
                  <a:gd name="connsiteX2" fmla="*/ 558610 w 560927"/>
                  <a:gd name="connsiteY2" fmla="*/ 627425 h 627425"/>
                  <a:gd name="connsiteX0" fmla="*/ 0 w 560927"/>
                  <a:gd name="connsiteY0" fmla="*/ 10543 h 622558"/>
                  <a:gd name="connsiteX1" fmla="*/ 479356 w 560927"/>
                  <a:gd name="connsiteY1" fmla="*/ 64799 h 622558"/>
                  <a:gd name="connsiteX2" fmla="*/ 558610 w 560927"/>
                  <a:gd name="connsiteY2" fmla="*/ 622558 h 622558"/>
                  <a:gd name="connsiteX0" fmla="*/ 0 w 559064"/>
                  <a:gd name="connsiteY0" fmla="*/ 0 h 612015"/>
                  <a:gd name="connsiteX1" fmla="*/ 450523 w 559064"/>
                  <a:gd name="connsiteY1" fmla="*/ 140754 h 612015"/>
                  <a:gd name="connsiteX2" fmla="*/ 558610 w 559064"/>
                  <a:gd name="connsiteY2" fmla="*/ 612015 h 612015"/>
                </a:gdLst>
                <a:ahLst/>
                <a:cxnLst>
                  <a:cxn ang="0">
                    <a:pos x="connsiteX0" y="connsiteY0"/>
                  </a:cxn>
                  <a:cxn ang="0">
                    <a:pos x="connsiteX1" y="connsiteY1"/>
                  </a:cxn>
                  <a:cxn ang="0">
                    <a:pos x="connsiteX2" y="connsiteY2"/>
                  </a:cxn>
                </a:cxnLst>
                <a:rect l="l" t="t" r="r" b="b"/>
                <a:pathLst>
                  <a:path w="559064" h="612015">
                    <a:moveTo>
                      <a:pt x="0" y="0"/>
                    </a:moveTo>
                    <a:cubicBezTo>
                      <a:pt x="159785" y="1609"/>
                      <a:pt x="357421" y="38751"/>
                      <a:pt x="450523" y="140754"/>
                    </a:cubicBezTo>
                    <a:cubicBezTo>
                      <a:pt x="543625" y="242757"/>
                      <a:pt x="562421" y="221227"/>
                      <a:pt x="558610" y="612015"/>
                    </a:cubicBezTo>
                  </a:path>
                </a:pathLst>
              </a:custGeom>
              <a:noFill/>
              <a:ln w="2857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1" name="二等辺三角形 30"/>
              <p:cNvSpPr/>
              <p:nvPr/>
            </p:nvSpPr>
            <p:spPr>
              <a:xfrm rot="10800000">
                <a:off x="2142862" y="1795848"/>
                <a:ext cx="152193" cy="142029"/>
              </a:xfrm>
              <a:prstGeom prst="triangl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grpSp>
          <p:nvGrpSpPr>
            <p:cNvPr id="32" name="グループ化 31"/>
            <p:cNvGrpSpPr/>
            <p:nvPr/>
          </p:nvGrpSpPr>
          <p:grpSpPr>
            <a:xfrm>
              <a:off x="-492152" y="1862399"/>
              <a:ext cx="363208" cy="461702"/>
              <a:chOff x="1931847" y="1476175"/>
              <a:chExt cx="363208" cy="461702"/>
            </a:xfrm>
          </p:grpSpPr>
          <p:sp>
            <p:nvSpPr>
              <p:cNvPr id="33" name="フリーフォーム 32"/>
              <p:cNvSpPr/>
              <p:nvPr/>
            </p:nvSpPr>
            <p:spPr>
              <a:xfrm>
                <a:off x="1931847" y="1476175"/>
                <a:ext cx="287113" cy="387951"/>
              </a:xfrm>
              <a:custGeom>
                <a:avLst/>
                <a:gdLst>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451944 w 1576551"/>
                  <a:gd name="connsiteY8" fmla="*/ 336331 h 399393"/>
                  <a:gd name="connsiteX9" fmla="*/ 1576551 w 1576551"/>
                  <a:gd name="connsiteY9"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1576551 w 1576551"/>
                  <a:gd name="connsiteY8"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1576551 w 1576551"/>
                  <a:gd name="connsiteY7"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1576551 w 1576551"/>
                  <a:gd name="connsiteY6"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1576551 w 1576551"/>
                  <a:gd name="connsiteY5"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1576551 w 1576551"/>
                  <a:gd name="connsiteY4" fmla="*/ 399393 h 399393"/>
                  <a:gd name="connsiteX0" fmla="*/ 0 w 1576551"/>
                  <a:gd name="connsiteY0" fmla="*/ 21171 h 420564"/>
                  <a:gd name="connsiteX1" fmla="*/ 0 w 1576551"/>
                  <a:gd name="connsiteY1" fmla="*/ 21171 h 420564"/>
                  <a:gd name="connsiteX2" fmla="*/ 210206 w 1576551"/>
                  <a:gd name="connsiteY2" fmla="*/ 31681 h 420564"/>
                  <a:gd name="connsiteX3" fmla="*/ 1576551 w 1576551"/>
                  <a:gd name="connsiteY3" fmla="*/ 420564 h 420564"/>
                  <a:gd name="connsiteX0" fmla="*/ 0 w 409903"/>
                  <a:gd name="connsiteY0" fmla="*/ 35910 h 635000"/>
                  <a:gd name="connsiteX1" fmla="*/ 0 w 409903"/>
                  <a:gd name="connsiteY1" fmla="*/ 35910 h 635000"/>
                  <a:gd name="connsiteX2" fmla="*/ 210206 w 409903"/>
                  <a:gd name="connsiteY2" fmla="*/ 46420 h 635000"/>
                  <a:gd name="connsiteX3" fmla="*/ 409903 w 409903"/>
                  <a:gd name="connsiteY3" fmla="*/ 635000 h 635000"/>
                  <a:gd name="connsiteX0" fmla="*/ 0 w 491005"/>
                  <a:gd name="connsiteY0" fmla="*/ 0 h 599090"/>
                  <a:gd name="connsiteX1" fmla="*/ 0 w 491005"/>
                  <a:gd name="connsiteY1" fmla="*/ 0 h 599090"/>
                  <a:gd name="connsiteX2" fmla="*/ 483475 w 491005"/>
                  <a:gd name="connsiteY2" fmla="*/ 136634 h 599090"/>
                  <a:gd name="connsiteX3" fmla="*/ 409903 w 491005"/>
                  <a:gd name="connsiteY3" fmla="*/ 599090 h 599090"/>
                  <a:gd name="connsiteX0" fmla="*/ 0 w 492092"/>
                  <a:gd name="connsiteY0" fmla="*/ 0 h 525518"/>
                  <a:gd name="connsiteX1" fmla="*/ 0 w 492092"/>
                  <a:gd name="connsiteY1" fmla="*/ 0 h 525518"/>
                  <a:gd name="connsiteX2" fmla="*/ 483475 w 492092"/>
                  <a:gd name="connsiteY2" fmla="*/ 136634 h 525518"/>
                  <a:gd name="connsiteX3" fmla="*/ 430924 w 492092"/>
                  <a:gd name="connsiteY3" fmla="*/ 525518 h 525518"/>
                  <a:gd name="connsiteX0" fmla="*/ 0 w 701729"/>
                  <a:gd name="connsiteY0" fmla="*/ 0 h 525518"/>
                  <a:gd name="connsiteX1" fmla="*/ 0 w 701729"/>
                  <a:gd name="connsiteY1" fmla="*/ 0 h 525518"/>
                  <a:gd name="connsiteX2" fmla="*/ 483475 w 701729"/>
                  <a:gd name="connsiteY2" fmla="*/ 136634 h 525518"/>
                  <a:gd name="connsiteX3" fmla="*/ 430924 w 701729"/>
                  <a:gd name="connsiteY3" fmla="*/ 525518 h 525518"/>
                  <a:gd name="connsiteX0" fmla="*/ 0 w 800889"/>
                  <a:gd name="connsiteY0" fmla="*/ 0 h 702631"/>
                  <a:gd name="connsiteX1" fmla="*/ 0 w 800889"/>
                  <a:gd name="connsiteY1" fmla="*/ 0 h 702631"/>
                  <a:gd name="connsiteX2" fmla="*/ 483475 w 800889"/>
                  <a:gd name="connsiteY2" fmla="*/ 136634 h 702631"/>
                  <a:gd name="connsiteX3" fmla="*/ 562729 w 800889"/>
                  <a:gd name="connsiteY3" fmla="*/ 702631 h 702631"/>
                  <a:gd name="connsiteX0" fmla="*/ 0 w 565145"/>
                  <a:gd name="connsiteY0" fmla="*/ 0 h 702631"/>
                  <a:gd name="connsiteX1" fmla="*/ 0 w 565145"/>
                  <a:gd name="connsiteY1" fmla="*/ 0 h 702631"/>
                  <a:gd name="connsiteX2" fmla="*/ 483475 w 565145"/>
                  <a:gd name="connsiteY2" fmla="*/ 136634 h 702631"/>
                  <a:gd name="connsiteX3" fmla="*/ 562729 w 565145"/>
                  <a:gd name="connsiteY3" fmla="*/ 702631 h 702631"/>
                  <a:gd name="connsiteX0" fmla="*/ 0 w 565145"/>
                  <a:gd name="connsiteY0" fmla="*/ 0 h 702631"/>
                  <a:gd name="connsiteX1" fmla="*/ 0 w 565145"/>
                  <a:gd name="connsiteY1" fmla="*/ 0 h 702631"/>
                  <a:gd name="connsiteX2" fmla="*/ 483475 w 565145"/>
                  <a:gd name="connsiteY2" fmla="*/ 144872 h 702631"/>
                  <a:gd name="connsiteX3" fmla="*/ 562729 w 565145"/>
                  <a:gd name="connsiteY3" fmla="*/ 702631 h 702631"/>
                  <a:gd name="connsiteX0" fmla="*/ 0 w 564856"/>
                  <a:gd name="connsiteY0" fmla="*/ 0 h 702631"/>
                  <a:gd name="connsiteX1" fmla="*/ 12357 w 564856"/>
                  <a:gd name="connsiteY1" fmla="*/ 74141 h 702631"/>
                  <a:gd name="connsiteX2" fmla="*/ 483475 w 564856"/>
                  <a:gd name="connsiteY2" fmla="*/ 144872 h 702631"/>
                  <a:gd name="connsiteX3" fmla="*/ 562729 w 564856"/>
                  <a:gd name="connsiteY3" fmla="*/ 702631 h 702631"/>
                  <a:gd name="connsiteX0" fmla="*/ 0 w 564856"/>
                  <a:gd name="connsiteY0" fmla="*/ 0 h 702631"/>
                  <a:gd name="connsiteX1" fmla="*/ 483475 w 564856"/>
                  <a:gd name="connsiteY1" fmla="*/ 144872 h 702631"/>
                  <a:gd name="connsiteX2" fmla="*/ 562729 w 564856"/>
                  <a:gd name="connsiteY2" fmla="*/ 702631 h 702631"/>
                  <a:gd name="connsiteX0" fmla="*/ 0 w 560927"/>
                  <a:gd name="connsiteY0" fmla="*/ 4482 h 616497"/>
                  <a:gd name="connsiteX1" fmla="*/ 479356 w 560927"/>
                  <a:gd name="connsiteY1" fmla="*/ 58738 h 616497"/>
                  <a:gd name="connsiteX2" fmla="*/ 558610 w 560927"/>
                  <a:gd name="connsiteY2" fmla="*/ 616497 h 616497"/>
                  <a:gd name="connsiteX0" fmla="*/ 0 w 560927"/>
                  <a:gd name="connsiteY0" fmla="*/ 15410 h 627425"/>
                  <a:gd name="connsiteX1" fmla="*/ 479356 w 560927"/>
                  <a:gd name="connsiteY1" fmla="*/ 69666 h 627425"/>
                  <a:gd name="connsiteX2" fmla="*/ 558610 w 560927"/>
                  <a:gd name="connsiteY2" fmla="*/ 627425 h 627425"/>
                  <a:gd name="connsiteX0" fmla="*/ 0 w 560927"/>
                  <a:gd name="connsiteY0" fmla="*/ 10543 h 622558"/>
                  <a:gd name="connsiteX1" fmla="*/ 479356 w 560927"/>
                  <a:gd name="connsiteY1" fmla="*/ 64799 h 622558"/>
                  <a:gd name="connsiteX2" fmla="*/ 558610 w 560927"/>
                  <a:gd name="connsiteY2" fmla="*/ 622558 h 622558"/>
                  <a:gd name="connsiteX0" fmla="*/ 0 w 559064"/>
                  <a:gd name="connsiteY0" fmla="*/ 0 h 612015"/>
                  <a:gd name="connsiteX1" fmla="*/ 450523 w 559064"/>
                  <a:gd name="connsiteY1" fmla="*/ 140754 h 612015"/>
                  <a:gd name="connsiteX2" fmla="*/ 558610 w 559064"/>
                  <a:gd name="connsiteY2" fmla="*/ 612015 h 612015"/>
                </a:gdLst>
                <a:ahLst/>
                <a:cxnLst>
                  <a:cxn ang="0">
                    <a:pos x="connsiteX0" y="connsiteY0"/>
                  </a:cxn>
                  <a:cxn ang="0">
                    <a:pos x="connsiteX1" y="connsiteY1"/>
                  </a:cxn>
                  <a:cxn ang="0">
                    <a:pos x="connsiteX2" y="connsiteY2"/>
                  </a:cxn>
                </a:cxnLst>
                <a:rect l="l" t="t" r="r" b="b"/>
                <a:pathLst>
                  <a:path w="559064" h="612015">
                    <a:moveTo>
                      <a:pt x="0" y="0"/>
                    </a:moveTo>
                    <a:cubicBezTo>
                      <a:pt x="159785" y="1609"/>
                      <a:pt x="357421" y="38751"/>
                      <a:pt x="450523" y="140754"/>
                    </a:cubicBezTo>
                    <a:cubicBezTo>
                      <a:pt x="543625" y="242757"/>
                      <a:pt x="562421" y="221227"/>
                      <a:pt x="558610" y="612015"/>
                    </a:cubicBezTo>
                  </a:path>
                </a:pathLst>
              </a:custGeom>
              <a:noFill/>
              <a:ln w="2857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4" name="二等辺三角形 33"/>
              <p:cNvSpPr/>
              <p:nvPr/>
            </p:nvSpPr>
            <p:spPr>
              <a:xfrm rot="10800000">
                <a:off x="2142862" y="1795848"/>
                <a:ext cx="152193" cy="142029"/>
              </a:xfrm>
              <a:prstGeom prst="triangl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grpSp>
          <p:nvGrpSpPr>
            <p:cNvPr id="35" name="グループ化 34"/>
            <p:cNvGrpSpPr/>
            <p:nvPr/>
          </p:nvGrpSpPr>
          <p:grpSpPr>
            <a:xfrm>
              <a:off x="-161260" y="2387833"/>
              <a:ext cx="363208" cy="461702"/>
              <a:chOff x="1931847" y="1476175"/>
              <a:chExt cx="363208" cy="461702"/>
            </a:xfrm>
          </p:grpSpPr>
          <p:sp>
            <p:nvSpPr>
              <p:cNvPr id="36" name="フリーフォーム 35"/>
              <p:cNvSpPr/>
              <p:nvPr/>
            </p:nvSpPr>
            <p:spPr>
              <a:xfrm>
                <a:off x="1931847" y="1476175"/>
                <a:ext cx="287113" cy="387951"/>
              </a:xfrm>
              <a:custGeom>
                <a:avLst/>
                <a:gdLst>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451944 w 1576551"/>
                  <a:gd name="connsiteY8" fmla="*/ 336331 h 399393"/>
                  <a:gd name="connsiteX9" fmla="*/ 1576551 w 1576551"/>
                  <a:gd name="connsiteY9"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1576551 w 1576551"/>
                  <a:gd name="connsiteY8"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1576551 w 1576551"/>
                  <a:gd name="connsiteY7"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1576551 w 1576551"/>
                  <a:gd name="connsiteY6"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1576551 w 1576551"/>
                  <a:gd name="connsiteY5"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1576551 w 1576551"/>
                  <a:gd name="connsiteY4" fmla="*/ 399393 h 399393"/>
                  <a:gd name="connsiteX0" fmla="*/ 0 w 1576551"/>
                  <a:gd name="connsiteY0" fmla="*/ 21171 h 420564"/>
                  <a:gd name="connsiteX1" fmla="*/ 0 w 1576551"/>
                  <a:gd name="connsiteY1" fmla="*/ 21171 h 420564"/>
                  <a:gd name="connsiteX2" fmla="*/ 210206 w 1576551"/>
                  <a:gd name="connsiteY2" fmla="*/ 31681 h 420564"/>
                  <a:gd name="connsiteX3" fmla="*/ 1576551 w 1576551"/>
                  <a:gd name="connsiteY3" fmla="*/ 420564 h 420564"/>
                  <a:gd name="connsiteX0" fmla="*/ 0 w 409903"/>
                  <a:gd name="connsiteY0" fmla="*/ 35910 h 635000"/>
                  <a:gd name="connsiteX1" fmla="*/ 0 w 409903"/>
                  <a:gd name="connsiteY1" fmla="*/ 35910 h 635000"/>
                  <a:gd name="connsiteX2" fmla="*/ 210206 w 409903"/>
                  <a:gd name="connsiteY2" fmla="*/ 46420 h 635000"/>
                  <a:gd name="connsiteX3" fmla="*/ 409903 w 409903"/>
                  <a:gd name="connsiteY3" fmla="*/ 635000 h 635000"/>
                  <a:gd name="connsiteX0" fmla="*/ 0 w 491005"/>
                  <a:gd name="connsiteY0" fmla="*/ 0 h 599090"/>
                  <a:gd name="connsiteX1" fmla="*/ 0 w 491005"/>
                  <a:gd name="connsiteY1" fmla="*/ 0 h 599090"/>
                  <a:gd name="connsiteX2" fmla="*/ 483475 w 491005"/>
                  <a:gd name="connsiteY2" fmla="*/ 136634 h 599090"/>
                  <a:gd name="connsiteX3" fmla="*/ 409903 w 491005"/>
                  <a:gd name="connsiteY3" fmla="*/ 599090 h 599090"/>
                  <a:gd name="connsiteX0" fmla="*/ 0 w 492092"/>
                  <a:gd name="connsiteY0" fmla="*/ 0 h 525518"/>
                  <a:gd name="connsiteX1" fmla="*/ 0 w 492092"/>
                  <a:gd name="connsiteY1" fmla="*/ 0 h 525518"/>
                  <a:gd name="connsiteX2" fmla="*/ 483475 w 492092"/>
                  <a:gd name="connsiteY2" fmla="*/ 136634 h 525518"/>
                  <a:gd name="connsiteX3" fmla="*/ 430924 w 492092"/>
                  <a:gd name="connsiteY3" fmla="*/ 525518 h 525518"/>
                  <a:gd name="connsiteX0" fmla="*/ 0 w 701729"/>
                  <a:gd name="connsiteY0" fmla="*/ 0 h 525518"/>
                  <a:gd name="connsiteX1" fmla="*/ 0 w 701729"/>
                  <a:gd name="connsiteY1" fmla="*/ 0 h 525518"/>
                  <a:gd name="connsiteX2" fmla="*/ 483475 w 701729"/>
                  <a:gd name="connsiteY2" fmla="*/ 136634 h 525518"/>
                  <a:gd name="connsiteX3" fmla="*/ 430924 w 701729"/>
                  <a:gd name="connsiteY3" fmla="*/ 525518 h 525518"/>
                  <a:gd name="connsiteX0" fmla="*/ 0 w 800889"/>
                  <a:gd name="connsiteY0" fmla="*/ 0 h 702631"/>
                  <a:gd name="connsiteX1" fmla="*/ 0 w 800889"/>
                  <a:gd name="connsiteY1" fmla="*/ 0 h 702631"/>
                  <a:gd name="connsiteX2" fmla="*/ 483475 w 800889"/>
                  <a:gd name="connsiteY2" fmla="*/ 136634 h 702631"/>
                  <a:gd name="connsiteX3" fmla="*/ 562729 w 800889"/>
                  <a:gd name="connsiteY3" fmla="*/ 702631 h 702631"/>
                  <a:gd name="connsiteX0" fmla="*/ 0 w 565145"/>
                  <a:gd name="connsiteY0" fmla="*/ 0 h 702631"/>
                  <a:gd name="connsiteX1" fmla="*/ 0 w 565145"/>
                  <a:gd name="connsiteY1" fmla="*/ 0 h 702631"/>
                  <a:gd name="connsiteX2" fmla="*/ 483475 w 565145"/>
                  <a:gd name="connsiteY2" fmla="*/ 136634 h 702631"/>
                  <a:gd name="connsiteX3" fmla="*/ 562729 w 565145"/>
                  <a:gd name="connsiteY3" fmla="*/ 702631 h 702631"/>
                  <a:gd name="connsiteX0" fmla="*/ 0 w 565145"/>
                  <a:gd name="connsiteY0" fmla="*/ 0 h 702631"/>
                  <a:gd name="connsiteX1" fmla="*/ 0 w 565145"/>
                  <a:gd name="connsiteY1" fmla="*/ 0 h 702631"/>
                  <a:gd name="connsiteX2" fmla="*/ 483475 w 565145"/>
                  <a:gd name="connsiteY2" fmla="*/ 144872 h 702631"/>
                  <a:gd name="connsiteX3" fmla="*/ 562729 w 565145"/>
                  <a:gd name="connsiteY3" fmla="*/ 702631 h 702631"/>
                  <a:gd name="connsiteX0" fmla="*/ 0 w 564856"/>
                  <a:gd name="connsiteY0" fmla="*/ 0 h 702631"/>
                  <a:gd name="connsiteX1" fmla="*/ 12357 w 564856"/>
                  <a:gd name="connsiteY1" fmla="*/ 74141 h 702631"/>
                  <a:gd name="connsiteX2" fmla="*/ 483475 w 564856"/>
                  <a:gd name="connsiteY2" fmla="*/ 144872 h 702631"/>
                  <a:gd name="connsiteX3" fmla="*/ 562729 w 564856"/>
                  <a:gd name="connsiteY3" fmla="*/ 702631 h 702631"/>
                  <a:gd name="connsiteX0" fmla="*/ 0 w 564856"/>
                  <a:gd name="connsiteY0" fmla="*/ 0 h 702631"/>
                  <a:gd name="connsiteX1" fmla="*/ 483475 w 564856"/>
                  <a:gd name="connsiteY1" fmla="*/ 144872 h 702631"/>
                  <a:gd name="connsiteX2" fmla="*/ 562729 w 564856"/>
                  <a:gd name="connsiteY2" fmla="*/ 702631 h 702631"/>
                  <a:gd name="connsiteX0" fmla="*/ 0 w 560927"/>
                  <a:gd name="connsiteY0" fmla="*/ 4482 h 616497"/>
                  <a:gd name="connsiteX1" fmla="*/ 479356 w 560927"/>
                  <a:gd name="connsiteY1" fmla="*/ 58738 h 616497"/>
                  <a:gd name="connsiteX2" fmla="*/ 558610 w 560927"/>
                  <a:gd name="connsiteY2" fmla="*/ 616497 h 616497"/>
                  <a:gd name="connsiteX0" fmla="*/ 0 w 560927"/>
                  <a:gd name="connsiteY0" fmla="*/ 15410 h 627425"/>
                  <a:gd name="connsiteX1" fmla="*/ 479356 w 560927"/>
                  <a:gd name="connsiteY1" fmla="*/ 69666 h 627425"/>
                  <a:gd name="connsiteX2" fmla="*/ 558610 w 560927"/>
                  <a:gd name="connsiteY2" fmla="*/ 627425 h 627425"/>
                  <a:gd name="connsiteX0" fmla="*/ 0 w 560927"/>
                  <a:gd name="connsiteY0" fmla="*/ 10543 h 622558"/>
                  <a:gd name="connsiteX1" fmla="*/ 479356 w 560927"/>
                  <a:gd name="connsiteY1" fmla="*/ 64799 h 622558"/>
                  <a:gd name="connsiteX2" fmla="*/ 558610 w 560927"/>
                  <a:gd name="connsiteY2" fmla="*/ 622558 h 622558"/>
                  <a:gd name="connsiteX0" fmla="*/ 0 w 559064"/>
                  <a:gd name="connsiteY0" fmla="*/ 0 h 612015"/>
                  <a:gd name="connsiteX1" fmla="*/ 450523 w 559064"/>
                  <a:gd name="connsiteY1" fmla="*/ 140754 h 612015"/>
                  <a:gd name="connsiteX2" fmla="*/ 558610 w 559064"/>
                  <a:gd name="connsiteY2" fmla="*/ 612015 h 612015"/>
                </a:gdLst>
                <a:ahLst/>
                <a:cxnLst>
                  <a:cxn ang="0">
                    <a:pos x="connsiteX0" y="connsiteY0"/>
                  </a:cxn>
                  <a:cxn ang="0">
                    <a:pos x="connsiteX1" y="connsiteY1"/>
                  </a:cxn>
                  <a:cxn ang="0">
                    <a:pos x="connsiteX2" y="connsiteY2"/>
                  </a:cxn>
                </a:cxnLst>
                <a:rect l="l" t="t" r="r" b="b"/>
                <a:pathLst>
                  <a:path w="559064" h="612015">
                    <a:moveTo>
                      <a:pt x="0" y="0"/>
                    </a:moveTo>
                    <a:cubicBezTo>
                      <a:pt x="159785" y="1609"/>
                      <a:pt x="357421" y="38751"/>
                      <a:pt x="450523" y="140754"/>
                    </a:cubicBezTo>
                    <a:cubicBezTo>
                      <a:pt x="543625" y="242757"/>
                      <a:pt x="562421" y="221227"/>
                      <a:pt x="558610" y="612015"/>
                    </a:cubicBezTo>
                  </a:path>
                </a:pathLst>
              </a:custGeom>
              <a:noFill/>
              <a:ln w="2857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7" name="二等辺三角形 36"/>
              <p:cNvSpPr/>
              <p:nvPr/>
            </p:nvSpPr>
            <p:spPr>
              <a:xfrm rot="10800000">
                <a:off x="2142862" y="1795848"/>
                <a:ext cx="152193" cy="142029"/>
              </a:xfrm>
              <a:prstGeom prst="triangl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sp>
          <p:nvSpPr>
            <p:cNvPr id="49" name="下矢印 48"/>
            <p:cNvSpPr/>
            <p:nvPr/>
          </p:nvSpPr>
          <p:spPr>
            <a:xfrm rot="16200000">
              <a:off x="423548" y="2716104"/>
              <a:ext cx="178609" cy="566980"/>
            </a:xfrm>
            <a:prstGeom prst="downArrow">
              <a:avLst/>
            </a:prstGeom>
            <a:solidFill>
              <a:srgbClr val="FF99FF"/>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grpSp>
      <p:grpSp>
        <p:nvGrpSpPr>
          <p:cNvPr id="73" name="グループ化 72"/>
          <p:cNvGrpSpPr/>
          <p:nvPr/>
        </p:nvGrpSpPr>
        <p:grpSpPr>
          <a:xfrm>
            <a:off x="584190" y="2510612"/>
            <a:ext cx="7215789" cy="3679793"/>
            <a:chOff x="636868" y="513469"/>
            <a:chExt cx="3234718" cy="2095673"/>
          </a:xfrm>
        </p:grpSpPr>
        <p:sp>
          <p:nvSpPr>
            <p:cNvPr id="65" name="円/楕円 64"/>
            <p:cNvSpPr/>
            <p:nvPr/>
          </p:nvSpPr>
          <p:spPr>
            <a:xfrm>
              <a:off x="3304304" y="2410105"/>
              <a:ext cx="567282" cy="17982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solidFill>
                    <a:schemeClr val="bg1"/>
                  </a:solidFill>
                </a:rPr>
                <a:t>PL</a:t>
              </a:r>
              <a:endParaRPr lang="ja-JP" altLang="en-US" sz="3467" dirty="0">
                <a:solidFill>
                  <a:schemeClr val="bg1"/>
                </a:solidFill>
              </a:endParaRPr>
            </a:p>
          </p:txBody>
        </p:sp>
        <p:sp>
          <p:nvSpPr>
            <p:cNvPr id="67" name="円/楕円 66"/>
            <p:cNvSpPr/>
            <p:nvPr/>
          </p:nvSpPr>
          <p:spPr>
            <a:xfrm>
              <a:off x="3196076" y="513469"/>
              <a:ext cx="567282" cy="17982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solidFill>
                    <a:schemeClr val="bg1"/>
                  </a:solidFill>
                </a:rPr>
                <a:t>PL</a:t>
              </a:r>
              <a:endParaRPr lang="ja-JP" altLang="en-US" sz="3467" dirty="0">
                <a:solidFill>
                  <a:schemeClr val="bg1"/>
                </a:solidFill>
              </a:endParaRPr>
            </a:p>
          </p:txBody>
        </p:sp>
        <p:sp>
          <p:nvSpPr>
            <p:cNvPr id="68" name="円/楕円 67"/>
            <p:cNvSpPr/>
            <p:nvPr/>
          </p:nvSpPr>
          <p:spPr>
            <a:xfrm>
              <a:off x="2477025" y="1438787"/>
              <a:ext cx="567282" cy="17982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solidFill>
                    <a:schemeClr val="bg1"/>
                  </a:solidFill>
                </a:rPr>
                <a:t>PL</a:t>
              </a:r>
              <a:endParaRPr lang="ja-JP" altLang="en-US" sz="3467" dirty="0">
                <a:solidFill>
                  <a:schemeClr val="bg1"/>
                </a:solidFill>
              </a:endParaRPr>
            </a:p>
          </p:txBody>
        </p:sp>
        <p:sp>
          <p:nvSpPr>
            <p:cNvPr id="69" name="円/楕円 68"/>
            <p:cNvSpPr/>
            <p:nvPr/>
          </p:nvSpPr>
          <p:spPr>
            <a:xfrm>
              <a:off x="997006" y="2429318"/>
              <a:ext cx="567282" cy="17982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solidFill>
                    <a:schemeClr val="bg1"/>
                  </a:solidFill>
                </a:rPr>
                <a:t>PL</a:t>
              </a:r>
              <a:endParaRPr lang="ja-JP" altLang="en-US" sz="3467" dirty="0">
                <a:solidFill>
                  <a:schemeClr val="bg1"/>
                </a:solidFill>
              </a:endParaRPr>
            </a:p>
          </p:txBody>
        </p:sp>
        <p:sp>
          <p:nvSpPr>
            <p:cNvPr id="70" name="円/楕円 69"/>
            <p:cNvSpPr/>
            <p:nvPr/>
          </p:nvSpPr>
          <p:spPr>
            <a:xfrm>
              <a:off x="636868" y="712913"/>
              <a:ext cx="567282" cy="17982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solidFill>
                    <a:schemeClr val="bg1"/>
                  </a:solidFill>
                </a:rPr>
                <a:t>PL</a:t>
              </a:r>
              <a:endParaRPr lang="ja-JP" altLang="en-US" sz="3467" dirty="0">
                <a:solidFill>
                  <a:schemeClr val="bg1"/>
                </a:solidFill>
              </a:endParaRPr>
            </a:p>
          </p:txBody>
        </p:sp>
      </p:grpSp>
      <p:sp>
        <p:nvSpPr>
          <p:cNvPr id="74" name="角丸四角形 73"/>
          <p:cNvSpPr/>
          <p:nvPr/>
        </p:nvSpPr>
        <p:spPr>
          <a:xfrm>
            <a:off x="1947139" y="9164516"/>
            <a:ext cx="10499033" cy="434718"/>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a:latin typeface="HGS明朝B" panose="02020800000000000000" pitchFamily="18" charset="-128"/>
                <a:ea typeface="HGS明朝B" panose="02020800000000000000" pitchFamily="18" charset="-128"/>
              </a:rPr>
              <a:t>固相　：　血管内皮細胞</a:t>
            </a:r>
          </a:p>
        </p:txBody>
      </p:sp>
      <p:sp>
        <p:nvSpPr>
          <p:cNvPr id="54" name="正方形/長方形 53"/>
          <p:cNvSpPr/>
          <p:nvPr/>
        </p:nvSpPr>
        <p:spPr>
          <a:xfrm>
            <a:off x="3350391" y="653302"/>
            <a:ext cx="3246775" cy="912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852" b="1" dirty="0" smtClean="0">
                <a:solidFill>
                  <a:schemeClr val="tx1"/>
                </a:solidFill>
                <a:latin typeface="HG明朝B" panose="02020809000000000000" pitchFamily="17" charset="-128"/>
                <a:ea typeface="HG明朝B" panose="02020809000000000000" pitchFamily="17" charset="-128"/>
              </a:rPr>
              <a:t>外因系</a:t>
            </a:r>
            <a:endParaRPr lang="ja-JP" altLang="en-US" sz="3852" b="1" dirty="0">
              <a:solidFill>
                <a:schemeClr val="tx1"/>
              </a:solidFill>
              <a:latin typeface="HG明朝B" panose="02020809000000000000" pitchFamily="17" charset="-128"/>
              <a:ea typeface="HG明朝B" panose="02020809000000000000" pitchFamily="17" charset="-128"/>
            </a:endParaRPr>
          </a:p>
        </p:txBody>
      </p:sp>
      <p:sp>
        <p:nvSpPr>
          <p:cNvPr id="55" name="正方形/長方形 54"/>
          <p:cNvSpPr/>
          <p:nvPr/>
        </p:nvSpPr>
        <p:spPr>
          <a:xfrm>
            <a:off x="492060" y="-81167"/>
            <a:ext cx="3246775" cy="9127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852" b="1" dirty="0" smtClean="0">
                <a:solidFill>
                  <a:schemeClr val="tx1"/>
                </a:solidFill>
                <a:latin typeface="HG明朝B" panose="02020809000000000000" pitchFamily="17" charset="-128"/>
                <a:ea typeface="HG明朝B" panose="02020809000000000000" pitchFamily="17" charset="-128"/>
              </a:rPr>
              <a:t>内因系</a:t>
            </a:r>
            <a:endParaRPr lang="ja-JP" altLang="en-US" sz="3852" b="1" dirty="0">
              <a:solidFill>
                <a:schemeClr val="tx1"/>
              </a:solidFill>
              <a:latin typeface="HG明朝B" panose="02020809000000000000" pitchFamily="17" charset="-128"/>
              <a:ea typeface="HG明朝B" panose="02020809000000000000" pitchFamily="17" charset="-128"/>
            </a:endParaRPr>
          </a:p>
        </p:txBody>
      </p:sp>
    </p:spTree>
    <p:extLst>
      <p:ext uri="{BB962C8B-B14F-4D97-AF65-F5344CB8AC3E}">
        <p14:creationId xmlns:p14="http://schemas.microsoft.com/office/powerpoint/2010/main" val="382782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ppt_x"/>
                                          </p:val>
                                        </p:tav>
                                        <p:tav tm="100000">
                                          <p:val>
                                            <p:strVal val="#ppt_x"/>
                                          </p:val>
                                        </p:tav>
                                      </p:tavLst>
                                    </p:anim>
                                    <p:anim calcmode="lin" valueType="num">
                                      <p:cBhvr additive="base">
                                        <p:cTn id="1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 calcmode="lin" valueType="num">
                                      <p:cBhvr additive="base">
                                        <p:cTn id="21" dur="500" fill="hold"/>
                                        <p:tgtEl>
                                          <p:spTgt spid="61"/>
                                        </p:tgtEl>
                                        <p:attrNameLst>
                                          <p:attrName>ppt_x</p:attrName>
                                        </p:attrNameLst>
                                      </p:cBhvr>
                                      <p:tavLst>
                                        <p:tav tm="0">
                                          <p:val>
                                            <p:strVal val="#ppt_x"/>
                                          </p:val>
                                        </p:tav>
                                        <p:tav tm="100000">
                                          <p:val>
                                            <p:strVal val="#ppt_x"/>
                                          </p:val>
                                        </p:tav>
                                      </p:tavLst>
                                    </p:anim>
                                    <p:anim calcmode="lin" valueType="num">
                                      <p:cBhvr additive="base">
                                        <p:cTn id="22"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additive="base">
                                        <p:cTn id="27" dur="500" fill="hold"/>
                                        <p:tgtEl>
                                          <p:spTgt spid="55"/>
                                        </p:tgtEl>
                                        <p:attrNameLst>
                                          <p:attrName>ppt_x</p:attrName>
                                        </p:attrNameLst>
                                      </p:cBhvr>
                                      <p:tavLst>
                                        <p:tav tm="0">
                                          <p:val>
                                            <p:strVal val="#ppt_x"/>
                                          </p:val>
                                        </p:tav>
                                        <p:tav tm="100000">
                                          <p:val>
                                            <p:strVal val="#ppt_x"/>
                                          </p:val>
                                        </p:tav>
                                      </p:tavLst>
                                    </p:anim>
                                    <p:anim calcmode="lin" valueType="num">
                                      <p:cBhvr additive="base">
                                        <p:cTn id="28"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8"/>
                                        </p:tgtEl>
                                        <p:attrNameLst>
                                          <p:attrName>style.visibility</p:attrName>
                                        </p:attrNameLst>
                                      </p:cBhvr>
                                      <p:to>
                                        <p:strVal val="visible"/>
                                      </p:to>
                                    </p:set>
                                    <p:anim calcmode="lin" valueType="num">
                                      <p:cBhvr additive="base">
                                        <p:cTn id="33" dur="500" fill="hold"/>
                                        <p:tgtEl>
                                          <p:spTgt spid="58"/>
                                        </p:tgtEl>
                                        <p:attrNameLst>
                                          <p:attrName>ppt_x</p:attrName>
                                        </p:attrNameLst>
                                      </p:cBhvr>
                                      <p:tavLst>
                                        <p:tav tm="0">
                                          <p:val>
                                            <p:strVal val="#ppt_x"/>
                                          </p:val>
                                        </p:tav>
                                        <p:tav tm="100000">
                                          <p:val>
                                            <p:strVal val="#ppt_x"/>
                                          </p:val>
                                        </p:tav>
                                      </p:tavLst>
                                    </p:anim>
                                    <p:anim calcmode="lin" valueType="num">
                                      <p:cBhvr additive="base">
                                        <p:cTn id="3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fade">
                                      <p:cBhvr>
                                        <p:cTn id="39" dur="1000"/>
                                        <p:tgtEl>
                                          <p:spTgt spid="73"/>
                                        </p:tgtEl>
                                      </p:cBhvr>
                                    </p:animEffect>
                                    <p:anim calcmode="lin" valueType="num">
                                      <p:cBhvr>
                                        <p:cTn id="40" dur="1000" fill="hold"/>
                                        <p:tgtEl>
                                          <p:spTgt spid="73"/>
                                        </p:tgtEl>
                                        <p:attrNameLst>
                                          <p:attrName>ppt_x</p:attrName>
                                        </p:attrNameLst>
                                      </p:cBhvr>
                                      <p:tavLst>
                                        <p:tav tm="0">
                                          <p:val>
                                            <p:strVal val="#ppt_x"/>
                                          </p:val>
                                        </p:tav>
                                        <p:tav tm="100000">
                                          <p:val>
                                            <p:strVal val="#ppt_x"/>
                                          </p:val>
                                        </p:tav>
                                      </p:tavLst>
                                    </p:anim>
                                    <p:anim calcmode="lin" valueType="num">
                                      <p:cBhvr>
                                        <p:cTn id="41"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1000"/>
                                        <p:tgtEl>
                                          <p:spTgt spid="74"/>
                                        </p:tgtEl>
                                      </p:cBhvr>
                                    </p:animEffect>
                                    <p:anim calcmode="lin" valueType="num">
                                      <p:cBhvr>
                                        <p:cTn id="47" dur="1000" fill="hold"/>
                                        <p:tgtEl>
                                          <p:spTgt spid="74"/>
                                        </p:tgtEl>
                                        <p:attrNameLst>
                                          <p:attrName>ppt_x</p:attrName>
                                        </p:attrNameLst>
                                      </p:cBhvr>
                                      <p:tavLst>
                                        <p:tav tm="0">
                                          <p:val>
                                            <p:strVal val="#ppt_x"/>
                                          </p:val>
                                        </p:tav>
                                        <p:tav tm="100000">
                                          <p:val>
                                            <p:strVal val="#ppt_x"/>
                                          </p:val>
                                        </p:tav>
                                      </p:tavLst>
                                    </p:anim>
                                    <p:anim calcmode="lin" valueType="num">
                                      <p:cBhvr>
                                        <p:cTn id="4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グループ化 64"/>
          <p:cNvGrpSpPr/>
          <p:nvPr/>
        </p:nvGrpSpPr>
        <p:grpSpPr>
          <a:xfrm>
            <a:off x="472322" y="1692869"/>
            <a:ext cx="12148747" cy="1160196"/>
            <a:chOff x="577830" y="3978869"/>
            <a:chExt cx="12148747" cy="1160196"/>
          </a:xfrm>
        </p:grpSpPr>
        <p:sp>
          <p:nvSpPr>
            <p:cNvPr id="6" name="角丸四角形 5"/>
            <p:cNvSpPr/>
            <p:nvPr/>
          </p:nvSpPr>
          <p:spPr>
            <a:xfrm>
              <a:off x="577830" y="4001145"/>
              <a:ext cx="3007360" cy="1137920"/>
            </a:xfrm>
            <a:prstGeom prst="roundRect">
              <a:avLst/>
            </a:prstGeom>
            <a:pattFill prst="pct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2" name="角丸四角形 11"/>
            <p:cNvSpPr/>
            <p:nvPr/>
          </p:nvSpPr>
          <p:spPr>
            <a:xfrm>
              <a:off x="3648226" y="3978869"/>
              <a:ext cx="3007360" cy="1137920"/>
            </a:xfrm>
            <a:prstGeom prst="roundRect">
              <a:avLst/>
            </a:prstGeom>
            <a:pattFill prst="pct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5" name="角丸四角形 14"/>
            <p:cNvSpPr/>
            <p:nvPr/>
          </p:nvSpPr>
          <p:spPr>
            <a:xfrm>
              <a:off x="9719217" y="3986767"/>
              <a:ext cx="3007360" cy="1137920"/>
            </a:xfrm>
            <a:prstGeom prst="roundRect">
              <a:avLst/>
            </a:prstGeom>
            <a:pattFill prst="pct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9" name="角丸四角形 18"/>
            <p:cNvSpPr/>
            <p:nvPr/>
          </p:nvSpPr>
          <p:spPr>
            <a:xfrm>
              <a:off x="6718622" y="4024591"/>
              <a:ext cx="2942511" cy="1055603"/>
            </a:xfrm>
            <a:prstGeom prst="roundRect">
              <a:avLst/>
            </a:prstGeom>
            <a:pattFill prst="pct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9" name="角丸四角形 8"/>
            <p:cNvSpPr/>
            <p:nvPr/>
          </p:nvSpPr>
          <p:spPr>
            <a:xfrm>
              <a:off x="3683127" y="4024590"/>
              <a:ext cx="2930022" cy="1055604"/>
            </a:xfrm>
            <a:prstGeom prst="roundRect">
              <a:avLst/>
            </a:prstGeom>
            <a:pattFill prst="pct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7" name="角丸四角形 16"/>
            <p:cNvSpPr/>
            <p:nvPr/>
          </p:nvSpPr>
          <p:spPr>
            <a:xfrm>
              <a:off x="630340" y="4037614"/>
              <a:ext cx="2902339" cy="1057470"/>
            </a:xfrm>
            <a:prstGeom prst="roundRect">
              <a:avLst/>
            </a:prstGeom>
            <a:pattFill prst="pct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8" name="角丸四角形 17"/>
            <p:cNvSpPr/>
            <p:nvPr/>
          </p:nvSpPr>
          <p:spPr>
            <a:xfrm>
              <a:off x="6747456" y="4067796"/>
              <a:ext cx="2896585" cy="965103"/>
            </a:xfrm>
            <a:prstGeom prst="roundRect">
              <a:avLst/>
            </a:prstGeom>
            <a:pattFill prst="pct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2" name="角丸四角形 1"/>
            <p:cNvSpPr/>
            <p:nvPr/>
          </p:nvSpPr>
          <p:spPr>
            <a:xfrm>
              <a:off x="9771727" y="4038548"/>
              <a:ext cx="2902339" cy="1055603"/>
            </a:xfrm>
            <a:prstGeom prst="roundRect">
              <a:avLst/>
            </a:prstGeom>
            <a:pattFill prst="pct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0" name="円/楕円 9"/>
            <p:cNvSpPr/>
            <p:nvPr/>
          </p:nvSpPr>
          <p:spPr>
            <a:xfrm>
              <a:off x="7919536" y="4331337"/>
              <a:ext cx="508000" cy="487680"/>
            </a:xfrm>
            <a:prstGeom prst="ellipse">
              <a:avLst/>
            </a:prstGeom>
            <a:pattFill prst="sm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3" name="円/楕円 12"/>
            <p:cNvSpPr/>
            <p:nvPr/>
          </p:nvSpPr>
          <p:spPr>
            <a:xfrm>
              <a:off x="4360965" y="4322509"/>
              <a:ext cx="508000" cy="487680"/>
            </a:xfrm>
            <a:prstGeom prst="ellipse">
              <a:avLst/>
            </a:prstGeom>
            <a:pattFill prst="sm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6" name="円/楕円 15"/>
            <p:cNvSpPr/>
            <p:nvPr/>
          </p:nvSpPr>
          <p:spPr>
            <a:xfrm>
              <a:off x="11332114" y="4351040"/>
              <a:ext cx="508000" cy="487680"/>
            </a:xfrm>
            <a:prstGeom prst="ellipse">
              <a:avLst/>
            </a:prstGeom>
            <a:pattFill prst="sm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7" name="円/楕円 6"/>
            <p:cNvSpPr/>
            <p:nvPr/>
          </p:nvSpPr>
          <p:spPr>
            <a:xfrm>
              <a:off x="2445066" y="4302070"/>
              <a:ext cx="508000" cy="487680"/>
            </a:xfrm>
            <a:prstGeom prst="ellipse">
              <a:avLst/>
            </a:prstGeom>
            <a:pattFill prst="sm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grpSp>
      <p:grpSp>
        <p:nvGrpSpPr>
          <p:cNvPr id="60" name="グループ化 59"/>
          <p:cNvGrpSpPr/>
          <p:nvPr/>
        </p:nvGrpSpPr>
        <p:grpSpPr>
          <a:xfrm>
            <a:off x="471260" y="2507450"/>
            <a:ext cx="2557494" cy="2137414"/>
            <a:chOff x="545002" y="4808341"/>
            <a:chExt cx="2557494" cy="2137414"/>
          </a:xfrm>
        </p:grpSpPr>
        <p:cxnSp>
          <p:nvCxnSpPr>
            <p:cNvPr id="23" name="直線矢印コネクタ 22"/>
            <p:cNvCxnSpPr/>
            <p:nvPr/>
          </p:nvCxnSpPr>
          <p:spPr>
            <a:xfrm flipV="1">
              <a:off x="925395" y="5170346"/>
              <a:ext cx="2068" cy="2809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1560105" y="6049492"/>
              <a:ext cx="1075765" cy="484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細胞質</a:t>
              </a:r>
            </a:p>
          </p:txBody>
        </p:sp>
        <p:sp>
          <p:nvSpPr>
            <p:cNvPr id="25" name="正方形/長方形 24"/>
            <p:cNvSpPr/>
            <p:nvPr/>
          </p:nvSpPr>
          <p:spPr>
            <a:xfrm>
              <a:off x="545002" y="5316121"/>
              <a:ext cx="914400" cy="484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細胞</a:t>
              </a:r>
            </a:p>
          </p:txBody>
        </p:sp>
        <p:sp>
          <p:nvSpPr>
            <p:cNvPr id="26" name="正方形/長方形 25"/>
            <p:cNvSpPr/>
            <p:nvPr/>
          </p:nvSpPr>
          <p:spPr>
            <a:xfrm>
              <a:off x="2188096" y="6461661"/>
              <a:ext cx="914400" cy="484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核</a:t>
              </a:r>
            </a:p>
          </p:txBody>
        </p:sp>
        <p:sp>
          <p:nvSpPr>
            <p:cNvPr id="27" name="正方形/長方形 26"/>
            <p:cNvSpPr/>
            <p:nvPr/>
          </p:nvSpPr>
          <p:spPr>
            <a:xfrm>
              <a:off x="992375" y="5671793"/>
              <a:ext cx="1195721" cy="484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HGP明朝B" panose="02020800000000000000" pitchFamily="18" charset="-128"/>
                  <a:ea typeface="HGP明朝B" panose="02020800000000000000" pitchFamily="18" charset="-128"/>
                </a:rPr>
                <a:t>細胞膜</a:t>
              </a: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cxnSp>
          <p:nvCxnSpPr>
            <p:cNvPr id="29" name="直線矢印コネクタ 28"/>
            <p:cNvCxnSpPr/>
            <p:nvPr/>
          </p:nvCxnSpPr>
          <p:spPr>
            <a:xfrm flipH="1" flipV="1">
              <a:off x="1590235" y="5139065"/>
              <a:ext cx="5724" cy="6611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2661201" y="4808341"/>
              <a:ext cx="11119" cy="17677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V="1">
              <a:off x="2097988" y="4890084"/>
              <a:ext cx="2780" cy="13071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正方形/長方形 20"/>
          <p:cNvSpPr/>
          <p:nvPr/>
        </p:nvSpPr>
        <p:spPr>
          <a:xfrm>
            <a:off x="3926583" y="2576407"/>
            <a:ext cx="591670" cy="67213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grpSp>
        <p:nvGrpSpPr>
          <p:cNvPr id="159" name="グループ化 158"/>
          <p:cNvGrpSpPr/>
          <p:nvPr/>
        </p:nvGrpSpPr>
        <p:grpSpPr>
          <a:xfrm>
            <a:off x="6268548" y="1023827"/>
            <a:ext cx="3504400" cy="1119325"/>
            <a:chOff x="6487549" y="911883"/>
            <a:chExt cx="3504400" cy="1119325"/>
          </a:xfrm>
        </p:grpSpPr>
        <p:sp>
          <p:nvSpPr>
            <p:cNvPr id="80" name="角丸四角形 79"/>
            <p:cNvSpPr/>
            <p:nvPr/>
          </p:nvSpPr>
          <p:spPr>
            <a:xfrm rot="19378920">
              <a:off x="6529936" y="911883"/>
              <a:ext cx="2942511" cy="1055603"/>
            </a:xfrm>
            <a:prstGeom prst="roundRect">
              <a:avLst/>
            </a:prstGeom>
            <a:pattFill prst="pct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83" name="角丸四角形 82"/>
            <p:cNvSpPr/>
            <p:nvPr/>
          </p:nvSpPr>
          <p:spPr>
            <a:xfrm rot="19378920">
              <a:off x="6558770" y="955088"/>
              <a:ext cx="2896585" cy="965103"/>
            </a:xfrm>
            <a:prstGeom prst="roundRect">
              <a:avLst/>
            </a:prstGeom>
            <a:pattFill prst="pct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85" name="円/楕円 84"/>
            <p:cNvSpPr/>
            <p:nvPr/>
          </p:nvSpPr>
          <p:spPr>
            <a:xfrm rot="19378920">
              <a:off x="7730850" y="1218629"/>
              <a:ext cx="508000" cy="487680"/>
            </a:xfrm>
            <a:prstGeom prst="ellipse">
              <a:avLst/>
            </a:prstGeom>
            <a:pattFill prst="smGrid">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grpSp>
          <p:nvGrpSpPr>
            <p:cNvPr id="137" name="グループ化 136"/>
            <p:cNvGrpSpPr/>
            <p:nvPr/>
          </p:nvGrpSpPr>
          <p:grpSpPr>
            <a:xfrm rot="19407863">
              <a:off x="8406236" y="1074041"/>
              <a:ext cx="1417281" cy="326503"/>
              <a:chOff x="2561252" y="5771281"/>
              <a:chExt cx="10602899" cy="2204580"/>
            </a:xfrm>
          </p:grpSpPr>
          <p:sp>
            <p:nvSpPr>
              <p:cNvPr id="153" name="フリーフォーム 152"/>
              <p:cNvSpPr/>
              <p:nvPr/>
            </p:nvSpPr>
            <p:spPr>
              <a:xfrm>
                <a:off x="2561252" y="6079312"/>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4" name="フリーフォーム 153"/>
              <p:cNvSpPr/>
              <p:nvPr/>
            </p:nvSpPr>
            <p:spPr>
              <a:xfrm>
                <a:off x="3254487" y="6462824"/>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5" name="フリーフォーム 154"/>
              <p:cNvSpPr/>
              <p:nvPr/>
            </p:nvSpPr>
            <p:spPr>
              <a:xfrm>
                <a:off x="6657843" y="577128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フリーフォーム 155"/>
              <p:cNvSpPr/>
              <p:nvPr/>
            </p:nvSpPr>
            <p:spPr>
              <a:xfrm>
                <a:off x="6429689" y="630897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7" name="フリーフォーム 156"/>
              <p:cNvSpPr/>
              <p:nvPr/>
            </p:nvSpPr>
            <p:spPr>
              <a:xfrm>
                <a:off x="5406431" y="616334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8" name="フリーフォーム 157"/>
              <p:cNvSpPr/>
              <p:nvPr/>
            </p:nvSpPr>
            <p:spPr>
              <a:xfrm>
                <a:off x="5918060" y="5892973"/>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40" name="グループ化 139"/>
            <p:cNvGrpSpPr/>
            <p:nvPr/>
          </p:nvGrpSpPr>
          <p:grpSpPr>
            <a:xfrm rot="19440413">
              <a:off x="6487549" y="1815835"/>
              <a:ext cx="3504400" cy="215373"/>
              <a:chOff x="2561252" y="5771281"/>
              <a:chExt cx="10602899" cy="2204580"/>
            </a:xfrm>
          </p:grpSpPr>
          <p:sp>
            <p:nvSpPr>
              <p:cNvPr id="141" name="フリーフォーム 140"/>
              <p:cNvSpPr/>
              <p:nvPr/>
            </p:nvSpPr>
            <p:spPr>
              <a:xfrm>
                <a:off x="2561252" y="6079312"/>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フリーフォーム 141"/>
              <p:cNvSpPr/>
              <p:nvPr/>
            </p:nvSpPr>
            <p:spPr>
              <a:xfrm>
                <a:off x="3254487" y="6462824"/>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フリーフォーム 142"/>
              <p:cNvSpPr/>
              <p:nvPr/>
            </p:nvSpPr>
            <p:spPr>
              <a:xfrm>
                <a:off x="6657843" y="577128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4" name="フリーフォーム 143"/>
              <p:cNvSpPr/>
              <p:nvPr/>
            </p:nvSpPr>
            <p:spPr>
              <a:xfrm>
                <a:off x="6429689" y="630897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5" name="フリーフォーム 144"/>
              <p:cNvSpPr/>
              <p:nvPr/>
            </p:nvSpPr>
            <p:spPr>
              <a:xfrm>
                <a:off x="5406431" y="616334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6" name="フリーフォーム 145"/>
              <p:cNvSpPr/>
              <p:nvPr/>
            </p:nvSpPr>
            <p:spPr>
              <a:xfrm>
                <a:off x="5918060" y="5892973"/>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63" name="グループ化 162"/>
          <p:cNvGrpSpPr/>
          <p:nvPr/>
        </p:nvGrpSpPr>
        <p:grpSpPr>
          <a:xfrm>
            <a:off x="415714" y="2802346"/>
            <a:ext cx="12254785" cy="1032987"/>
            <a:chOff x="415714" y="2802346"/>
            <a:chExt cx="12254785" cy="1032987"/>
          </a:xfrm>
        </p:grpSpPr>
        <p:grpSp>
          <p:nvGrpSpPr>
            <p:cNvPr id="111" name="グループ化 110"/>
            <p:cNvGrpSpPr/>
            <p:nvPr/>
          </p:nvGrpSpPr>
          <p:grpSpPr>
            <a:xfrm>
              <a:off x="5870326" y="2814235"/>
              <a:ext cx="6612154" cy="222846"/>
              <a:chOff x="-387114" y="6986974"/>
              <a:chExt cx="7446106" cy="979249"/>
            </a:xfrm>
          </p:grpSpPr>
          <p:grpSp>
            <p:nvGrpSpPr>
              <p:cNvPr id="95" name="グループ化 94"/>
              <p:cNvGrpSpPr/>
              <p:nvPr/>
            </p:nvGrpSpPr>
            <p:grpSpPr>
              <a:xfrm>
                <a:off x="2927684" y="7019812"/>
                <a:ext cx="3946389" cy="946411"/>
                <a:chOff x="2561252" y="5771281"/>
                <a:chExt cx="10602899" cy="2204580"/>
              </a:xfrm>
            </p:grpSpPr>
            <p:sp>
              <p:nvSpPr>
                <p:cNvPr id="89" name="フリーフォーム 88"/>
                <p:cNvSpPr/>
                <p:nvPr/>
              </p:nvSpPr>
              <p:spPr>
                <a:xfrm>
                  <a:off x="2561252" y="6079312"/>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フリーフォーム 89"/>
                <p:cNvSpPr/>
                <p:nvPr/>
              </p:nvSpPr>
              <p:spPr>
                <a:xfrm>
                  <a:off x="3254487" y="6462824"/>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フリーフォーム 90"/>
                <p:cNvSpPr/>
                <p:nvPr/>
              </p:nvSpPr>
              <p:spPr>
                <a:xfrm>
                  <a:off x="6657843" y="577128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フリーフォーム 91"/>
                <p:cNvSpPr/>
                <p:nvPr/>
              </p:nvSpPr>
              <p:spPr>
                <a:xfrm>
                  <a:off x="6429689" y="630897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3" name="フリーフォーム 92"/>
                <p:cNvSpPr/>
                <p:nvPr/>
              </p:nvSpPr>
              <p:spPr>
                <a:xfrm>
                  <a:off x="5406431" y="616334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4" name="フリーフォーム 93"/>
                <p:cNvSpPr/>
                <p:nvPr/>
              </p:nvSpPr>
              <p:spPr>
                <a:xfrm>
                  <a:off x="5918060" y="5892973"/>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6" name="グループ化 95"/>
              <p:cNvGrpSpPr/>
              <p:nvPr/>
            </p:nvGrpSpPr>
            <p:grpSpPr>
              <a:xfrm>
                <a:off x="1716863" y="6986974"/>
                <a:ext cx="3946389" cy="946411"/>
                <a:chOff x="2561252" y="5771281"/>
                <a:chExt cx="10602899" cy="2204580"/>
              </a:xfrm>
            </p:grpSpPr>
            <p:sp>
              <p:nvSpPr>
                <p:cNvPr id="97" name="フリーフォーム 96"/>
                <p:cNvSpPr/>
                <p:nvPr/>
              </p:nvSpPr>
              <p:spPr>
                <a:xfrm>
                  <a:off x="2561252" y="6079312"/>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フリーフォーム 97"/>
                <p:cNvSpPr/>
                <p:nvPr/>
              </p:nvSpPr>
              <p:spPr>
                <a:xfrm>
                  <a:off x="3254487" y="6462824"/>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9" name="フリーフォーム 98"/>
                <p:cNvSpPr/>
                <p:nvPr/>
              </p:nvSpPr>
              <p:spPr>
                <a:xfrm>
                  <a:off x="6657843" y="577128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フリーフォーム 99"/>
                <p:cNvSpPr/>
                <p:nvPr/>
              </p:nvSpPr>
              <p:spPr>
                <a:xfrm>
                  <a:off x="6429689" y="630897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フリーフォーム 100"/>
                <p:cNvSpPr/>
                <p:nvPr/>
              </p:nvSpPr>
              <p:spPr>
                <a:xfrm>
                  <a:off x="5406431" y="616334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 name="フリーフォーム 101"/>
                <p:cNvSpPr/>
                <p:nvPr/>
              </p:nvSpPr>
              <p:spPr>
                <a:xfrm>
                  <a:off x="5918060" y="5892973"/>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03" name="フリーフォーム 102"/>
              <p:cNvSpPr/>
              <p:nvPr/>
            </p:nvSpPr>
            <p:spPr>
              <a:xfrm rot="10800000">
                <a:off x="4622373" y="7080913"/>
                <a:ext cx="2436619" cy="52885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4" name="グループ化 103"/>
              <p:cNvGrpSpPr/>
              <p:nvPr/>
            </p:nvGrpSpPr>
            <p:grpSpPr>
              <a:xfrm>
                <a:off x="-387114" y="6986974"/>
                <a:ext cx="3946389" cy="946411"/>
                <a:chOff x="2561252" y="5771281"/>
                <a:chExt cx="10602899" cy="2204580"/>
              </a:xfrm>
            </p:grpSpPr>
            <p:sp>
              <p:nvSpPr>
                <p:cNvPr id="105" name="フリーフォーム 104"/>
                <p:cNvSpPr/>
                <p:nvPr/>
              </p:nvSpPr>
              <p:spPr>
                <a:xfrm>
                  <a:off x="2561252" y="6079312"/>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フリーフォーム 105"/>
                <p:cNvSpPr/>
                <p:nvPr/>
              </p:nvSpPr>
              <p:spPr>
                <a:xfrm>
                  <a:off x="3254487" y="6462824"/>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フリーフォーム 106"/>
                <p:cNvSpPr/>
                <p:nvPr/>
              </p:nvSpPr>
              <p:spPr>
                <a:xfrm>
                  <a:off x="6657843" y="577128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8" name="フリーフォーム 107"/>
                <p:cNvSpPr/>
                <p:nvPr/>
              </p:nvSpPr>
              <p:spPr>
                <a:xfrm>
                  <a:off x="6429689" y="630897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フリーフォーム 108"/>
                <p:cNvSpPr/>
                <p:nvPr/>
              </p:nvSpPr>
              <p:spPr>
                <a:xfrm>
                  <a:off x="5406431" y="616334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0" name="フリーフォーム 109"/>
                <p:cNvSpPr/>
                <p:nvPr/>
              </p:nvSpPr>
              <p:spPr>
                <a:xfrm>
                  <a:off x="5918060" y="5892973"/>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112" name="グループ化 111"/>
            <p:cNvGrpSpPr/>
            <p:nvPr/>
          </p:nvGrpSpPr>
          <p:grpSpPr>
            <a:xfrm>
              <a:off x="415714" y="2802346"/>
              <a:ext cx="6612154" cy="222846"/>
              <a:chOff x="-387114" y="6986974"/>
              <a:chExt cx="7446106" cy="979249"/>
            </a:xfrm>
          </p:grpSpPr>
          <p:grpSp>
            <p:nvGrpSpPr>
              <p:cNvPr id="113" name="グループ化 112"/>
              <p:cNvGrpSpPr/>
              <p:nvPr/>
            </p:nvGrpSpPr>
            <p:grpSpPr>
              <a:xfrm>
                <a:off x="2927684" y="7019812"/>
                <a:ext cx="3946389" cy="946411"/>
                <a:chOff x="2561252" y="5771281"/>
                <a:chExt cx="10602899" cy="2204580"/>
              </a:xfrm>
            </p:grpSpPr>
            <p:sp>
              <p:nvSpPr>
                <p:cNvPr id="129" name="フリーフォーム 128"/>
                <p:cNvSpPr/>
                <p:nvPr/>
              </p:nvSpPr>
              <p:spPr>
                <a:xfrm>
                  <a:off x="2561252" y="6079312"/>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フリーフォーム 129"/>
                <p:cNvSpPr/>
                <p:nvPr/>
              </p:nvSpPr>
              <p:spPr>
                <a:xfrm>
                  <a:off x="3254487" y="6462824"/>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1" name="フリーフォーム 130"/>
                <p:cNvSpPr/>
                <p:nvPr/>
              </p:nvSpPr>
              <p:spPr>
                <a:xfrm>
                  <a:off x="6657843" y="577128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フリーフォーム 131"/>
                <p:cNvSpPr/>
                <p:nvPr/>
              </p:nvSpPr>
              <p:spPr>
                <a:xfrm>
                  <a:off x="6429689" y="630897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フリーフォーム 132"/>
                <p:cNvSpPr/>
                <p:nvPr/>
              </p:nvSpPr>
              <p:spPr>
                <a:xfrm>
                  <a:off x="5406431" y="616334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フリーフォーム 133"/>
                <p:cNvSpPr/>
                <p:nvPr/>
              </p:nvSpPr>
              <p:spPr>
                <a:xfrm>
                  <a:off x="5918060" y="5892973"/>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14" name="グループ化 113"/>
              <p:cNvGrpSpPr/>
              <p:nvPr/>
            </p:nvGrpSpPr>
            <p:grpSpPr>
              <a:xfrm>
                <a:off x="1716863" y="6986974"/>
                <a:ext cx="3946389" cy="946411"/>
                <a:chOff x="2561252" y="5771281"/>
                <a:chExt cx="10602899" cy="2204580"/>
              </a:xfrm>
            </p:grpSpPr>
            <p:sp>
              <p:nvSpPr>
                <p:cNvPr id="123" name="フリーフォーム 122"/>
                <p:cNvSpPr/>
                <p:nvPr/>
              </p:nvSpPr>
              <p:spPr>
                <a:xfrm>
                  <a:off x="2561252" y="6079312"/>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フリーフォーム 123"/>
                <p:cNvSpPr/>
                <p:nvPr/>
              </p:nvSpPr>
              <p:spPr>
                <a:xfrm>
                  <a:off x="3254487" y="6462824"/>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フリーフォーム 124"/>
                <p:cNvSpPr/>
                <p:nvPr/>
              </p:nvSpPr>
              <p:spPr>
                <a:xfrm>
                  <a:off x="6657843" y="577128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フリーフォーム 125"/>
                <p:cNvSpPr/>
                <p:nvPr/>
              </p:nvSpPr>
              <p:spPr>
                <a:xfrm>
                  <a:off x="6429689" y="630897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7" name="フリーフォーム 126"/>
                <p:cNvSpPr/>
                <p:nvPr/>
              </p:nvSpPr>
              <p:spPr>
                <a:xfrm>
                  <a:off x="5406431" y="616334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フリーフォーム 127"/>
                <p:cNvSpPr/>
                <p:nvPr/>
              </p:nvSpPr>
              <p:spPr>
                <a:xfrm>
                  <a:off x="5918060" y="5892973"/>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15" name="フリーフォーム 114"/>
              <p:cNvSpPr/>
              <p:nvPr/>
            </p:nvSpPr>
            <p:spPr>
              <a:xfrm rot="10800000">
                <a:off x="4622373" y="7080913"/>
                <a:ext cx="2436619" cy="52885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6" name="グループ化 115"/>
              <p:cNvGrpSpPr/>
              <p:nvPr/>
            </p:nvGrpSpPr>
            <p:grpSpPr>
              <a:xfrm>
                <a:off x="-387114" y="6986974"/>
                <a:ext cx="3946389" cy="946411"/>
                <a:chOff x="2561252" y="5771281"/>
                <a:chExt cx="10602899" cy="2204580"/>
              </a:xfrm>
            </p:grpSpPr>
            <p:sp>
              <p:nvSpPr>
                <p:cNvPr id="117" name="フリーフォーム 116"/>
                <p:cNvSpPr/>
                <p:nvPr/>
              </p:nvSpPr>
              <p:spPr>
                <a:xfrm>
                  <a:off x="2561252" y="6079312"/>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フリーフォーム 117"/>
                <p:cNvSpPr/>
                <p:nvPr/>
              </p:nvSpPr>
              <p:spPr>
                <a:xfrm>
                  <a:off x="3254487" y="6462824"/>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9" name="フリーフォーム 118"/>
                <p:cNvSpPr/>
                <p:nvPr/>
              </p:nvSpPr>
              <p:spPr>
                <a:xfrm>
                  <a:off x="6657843" y="577128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フリーフォーム 119"/>
                <p:cNvSpPr/>
                <p:nvPr/>
              </p:nvSpPr>
              <p:spPr>
                <a:xfrm>
                  <a:off x="6429689" y="630897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フリーフォーム 120"/>
                <p:cNvSpPr/>
                <p:nvPr/>
              </p:nvSpPr>
              <p:spPr>
                <a:xfrm>
                  <a:off x="5406431" y="6163341"/>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フリーフォーム 121"/>
                <p:cNvSpPr/>
                <p:nvPr/>
              </p:nvSpPr>
              <p:spPr>
                <a:xfrm>
                  <a:off x="5918060" y="5892973"/>
                  <a:ext cx="6506308" cy="1513037"/>
                </a:xfrm>
                <a:custGeom>
                  <a:avLst/>
                  <a:gdLst>
                    <a:gd name="connsiteX0" fmla="*/ 0 w 5767754"/>
                    <a:gd name="connsiteY0" fmla="*/ 281354 h 1477107"/>
                    <a:gd name="connsiteX1" fmla="*/ 3094892 w 5767754"/>
                    <a:gd name="connsiteY1" fmla="*/ 1477107 h 1477107"/>
                    <a:gd name="connsiteX2" fmla="*/ 3446585 w 5767754"/>
                    <a:gd name="connsiteY2" fmla="*/ 1371600 h 1477107"/>
                    <a:gd name="connsiteX3" fmla="*/ 3798277 w 5767754"/>
                    <a:gd name="connsiteY3" fmla="*/ 1195754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3446585 w 5767754"/>
                    <a:gd name="connsiteY2" fmla="*/ 1371600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77107"/>
                    <a:gd name="connsiteX1" fmla="*/ 3094892 w 5767754"/>
                    <a:gd name="connsiteY1" fmla="*/ 1477107 h 1477107"/>
                    <a:gd name="connsiteX2" fmla="*/ 4185139 w 5767754"/>
                    <a:gd name="connsiteY2" fmla="*/ 844062 h 1477107"/>
                    <a:gd name="connsiteX3" fmla="*/ 4818185 w 5767754"/>
                    <a:gd name="connsiteY3" fmla="*/ 1406770 h 1477107"/>
                    <a:gd name="connsiteX4" fmla="*/ 5767754 w 5767754"/>
                    <a:gd name="connsiteY4" fmla="*/ 0 h 1477107"/>
                    <a:gd name="connsiteX5" fmla="*/ 3305908 w 5767754"/>
                    <a:gd name="connsiteY5" fmla="*/ 386861 h 1477107"/>
                    <a:gd name="connsiteX6" fmla="*/ 2989385 w 5767754"/>
                    <a:gd name="connsiteY6" fmla="*/ 351692 h 1477107"/>
                    <a:gd name="connsiteX7" fmla="*/ 1828800 w 5767754"/>
                    <a:gd name="connsiteY7" fmla="*/ 527538 h 1477107"/>
                    <a:gd name="connsiteX8" fmla="*/ 492369 w 5767754"/>
                    <a:gd name="connsiteY8" fmla="*/ 492369 h 1477107"/>
                    <a:gd name="connsiteX9" fmla="*/ 105508 w 5767754"/>
                    <a:gd name="connsiteY9" fmla="*/ 316523 h 1477107"/>
                    <a:gd name="connsiteX10" fmla="*/ 175846 w 5767754"/>
                    <a:gd name="connsiteY10" fmla="*/ 351692 h 1477107"/>
                    <a:gd name="connsiteX0" fmla="*/ 0 w 5767754"/>
                    <a:gd name="connsiteY0" fmla="*/ 281354 h 1426055"/>
                    <a:gd name="connsiteX1" fmla="*/ 3235569 w 5767754"/>
                    <a:gd name="connsiteY1" fmla="*/ 1230922 h 1426055"/>
                    <a:gd name="connsiteX2" fmla="*/ 4185139 w 5767754"/>
                    <a:gd name="connsiteY2" fmla="*/ 844062 h 1426055"/>
                    <a:gd name="connsiteX3" fmla="*/ 4818185 w 5767754"/>
                    <a:gd name="connsiteY3" fmla="*/ 1406770 h 1426055"/>
                    <a:gd name="connsiteX4" fmla="*/ 5767754 w 5767754"/>
                    <a:gd name="connsiteY4" fmla="*/ 0 h 1426055"/>
                    <a:gd name="connsiteX5" fmla="*/ 3305908 w 5767754"/>
                    <a:gd name="connsiteY5" fmla="*/ 386861 h 1426055"/>
                    <a:gd name="connsiteX6" fmla="*/ 2989385 w 5767754"/>
                    <a:gd name="connsiteY6" fmla="*/ 351692 h 1426055"/>
                    <a:gd name="connsiteX7" fmla="*/ 1828800 w 5767754"/>
                    <a:gd name="connsiteY7" fmla="*/ 527538 h 1426055"/>
                    <a:gd name="connsiteX8" fmla="*/ 492369 w 5767754"/>
                    <a:gd name="connsiteY8" fmla="*/ 492369 h 1426055"/>
                    <a:gd name="connsiteX9" fmla="*/ 105508 w 5767754"/>
                    <a:gd name="connsiteY9" fmla="*/ 316523 h 1426055"/>
                    <a:gd name="connsiteX10" fmla="*/ 175846 w 5767754"/>
                    <a:gd name="connsiteY10" fmla="*/ 351692 h 142605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3305908 w 5767754"/>
                    <a:gd name="connsiteY5" fmla="*/ 422031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2989385 w 5767754"/>
                    <a:gd name="connsiteY6" fmla="*/ 386862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175846 w 5767754"/>
                    <a:gd name="connsiteY10" fmla="*/ 386862 h 1461225"/>
                    <a:gd name="connsiteX0" fmla="*/ 0 w 5767754"/>
                    <a:gd name="connsiteY0" fmla="*/ 316524 h 1461225"/>
                    <a:gd name="connsiteX1" fmla="*/ 3235569 w 5767754"/>
                    <a:gd name="connsiteY1" fmla="*/ 1266092 h 1461225"/>
                    <a:gd name="connsiteX2" fmla="*/ 4185139 w 5767754"/>
                    <a:gd name="connsiteY2" fmla="*/ 879232 h 1461225"/>
                    <a:gd name="connsiteX3" fmla="*/ 4818185 w 5767754"/>
                    <a:gd name="connsiteY3" fmla="*/ 1441940 h 1461225"/>
                    <a:gd name="connsiteX4" fmla="*/ 5767754 w 5767754"/>
                    <a:gd name="connsiteY4" fmla="*/ 35170 h 1461225"/>
                    <a:gd name="connsiteX5" fmla="*/ 4853354 w 5767754"/>
                    <a:gd name="connsiteY5" fmla="*/ 703385 h 1461225"/>
                    <a:gd name="connsiteX6" fmla="*/ 3868616 w 5767754"/>
                    <a:gd name="connsiteY6" fmla="*/ 316524 h 1461225"/>
                    <a:gd name="connsiteX7" fmla="*/ 1828800 w 5767754"/>
                    <a:gd name="connsiteY7" fmla="*/ 562708 h 1461225"/>
                    <a:gd name="connsiteX8" fmla="*/ 844062 w 5767754"/>
                    <a:gd name="connsiteY8" fmla="*/ 0 h 1461225"/>
                    <a:gd name="connsiteX9" fmla="*/ 105508 w 5767754"/>
                    <a:gd name="connsiteY9" fmla="*/ 351693 h 1461225"/>
                    <a:gd name="connsiteX10" fmla="*/ 879230 w 5767754"/>
                    <a:gd name="connsiteY10" fmla="*/ 703386 h 1461225"/>
                    <a:gd name="connsiteX0" fmla="*/ 738554 w 6506308"/>
                    <a:gd name="connsiteY0" fmla="*/ 316524 h 1512277"/>
                    <a:gd name="connsiteX1" fmla="*/ 3974123 w 6506308"/>
                    <a:gd name="connsiteY1" fmla="*/ 1266092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3974123 w 6506308"/>
                    <a:gd name="connsiteY0" fmla="*/ 1266092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52954 w 6506308"/>
                    <a:gd name="connsiteY0" fmla="*/ 773723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4923693 w 6506308"/>
                    <a:gd name="connsiteY1" fmla="*/ 879232 h 1512277"/>
                    <a:gd name="connsiteX2" fmla="*/ 5556739 w 6506308"/>
                    <a:gd name="connsiteY2" fmla="*/ 1441940 h 1512277"/>
                    <a:gd name="connsiteX3" fmla="*/ 6506308 w 6506308"/>
                    <a:gd name="connsiteY3" fmla="*/ 35170 h 1512277"/>
                    <a:gd name="connsiteX4" fmla="*/ 5591908 w 6506308"/>
                    <a:gd name="connsiteY4" fmla="*/ 703385 h 1512277"/>
                    <a:gd name="connsiteX5" fmla="*/ 4607170 w 6506308"/>
                    <a:gd name="connsiteY5" fmla="*/ 316524 h 1512277"/>
                    <a:gd name="connsiteX6" fmla="*/ 2567354 w 6506308"/>
                    <a:gd name="connsiteY6" fmla="*/ 562708 h 1512277"/>
                    <a:gd name="connsiteX7" fmla="*/ 1582616 w 6506308"/>
                    <a:gd name="connsiteY7" fmla="*/ 0 h 1512277"/>
                    <a:gd name="connsiteX8" fmla="*/ 0 w 6506308"/>
                    <a:gd name="connsiteY8" fmla="*/ 1512277 h 1512277"/>
                    <a:gd name="connsiteX9" fmla="*/ 1617784 w 6506308"/>
                    <a:gd name="connsiteY9" fmla="*/ 703386 h 1512277"/>
                    <a:gd name="connsiteX0" fmla="*/ 1620681 w 6506308"/>
                    <a:gd name="connsiteY0" fmla="*/ 698420 h 1512277"/>
                    <a:gd name="connsiteX1" fmla="*/ 3298874 w 6506308"/>
                    <a:gd name="connsiteY1" fmla="*/ 725728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2277"/>
                    <a:gd name="connsiteX1" fmla="*/ 3266601 w 6506308"/>
                    <a:gd name="connsiteY1" fmla="*/ 930123 h 1512277"/>
                    <a:gd name="connsiteX2" fmla="*/ 4923693 w 6506308"/>
                    <a:gd name="connsiteY2" fmla="*/ 879232 h 1512277"/>
                    <a:gd name="connsiteX3" fmla="*/ 5556739 w 6506308"/>
                    <a:gd name="connsiteY3" fmla="*/ 1441940 h 1512277"/>
                    <a:gd name="connsiteX4" fmla="*/ 6506308 w 6506308"/>
                    <a:gd name="connsiteY4" fmla="*/ 35170 h 1512277"/>
                    <a:gd name="connsiteX5" fmla="*/ 5591908 w 6506308"/>
                    <a:gd name="connsiteY5" fmla="*/ 703385 h 1512277"/>
                    <a:gd name="connsiteX6" fmla="*/ 4607170 w 6506308"/>
                    <a:gd name="connsiteY6" fmla="*/ 316524 h 1512277"/>
                    <a:gd name="connsiteX7" fmla="*/ 2567354 w 6506308"/>
                    <a:gd name="connsiteY7" fmla="*/ 562708 h 1512277"/>
                    <a:gd name="connsiteX8" fmla="*/ 1582616 w 6506308"/>
                    <a:gd name="connsiteY8" fmla="*/ 0 h 1512277"/>
                    <a:gd name="connsiteX9" fmla="*/ 0 w 6506308"/>
                    <a:gd name="connsiteY9" fmla="*/ 1512277 h 1512277"/>
                    <a:gd name="connsiteX10" fmla="*/ 1617784 w 6506308"/>
                    <a:gd name="connsiteY10" fmla="*/ 703386 h 1512277"/>
                    <a:gd name="connsiteX0" fmla="*/ 1620681 w 6506308"/>
                    <a:gd name="connsiteY0" fmla="*/ 698420 h 1513037"/>
                    <a:gd name="connsiteX1" fmla="*/ 3266601 w 6506308"/>
                    <a:gd name="connsiteY1" fmla="*/ 930123 h 1513037"/>
                    <a:gd name="connsiteX2" fmla="*/ 4923693 w 6506308"/>
                    <a:gd name="connsiteY2" fmla="*/ 879232 h 1513037"/>
                    <a:gd name="connsiteX3" fmla="*/ 5556739 w 6506308"/>
                    <a:gd name="connsiteY3" fmla="*/ 1441940 h 1513037"/>
                    <a:gd name="connsiteX4" fmla="*/ 6506308 w 6506308"/>
                    <a:gd name="connsiteY4" fmla="*/ 35170 h 1513037"/>
                    <a:gd name="connsiteX5" fmla="*/ 5591908 w 6506308"/>
                    <a:gd name="connsiteY5" fmla="*/ 703385 h 1513037"/>
                    <a:gd name="connsiteX6" fmla="*/ 4607170 w 6506308"/>
                    <a:gd name="connsiteY6" fmla="*/ 316524 h 1513037"/>
                    <a:gd name="connsiteX7" fmla="*/ 2567354 w 6506308"/>
                    <a:gd name="connsiteY7" fmla="*/ 562708 h 1513037"/>
                    <a:gd name="connsiteX8" fmla="*/ 1582616 w 6506308"/>
                    <a:gd name="connsiteY8" fmla="*/ 0 h 1513037"/>
                    <a:gd name="connsiteX9" fmla="*/ 0 w 6506308"/>
                    <a:gd name="connsiteY9" fmla="*/ 1512277 h 1513037"/>
                    <a:gd name="connsiteX10" fmla="*/ 1617784 w 6506308"/>
                    <a:gd name="connsiteY10" fmla="*/ 703386 h 15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06308" h="1513037">
                      <a:moveTo>
                        <a:pt x="1620681" y="698420"/>
                      </a:moveTo>
                      <a:cubicBezTo>
                        <a:pt x="1900380" y="702971"/>
                        <a:pt x="2716099" y="899988"/>
                        <a:pt x="3266601" y="930123"/>
                      </a:cubicBezTo>
                      <a:cubicBezTo>
                        <a:pt x="3817103" y="960258"/>
                        <a:pt x="4542003" y="793929"/>
                        <a:pt x="4923693" y="879232"/>
                      </a:cubicBezTo>
                      <a:cubicBezTo>
                        <a:pt x="5305383" y="964535"/>
                        <a:pt x="5292970" y="1582617"/>
                        <a:pt x="5556739" y="1441940"/>
                      </a:cubicBezTo>
                      <a:cubicBezTo>
                        <a:pt x="5820508" y="1301263"/>
                        <a:pt x="6189785" y="504093"/>
                        <a:pt x="6506308" y="35170"/>
                      </a:cubicBezTo>
                      <a:cubicBezTo>
                        <a:pt x="6201508" y="257908"/>
                        <a:pt x="5875193" y="631254"/>
                        <a:pt x="5591908" y="703385"/>
                      </a:cubicBezTo>
                      <a:cubicBezTo>
                        <a:pt x="4970585" y="597877"/>
                        <a:pt x="5111262" y="339970"/>
                        <a:pt x="4607170" y="316524"/>
                      </a:cubicBezTo>
                      <a:cubicBezTo>
                        <a:pt x="4103078" y="293078"/>
                        <a:pt x="2921943" y="574018"/>
                        <a:pt x="2567354" y="562708"/>
                      </a:cubicBezTo>
                      <a:cubicBezTo>
                        <a:pt x="2255245" y="477337"/>
                        <a:pt x="1926999" y="47720"/>
                        <a:pt x="1582616" y="0"/>
                      </a:cubicBezTo>
                      <a:cubicBezTo>
                        <a:pt x="1324018" y="95301"/>
                        <a:pt x="86667" y="1220457"/>
                        <a:pt x="0" y="1512277"/>
                      </a:cubicBezTo>
                      <a:cubicBezTo>
                        <a:pt x="294333" y="1536562"/>
                        <a:pt x="1078523" y="973016"/>
                        <a:pt x="1617784" y="703386"/>
                      </a:cubicBezTo>
                    </a:path>
                  </a:pathLst>
                </a:custGeom>
                <a:pattFill prst="dashUpDiag">
                  <a:fgClr>
                    <a:srgbClr val="C00000"/>
                  </a:fgClr>
                  <a:bgClr>
                    <a:schemeClr val="bg1"/>
                  </a:bgClr>
                </a:patt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135" name="正方形/長方形 134"/>
            <p:cNvSpPr/>
            <p:nvPr/>
          </p:nvSpPr>
          <p:spPr>
            <a:xfrm>
              <a:off x="10680888" y="3351239"/>
              <a:ext cx="1989611" cy="4840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rgbClr val="C00000"/>
                  </a:solidFill>
                  <a:latin typeface="HGP明朝B" panose="02020800000000000000" pitchFamily="18" charset="-128"/>
                  <a:ea typeface="HGP明朝B" panose="02020800000000000000" pitchFamily="18" charset="-128"/>
                </a:rPr>
                <a:t>コラーゲン</a:t>
              </a:r>
              <a:endParaRPr kumimoji="1" lang="ja-JP" altLang="en-US" dirty="0" smtClean="0">
                <a:solidFill>
                  <a:srgbClr val="C00000"/>
                </a:solidFill>
                <a:latin typeface="HGP明朝B" panose="02020800000000000000" pitchFamily="18" charset="-128"/>
                <a:ea typeface="HGP明朝B" panose="02020800000000000000" pitchFamily="18" charset="-128"/>
              </a:endParaRPr>
            </a:p>
          </p:txBody>
        </p:sp>
        <p:cxnSp>
          <p:nvCxnSpPr>
            <p:cNvPr id="160" name="直線矢印コネクタ 159"/>
            <p:cNvCxnSpPr/>
            <p:nvPr/>
          </p:nvCxnSpPr>
          <p:spPr>
            <a:xfrm flipH="1" flipV="1">
              <a:off x="10868951" y="3168034"/>
              <a:ext cx="244507" cy="350561"/>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51" name="グループ化 350"/>
          <p:cNvGrpSpPr/>
          <p:nvPr/>
        </p:nvGrpSpPr>
        <p:grpSpPr>
          <a:xfrm>
            <a:off x="4277507" y="3351239"/>
            <a:ext cx="7674727" cy="4051045"/>
            <a:chOff x="4277507" y="3351239"/>
            <a:chExt cx="7674727" cy="4051045"/>
          </a:xfrm>
        </p:grpSpPr>
        <p:cxnSp>
          <p:nvCxnSpPr>
            <p:cNvPr id="63" name="直線矢印コネクタ 62"/>
            <p:cNvCxnSpPr/>
            <p:nvPr/>
          </p:nvCxnSpPr>
          <p:spPr>
            <a:xfrm>
              <a:off x="4277507" y="3351239"/>
              <a:ext cx="228725" cy="106570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円/楕円 63"/>
            <p:cNvSpPr/>
            <p:nvPr/>
          </p:nvSpPr>
          <p:spPr>
            <a:xfrm>
              <a:off x="4454106" y="4597828"/>
              <a:ext cx="277447" cy="835273"/>
            </a:xfrm>
            <a:prstGeom prst="ellipse">
              <a:avLst/>
            </a:prstGeom>
            <a:pattFill prst="lgCheck">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64" name="円/楕円 163"/>
            <p:cNvSpPr/>
            <p:nvPr/>
          </p:nvSpPr>
          <p:spPr>
            <a:xfrm>
              <a:off x="4673242" y="4708103"/>
              <a:ext cx="277447" cy="835273"/>
            </a:xfrm>
            <a:prstGeom prst="ellipse">
              <a:avLst/>
            </a:prstGeom>
            <a:pattFill prst="lgCheck">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65" name="円/楕円 164"/>
            <p:cNvSpPr/>
            <p:nvPr/>
          </p:nvSpPr>
          <p:spPr>
            <a:xfrm>
              <a:off x="4931190" y="4772428"/>
              <a:ext cx="277447" cy="835273"/>
            </a:xfrm>
            <a:prstGeom prst="ellipse">
              <a:avLst/>
            </a:prstGeom>
            <a:pattFill prst="lgCheck">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66" name="円/楕円 165"/>
            <p:cNvSpPr/>
            <p:nvPr/>
          </p:nvSpPr>
          <p:spPr>
            <a:xfrm>
              <a:off x="6695314" y="4607366"/>
              <a:ext cx="277447" cy="835273"/>
            </a:xfrm>
            <a:prstGeom prst="ellipse">
              <a:avLst/>
            </a:prstGeom>
            <a:pattFill prst="lgCheck">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67" name="円/楕円 166"/>
            <p:cNvSpPr/>
            <p:nvPr/>
          </p:nvSpPr>
          <p:spPr>
            <a:xfrm>
              <a:off x="9931267" y="4660091"/>
              <a:ext cx="277447" cy="835273"/>
            </a:xfrm>
            <a:prstGeom prst="ellipse">
              <a:avLst/>
            </a:prstGeom>
            <a:pattFill prst="lgCheck">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68" name="円/楕円 167"/>
            <p:cNvSpPr/>
            <p:nvPr/>
          </p:nvSpPr>
          <p:spPr>
            <a:xfrm>
              <a:off x="7472638" y="4556034"/>
              <a:ext cx="277447" cy="835273"/>
            </a:xfrm>
            <a:prstGeom prst="ellipse">
              <a:avLst/>
            </a:prstGeom>
            <a:pattFill prst="dashVert">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69" name="円/楕円 168"/>
            <p:cNvSpPr/>
            <p:nvPr/>
          </p:nvSpPr>
          <p:spPr>
            <a:xfrm>
              <a:off x="6477253" y="4585412"/>
              <a:ext cx="277447" cy="835273"/>
            </a:xfrm>
            <a:prstGeom prst="ellipse">
              <a:avLst/>
            </a:prstGeom>
            <a:pattFill prst="dashVert">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70" name="円/楕円 169"/>
            <p:cNvSpPr/>
            <p:nvPr/>
          </p:nvSpPr>
          <p:spPr>
            <a:xfrm>
              <a:off x="6230054" y="4629322"/>
              <a:ext cx="277447" cy="835273"/>
            </a:xfrm>
            <a:prstGeom prst="ellipse">
              <a:avLst/>
            </a:prstGeom>
            <a:pattFill prst="dashVert">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71" name="円/楕円 170"/>
            <p:cNvSpPr/>
            <p:nvPr/>
          </p:nvSpPr>
          <p:spPr>
            <a:xfrm>
              <a:off x="5439887" y="4654733"/>
              <a:ext cx="277447" cy="835273"/>
            </a:xfrm>
            <a:prstGeom prst="ellipse">
              <a:avLst/>
            </a:prstGeom>
            <a:pattFill prst="dashVert">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72" name="円/楕円 171"/>
            <p:cNvSpPr/>
            <p:nvPr/>
          </p:nvSpPr>
          <p:spPr>
            <a:xfrm>
              <a:off x="5222869" y="4744758"/>
              <a:ext cx="277447" cy="835273"/>
            </a:xfrm>
            <a:prstGeom prst="ellipse">
              <a:avLst/>
            </a:prstGeom>
            <a:pattFill prst="dashVert">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73" name="円/楕円 172"/>
            <p:cNvSpPr/>
            <p:nvPr/>
          </p:nvSpPr>
          <p:spPr>
            <a:xfrm>
              <a:off x="9668191" y="4665658"/>
              <a:ext cx="277447" cy="835273"/>
            </a:xfrm>
            <a:prstGeom prst="ellipse">
              <a:avLst/>
            </a:prstGeom>
            <a:pattFill prst="ltHorz">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74" name="円/楕円 173"/>
            <p:cNvSpPr/>
            <p:nvPr/>
          </p:nvSpPr>
          <p:spPr>
            <a:xfrm>
              <a:off x="7994408" y="4603642"/>
              <a:ext cx="277447" cy="835273"/>
            </a:xfrm>
            <a:prstGeom prst="ellipse">
              <a:avLst/>
            </a:prstGeom>
            <a:pattFill prst="ltHorz">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75" name="円/楕円 174"/>
            <p:cNvSpPr/>
            <p:nvPr/>
          </p:nvSpPr>
          <p:spPr>
            <a:xfrm>
              <a:off x="7733073" y="4602981"/>
              <a:ext cx="277447" cy="835273"/>
            </a:xfrm>
            <a:prstGeom prst="ellipse">
              <a:avLst/>
            </a:prstGeom>
            <a:pattFill prst="ltHorz">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76" name="円/楕円 175"/>
            <p:cNvSpPr/>
            <p:nvPr/>
          </p:nvSpPr>
          <p:spPr>
            <a:xfrm>
              <a:off x="7222700" y="4629320"/>
              <a:ext cx="277447" cy="835273"/>
            </a:xfrm>
            <a:prstGeom prst="ellipse">
              <a:avLst/>
            </a:prstGeom>
            <a:pattFill prst="ltHorz">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77" name="円/楕円 176"/>
            <p:cNvSpPr/>
            <p:nvPr/>
          </p:nvSpPr>
          <p:spPr>
            <a:xfrm>
              <a:off x="6959546" y="4629322"/>
              <a:ext cx="277447" cy="835273"/>
            </a:xfrm>
            <a:prstGeom prst="ellipse">
              <a:avLst/>
            </a:prstGeom>
            <a:pattFill prst="ltHorz">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78" name="円/楕円 177"/>
            <p:cNvSpPr/>
            <p:nvPr/>
          </p:nvSpPr>
          <p:spPr>
            <a:xfrm>
              <a:off x="5685721" y="4654733"/>
              <a:ext cx="277447" cy="835273"/>
            </a:xfrm>
            <a:prstGeom prst="ellipse">
              <a:avLst/>
            </a:prstGeom>
            <a:pattFill prst="ltHorz">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79" name="円/楕円 178"/>
            <p:cNvSpPr/>
            <p:nvPr/>
          </p:nvSpPr>
          <p:spPr>
            <a:xfrm>
              <a:off x="9101245" y="4629319"/>
              <a:ext cx="277447" cy="835273"/>
            </a:xfrm>
            <a:prstGeom prst="ellipse">
              <a:avLst/>
            </a:prstGeom>
            <a:pattFill prst="shingle">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80" name="円/楕円 179"/>
            <p:cNvSpPr/>
            <p:nvPr/>
          </p:nvSpPr>
          <p:spPr>
            <a:xfrm>
              <a:off x="10223086" y="4665658"/>
              <a:ext cx="277447" cy="835273"/>
            </a:xfrm>
            <a:prstGeom prst="ellipse">
              <a:avLst/>
            </a:prstGeom>
            <a:pattFill prst="shingle">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81" name="円/楕円 180"/>
            <p:cNvSpPr/>
            <p:nvPr/>
          </p:nvSpPr>
          <p:spPr>
            <a:xfrm>
              <a:off x="8823798" y="4629319"/>
              <a:ext cx="277447" cy="835273"/>
            </a:xfrm>
            <a:prstGeom prst="ellipse">
              <a:avLst/>
            </a:prstGeom>
            <a:pattFill prst="shingle">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82" name="円/楕円 181"/>
            <p:cNvSpPr/>
            <p:nvPr/>
          </p:nvSpPr>
          <p:spPr>
            <a:xfrm>
              <a:off x="8546351" y="4629319"/>
              <a:ext cx="277447" cy="835273"/>
            </a:xfrm>
            <a:prstGeom prst="ellipse">
              <a:avLst/>
            </a:prstGeom>
            <a:pattFill prst="shingle">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83" name="円/楕円 182"/>
            <p:cNvSpPr/>
            <p:nvPr/>
          </p:nvSpPr>
          <p:spPr>
            <a:xfrm>
              <a:off x="8283274" y="4629320"/>
              <a:ext cx="277447" cy="835273"/>
            </a:xfrm>
            <a:prstGeom prst="ellipse">
              <a:avLst/>
            </a:prstGeom>
            <a:pattFill prst="shingle">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84" name="円/楕円 183"/>
            <p:cNvSpPr/>
            <p:nvPr/>
          </p:nvSpPr>
          <p:spPr>
            <a:xfrm>
              <a:off x="5962387" y="4654733"/>
              <a:ext cx="277447" cy="835273"/>
            </a:xfrm>
            <a:prstGeom prst="ellipse">
              <a:avLst/>
            </a:prstGeom>
            <a:pattFill prst="shingle">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87" name="円/楕円 186"/>
            <p:cNvSpPr/>
            <p:nvPr/>
          </p:nvSpPr>
          <p:spPr>
            <a:xfrm rot="10800000">
              <a:off x="10191910" y="5986117"/>
              <a:ext cx="277447" cy="876908"/>
            </a:xfrm>
            <a:prstGeom prst="ellipse">
              <a:avLst/>
            </a:prstGeom>
            <a:pattFill prst="lgCheck">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88" name="円/楕円 187"/>
            <p:cNvSpPr/>
            <p:nvPr/>
          </p:nvSpPr>
          <p:spPr>
            <a:xfrm rot="10800000">
              <a:off x="9972774" y="5870346"/>
              <a:ext cx="277447" cy="876908"/>
            </a:xfrm>
            <a:prstGeom prst="ellipse">
              <a:avLst/>
            </a:prstGeom>
            <a:pattFill prst="lgCheck">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89" name="円/楕円 188"/>
            <p:cNvSpPr/>
            <p:nvPr/>
          </p:nvSpPr>
          <p:spPr>
            <a:xfrm rot="10800000">
              <a:off x="9714826" y="5802814"/>
              <a:ext cx="277447" cy="876908"/>
            </a:xfrm>
            <a:prstGeom prst="ellipse">
              <a:avLst/>
            </a:prstGeom>
            <a:pattFill prst="lgCheck">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90" name="円/楕円 189"/>
            <p:cNvSpPr/>
            <p:nvPr/>
          </p:nvSpPr>
          <p:spPr>
            <a:xfrm rot="10800000">
              <a:off x="7646832" y="5970745"/>
              <a:ext cx="277447" cy="876908"/>
            </a:xfrm>
            <a:prstGeom prst="ellipse">
              <a:avLst/>
            </a:prstGeom>
            <a:pattFill prst="lgCheck">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91" name="円/楕円 190"/>
            <p:cNvSpPr/>
            <p:nvPr/>
          </p:nvSpPr>
          <p:spPr>
            <a:xfrm rot="10800000">
              <a:off x="4714749" y="5921018"/>
              <a:ext cx="277447" cy="876908"/>
            </a:xfrm>
            <a:prstGeom prst="ellipse">
              <a:avLst/>
            </a:prstGeom>
            <a:pattFill prst="lgCheck">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92" name="円/楕円 191"/>
            <p:cNvSpPr/>
            <p:nvPr/>
          </p:nvSpPr>
          <p:spPr>
            <a:xfrm rot="10800000">
              <a:off x="6869509" y="6024635"/>
              <a:ext cx="277447" cy="876908"/>
            </a:xfrm>
            <a:prstGeom prst="ellipse">
              <a:avLst/>
            </a:prstGeom>
            <a:pattFill prst="dashVert">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93" name="円/楕円 192"/>
            <p:cNvSpPr/>
            <p:nvPr/>
          </p:nvSpPr>
          <p:spPr>
            <a:xfrm rot="10800000">
              <a:off x="7864894" y="5993793"/>
              <a:ext cx="277447" cy="876908"/>
            </a:xfrm>
            <a:prstGeom prst="ellipse">
              <a:avLst/>
            </a:prstGeom>
            <a:pattFill prst="dashVert">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94" name="円/楕円 193"/>
            <p:cNvSpPr/>
            <p:nvPr/>
          </p:nvSpPr>
          <p:spPr>
            <a:xfrm rot="10800000">
              <a:off x="8112093" y="5947696"/>
              <a:ext cx="277447" cy="876908"/>
            </a:xfrm>
            <a:prstGeom prst="ellipse">
              <a:avLst/>
            </a:prstGeom>
            <a:pattFill prst="dashVert">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95" name="円/楕円 194"/>
            <p:cNvSpPr/>
            <p:nvPr/>
          </p:nvSpPr>
          <p:spPr>
            <a:xfrm rot="10800000">
              <a:off x="8902260" y="5921017"/>
              <a:ext cx="277447" cy="876908"/>
            </a:xfrm>
            <a:prstGeom prst="ellipse">
              <a:avLst/>
            </a:prstGeom>
            <a:pattFill prst="dashVert">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96" name="円/楕円 195"/>
            <p:cNvSpPr/>
            <p:nvPr/>
          </p:nvSpPr>
          <p:spPr>
            <a:xfrm rot="10800000">
              <a:off x="9119278" y="5826505"/>
              <a:ext cx="277447" cy="876908"/>
            </a:xfrm>
            <a:prstGeom prst="ellipse">
              <a:avLst/>
            </a:prstGeom>
            <a:pattFill prst="dashVert">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97" name="円/楕円 196"/>
            <p:cNvSpPr/>
            <p:nvPr/>
          </p:nvSpPr>
          <p:spPr>
            <a:xfrm rot="10800000">
              <a:off x="4977825" y="5915173"/>
              <a:ext cx="277447" cy="876908"/>
            </a:xfrm>
            <a:prstGeom prst="ellipse">
              <a:avLst/>
            </a:prstGeom>
            <a:pattFill prst="ltHorz">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98" name="円/楕円 197"/>
            <p:cNvSpPr/>
            <p:nvPr/>
          </p:nvSpPr>
          <p:spPr>
            <a:xfrm rot="10800000">
              <a:off x="6347739" y="5974654"/>
              <a:ext cx="277447" cy="876908"/>
            </a:xfrm>
            <a:prstGeom prst="ellipse">
              <a:avLst/>
            </a:prstGeom>
            <a:pattFill prst="ltHorz">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99" name="円/楕円 198"/>
            <p:cNvSpPr/>
            <p:nvPr/>
          </p:nvSpPr>
          <p:spPr>
            <a:xfrm rot="10800000">
              <a:off x="6609074" y="5975348"/>
              <a:ext cx="277447" cy="876908"/>
            </a:xfrm>
            <a:prstGeom prst="ellipse">
              <a:avLst/>
            </a:prstGeom>
            <a:pattFill prst="ltHorz">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200" name="円/楕円 199"/>
            <p:cNvSpPr/>
            <p:nvPr/>
          </p:nvSpPr>
          <p:spPr>
            <a:xfrm rot="10800000">
              <a:off x="7119447" y="5947696"/>
              <a:ext cx="277447" cy="876908"/>
            </a:xfrm>
            <a:prstGeom prst="ellipse">
              <a:avLst/>
            </a:prstGeom>
            <a:pattFill prst="ltHorz">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201" name="円/楕円 200"/>
            <p:cNvSpPr/>
            <p:nvPr/>
          </p:nvSpPr>
          <p:spPr>
            <a:xfrm rot="10800000">
              <a:off x="7382600" y="5947695"/>
              <a:ext cx="277447" cy="876908"/>
            </a:xfrm>
            <a:prstGeom prst="ellipse">
              <a:avLst/>
            </a:prstGeom>
            <a:pattFill prst="ltHorz">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202" name="円/楕円 201"/>
            <p:cNvSpPr/>
            <p:nvPr/>
          </p:nvSpPr>
          <p:spPr>
            <a:xfrm rot="10800000">
              <a:off x="8656426" y="5921017"/>
              <a:ext cx="277447" cy="876908"/>
            </a:xfrm>
            <a:prstGeom prst="ellipse">
              <a:avLst/>
            </a:prstGeom>
            <a:pattFill prst="ltHorz">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203" name="円/楕円 202"/>
            <p:cNvSpPr/>
            <p:nvPr/>
          </p:nvSpPr>
          <p:spPr>
            <a:xfrm rot="10800000">
              <a:off x="5240901" y="5947697"/>
              <a:ext cx="277447" cy="876908"/>
            </a:xfrm>
            <a:prstGeom prst="ellipse">
              <a:avLst/>
            </a:prstGeom>
            <a:pattFill prst="shingle">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204" name="円/楕円 203"/>
            <p:cNvSpPr/>
            <p:nvPr/>
          </p:nvSpPr>
          <p:spPr>
            <a:xfrm rot="10800000">
              <a:off x="4422930" y="5915173"/>
              <a:ext cx="277447" cy="876908"/>
            </a:xfrm>
            <a:prstGeom prst="ellipse">
              <a:avLst/>
            </a:prstGeom>
            <a:pattFill prst="shingle">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205" name="円/楕円 204"/>
            <p:cNvSpPr/>
            <p:nvPr/>
          </p:nvSpPr>
          <p:spPr>
            <a:xfrm rot="10800000">
              <a:off x="5518349" y="5947697"/>
              <a:ext cx="277447" cy="876908"/>
            </a:xfrm>
            <a:prstGeom prst="ellipse">
              <a:avLst/>
            </a:prstGeom>
            <a:pattFill prst="shingle">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206" name="円/楕円 205"/>
            <p:cNvSpPr/>
            <p:nvPr/>
          </p:nvSpPr>
          <p:spPr>
            <a:xfrm rot="10800000">
              <a:off x="5795796" y="5947697"/>
              <a:ext cx="277447" cy="876908"/>
            </a:xfrm>
            <a:prstGeom prst="ellipse">
              <a:avLst/>
            </a:prstGeom>
            <a:pattFill prst="shingle">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207" name="円/楕円 206"/>
            <p:cNvSpPr/>
            <p:nvPr/>
          </p:nvSpPr>
          <p:spPr>
            <a:xfrm rot="10800000">
              <a:off x="6058872" y="5947696"/>
              <a:ext cx="277447" cy="876908"/>
            </a:xfrm>
            <a:prstGeom prst="ellipse">
              <a:avLst/>
            </a:prstGeom>
            <a:pattFill prst="shingle">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208" name="円/楕円 207"/>
            <p:cNvSpPr/>
            <p:nvPr/>
          </p:nvSpPr>
          <p:spPr>
            <a:xfrm rot="10800000">
              <a:off x="8379760" y="5921017"/>
              <a:ext cx="277447" cy="876908"/>
            </a:xfrm>
            <a:prstGeom prst="ellipse">
              <a:avLst/>
            </a:prstGeom>
            <a:pattFill prst="shingle">
              <a:fgClr>
                <a:schemeClr val="tx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210" name="フリーフォーム 209"/>
            <p:cNvSpPr/>
            <p:nvPr/>
          </p:nvSpPr>
          <p:spPr>
            <a:xfrm>
              <a:off x="4765600" y="5508659"/>
              <a:ext cx="62729" cy="240693"/>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1" name="フリーフォーム 210"/>
            <p:cNvSpPr/>
            <p:nvPr/>
          </p:nvSpPr>
          <p:spPr>
            <a:xfrm>
              <a:off x="4837184" y="5508659"/>
              <a:ext cx="57444" cy="240693"/>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4" name="フリーフォーム 213"/>
            <p:cNvSpPr/>
            <p:nvPr/>
          </p:nvSpPr>
          <p:spPr>
            <a:xfrm rot="10800000">
              <a:off x="4840638" y="5715043"/>
              <a:ext cx="62729" cy="226720"/>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フリーフォーム 214"/>
            <p:cNvSpPr/>
            <p:nvPr/>
          </p:nvSpPr>
          <p:spPr>
            <a:xfrm rot="10800000">
              <a:off x="4774339" y="5715043"/>
              <a:ext cx="57444" cy="226720"/>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6" name="グループ化 215"/>
            <p:cNvGrpSpPr/>
            <p:nvPr/>
          </p:nvGrpSpPr>
          <p:grpSpPr>
            <a:xfrm>
              <a:off x="4527666" y="5399514"/>
              <a:ext cx="129028" cy="255702"/>
              <a:chOff x="5831945" y="6953249"/>
              <a:chExt cx="187164" cy="841318"/>
            </a:xfrm>
          </p:grpSpPr>
          <p:sp>
            <p:nvSpPr>
              <p:cNvPr id="217" name="フリーフォーム 216"/>
              <p:cNvSpPr/>
              <p:nvPr/>
            </p:nvSpPr>
            <p:spPr>
              <a:xfrm>
                <a:off x="5831945" y="6953249"/>
                <a:ext cx="90993" cy="84131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8" name="フリーフォーム 217"/>
              <p:cNvSpPr/>
              <p:nvPr/>
            </p:nvSpPr>
            <p:spPr>
              <a:xfrm>
                <a:off x="5935782" y="6953249"/>
                <a:ext cx="83327" cy="84131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19" name="グループ化 218"/>
            <p:cNvGrpSpPr/>
            <p:nvPr/>
          </p:nvGrpSpPr>
          <p:grpSpPr>
            <a:xfrm rot="10800000">
              <a:off x="4486744" y="5692197"/>
              <a:ext cx="129028" cy="256148"/>
              <a:chOff x="5831945" y="6953249"/>
              <a:chExt cx="187164" cy="841318"/>
            </a:xfrm>
          </p:grpSpPr>
          <p:sp>
            <p:nvSpPr>
              <p:cNvPr id="220" name="フリーフォーム 219"/>
              <p:cNvSpPr/>
              <p:nvPr/>
            </p:nvSpPr>
            <p:spPr>
              <a:xfrm>
                <a:off x="5831945" y="6953249"/>
                <a:ext cx="90993" cy="84131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1" name="フリーフォーム 220"/>
              <p:cNvSpPr/>
              <p:nvPr/>
            </p:nvSpPr>
            <p:spPr>
              <a:xfrm>
                <a:off x="5935782" y="6953249"/>
                <a:ext cx="83327" cy="84131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24" name="フリーフォーム 223"/>
            <p:cNvSpPr/>
            <p:nvPr/>
          </p:nvSpPr>
          <p:spPr>
            <a:xfrm>
              <a:off x="5027267" y="5578295"/>
              <a:ext cx="62729" cy="167025"/>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5" name="フリーフォーム 224"/>
            <p:cNvSpPr/>
            <p:nvPr/>
          </p:nvSpPr>
          <p:spPr>
            <a:xfrm>
              <a:off x="5098851" y="5578295"/>
              <a:ext cx="57444" cy="167025"/>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7" name="フリーフォーム 226"/>
            <p:cNvSpPr/>
            <p:nvPr/>
          </p:nvSpPr>
          <p:spPr>
            <a:xfrm rot="10800000">
              <a:off x="5341390" y="5570357"/>
              <a:ext cx="62729" cy="17496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8" name="フリーフォーム 227"/>
            <p:cNvSpPr/>
            <p:nvPr/>
          </p:nvSpPr>
          <p:spPr>
            <a:xfrm rot="10800000">
              <a:off x="5275091" y="5570357"/>
              <a:ext cx="57444" cy="17496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0" name="フリーフォーム 229"/>
            <p:cNvSpPr/>
            <p:nvPr/>
          </p:nvSpPr>
          <p:spPr>
            <a:xfrm>
              <a:off x="5068959" y="5745318"/>
              <a:ext cx="62729" cy="1813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1" name="フリーフォーム 230"/>
            <p:cNvSpPr/>
            <p:nvPr/>
          </p:nvSpPr>
          <p:spPr>
            <a:xfrm>
              <a:off x="5140543" y="5745318"/>
              <a:ext cx="57444" cy="1813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3" name="フリーフォーム 232"/>
            <p:cNvSpPr/>
            <p:nvPr/>
          </p:nvSpPr>
          <p:spPr>
            <a:xfrm rot="10800000">
              <a:off x="5370111" y="5745317"/>
              <a:ext cx="62729" cy="235439"/>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4" name="フリーフォーム 233"/>
            <p:cNvSpPr/>
            <p:nvPr/>
          </p:nvSpPr>
          <p:spPr>
            <a:xfrm rot="10800000">
              <a:off x="5303812" y="5745317"/>
              <a:ext cx="57444" cy="235439"/>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6" name="フリーフォーム 235"/>
            <p:cNvSpPr/>
            <p:nvPr/>
          </p:nvSpPr>
          <p:spPr>
            <a:xfrm>
              <a:off x="5600052" y="5722291"/>
              <a:ext cx="62729"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7" name="フリーフォーム 236"/>
            <p:cNvSpPr/>
            <p:nvPr/>
          </p:nvSpPr>
          <p:spPr>
            <a:xfrm>
              <a:off x="5671636" y="5722291"/>
              <a:ext cx="57444"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9" name="フリーフォーム 238"/>
            <p:cNvSpPr/>
            <p:nvPr/>
          </p:nvSpPr>
          <p:spPr>
            <a:xfrm rot="10800000">
              <a:off x="5821273" y="5478075"/>
              <a:ext cx="62729"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0" name="フリーフォーム 239"/>
            <p:cNvSpPr/>
            <p:nvPr/>
          </p:nvSpPr>
          <p:spPr>
            <a:xfrm rot="10800000">
              <a:off x="5754974" y="5478075"/>
              <a:ext cx="57444"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2" name="フリーフォーム 241"/>
            <p:cNvSpPr/>
            <p:nvPr/>
          </p:nvSpPr>
          <p:spPr>
            <a:xfrm>
              <a:off x="5543826" y="5436855"/>
              <a:ext cx="62729" cy="360600"/>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3" name="フリーフォーム 242"/>
            <p:cNvSpPr/>
            <p:nvPr/>
          </p:nvSpPr>
          <p:spPr>
            <a:xfrm>
              <a:off x="5615410" y="5436855"/>
              <a:ext cx="57444" cy="360600"/>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5" name="フリーフォーム 244"/>
            <p:cNvSpPr/>
            <p:nvPr/>
          </p:nvSpPr>
          <p:spPr>
            <a:xfrm rot="10800000">
              <a:off x="6585173" y="5402243"/>
              <a:ext cx="62729"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6" name="フリーフォーム 245"/>
            <p:cNvSpPr/>
            <p:nvPr/>
          </p:nvSpPr>
          <p:spPr>
            <a:xfrm rot="10800000">
              <a:off x="6518874" y="5402243"/>
              <a:ext cx="57444"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8" name="フリーフォーム 247"/>
            <p:cNvSpPr/>
            <p:nvPr/>
          </p:nvSpPr>
          <p:spPr>
            <a:xfrm>
              <a:off x="5900175" y="5731078"/>
              <a:ext cx="62729"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9" name="フリーフォーム 248"/>
            <p:cNvSpPr/>
            <p:nvPr/>
          </p:nvSpPr>
          <p:spPr>
            <a:xfrm>
              <a:off x="5971759" y="5731078"/>
              <a:ext cx="57444"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1" name="フリーフォーム 250"/>
            <p:cNvSpPr/>
            <p:nvPr/>
          </p:nvSpPr>
          <p:spPr>
            <a:xfrm rot="10800000">
              <a:off x="6084590" y="5500931"/>
              <a:ext cx="62729"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2" name="フリーフォーム 251"/>
            <p:cNvSpPr/>
            <p:nvPr/>
          </p:nvSpPr>
          <p:spPr>
            <a:xfrm rot="10800000">
              <a:off x="6018291" y="5500931"/>
              <a:ext cx="57444"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4" name="フリーフォーム 253"/>
            <p:cNvSpPr/>
            <p:nvPr/>
          </p:nvSpPr>
          <p:spPr>
            <a:xfrm>
              <a:off x="6148133" y="5704336"/>
              <a:ext cx="62729"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5" name="フリーフォーム 254"/>
            <p:cNvSpPr/>
            <p:nvPr/>
          </p:nvSpPr>
          <p:spPr>
            <a:xfrm>
              <a:off x="6219717" y="5704336"/>
              <a:ext cx="57444"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7" name="フリーフォーム 256"/>
            <p:cNvSpPr/>
            <p:nvPr/>
          </p:nvSpPr>
          <p:spPr>
            <a:xfrm rot="10800000">
              <a:off x="6738933" y="5730173"/>
              <a:ext cx="62729"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8" name="フリーフォーム 257"/>
            <p:cNvSpPr/>
            <p:nvPr/>
          </p:nvSpPr>
          <p:spPr>
            <a:xfrm rot="10800000">
              <a:off x="6672634" y="5730173"/>
              <a:ext cx="57444"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0" name="フリーフォーム 259"/>
            <p:cNvSpPr/>
            <p:nvPr/>
          </p:nvSpPr>
          <p:spPr>
            <a:xfrm>
              <a:off x="6967115" y="5777724"/>
              <a:ext cx="62729"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1" name="フリーフォーム 260"/>
            <p:cNvSpPr/>
            <p:nvPr/>
          </p:nvSpPr>
          <p:spPr>
            <a:xfrm>
              <a:off x="7038699" y="5777724"/>
              <a:ext cx="57444"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3" name="フリーフォーム 262"/>
            <p:cNvSpPr/>
            <p:nvPr/>
          </p:nvSpPr>
          <p:spPr>
            <a:xfrm rot="10800000">
              <a:off x="6789213" y="5448188"/>
              <a:ext cx="62729"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4" name="フリーフォーム 263"/>
            <p:cNvSpPr/>
            <p:nvPr/>
          </p:nvSpPr>
          <p:spPr>
            <a:xfrm rot="10800000">
              <a:off x="6722914" y="5448188"/>
              <a:ext cx="57444"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6" name="フリーフォーム 265"/>
            <p:cNvSpPr/>
            <p:nvPr/>
          </p:nvSpPr>
          <p:spPr>
            <a:xfrm>
              <a:off x="6319390" y="5442639"/>
              <a:ext cx="62729"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7" name="フリーフォーム 266"/>
            <p:cNvSpPr/>
            <p:nvPr/>
          </p:nvSpPr>
          <p:spPr>
            <a:xfrm>
              <a:off x="6390974" y="5442639"/>
              <a:ext cx="57444"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9" name="フリーフォーム 268"/>
            <p:cNvSpPr/>
            <p:nvPr/>
          </p:nvSpPr>
          <p:spPr>
            <a:xfrm rot="10800000">
              <a:off x="6468480" y="5720407"/>
              <a:ext cx="62729"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0" name="フリーフォーム 269"/>
            <p:cNvSpPr/>
            <p:nvPr/>
          </p:nvSpPr>
          <p:spPr>
            <a:xfrm rot="10800000">
              <a:off x="6402181" y="5720407"/>
              <a:ext cx="57444"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2" name="フリーフォーム 271"/>
            <p:cNvSpPr/>
            <p:nvPr/>
          </p:nvSpPr>
          <p:spPr>
            <a:xfrm>
              <a:off x="7539131" y="5341388"/>
              <a:ext cx="45719" cy="371076"/>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3" name="フリーフォーム 272"/>
            <p:cNvSpPr/>
            <p:nvPr/>
          </p:nvSpPr>
          <p:spPr>
            <a:xfrm>
              <a:off x="7593282" y="5379540"/>
              <a:ext cx="102491" cy="362949"/>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5" name="フリーフォーム 274"/>
            <p:cNvSpPr/>
            <p:nvPr/>
          </p:nvSpPr>
          <p:spPr>
            <a:xfrm rot="10800000">
              <a:off x="7079175" y="5439510"/>
              <a:ext cx="54492" cy="34256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6" name="フリーフォーム 275"/>
            <p:cNvSpPr/>
            <p:nvPr/>
          </p:nvSpPr>
          <p:spPr>
            <a:xfrm rot="10800000">
              <a:off x="6965054" y="5435179"/>
              <a:ext cx="114050" cy="345196"/>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8" name="フリーフォーム 277"/>
            <p:cNvSpPr/>
            <p:nvPr/>
          </p:nvSpPr>
          <p:spPr>
            <a:xfrm>
              <a:off x="7282105" y="5436496"/>
              <a:ext cx="94302"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9" name="フリーフォーム 278"/>
            <p:cNvSpPr/>
            <p:nvPr/>
          </p:nvSpPr>
          <p:spPr>
            <a:xfrm>
              <a:off x="7389718" y="5436496"/>
              <a:ext cx="86358"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1" name="フリーフォーム 280"/>
            <p:cNvSpPr/>
            <p:nvPr/>
          </p:nvSpPr>
          <p:spPr>
            <a:xfrm rot="10800000">
              <a:off x="10338871" y="5750676"/>
              <a:ext cx="62729"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2" name="フリーフォーム 281"/>
            <p:cNvSpPr/>
            <p:nvPr/>
          </p:nvSpPr>
          <p:spPr>
            <a:xfrm rot="10800000">
              <a:off x="10272572" y="5750676"/>
              <a:ext cx="57444"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4" name="フリーフォーム 283"/>
            <p:cNvSpPr/>
            <p:nvPr/>
          </p:nvSpPr>
          <p:spPr>
            <a:xfrm>
              <a:off x="7981971" y="5686062"/>
              <a:ext cx="65397" cy="333190"/>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5" name="フリーフォーム 284"/>
            <p:cNvSpPr/>
            <p:nvPr/>
          </p:nvSpPr>
          <p:spPr>
            <a:xfrm>
              <a:off x="8038372" y="5754352"/>
              <a:ext cx="81515"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7" name="フリーフォーム 286"/>
            <p:cNvSpPr/>
            <p:nvPr/>
          </p:nvSpPr>
          <p:spPr>
            <a:xfrm rot="10800000">
              <a:off x="9009027" y="5664468"/>
              <a:ext cx="62729"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8" name="フリーフォーム 287"/>
            <p:cNvSpPr/>
            <p:nvPr/>
          </p:nvSpPr>
          <p:spPr>
            <a:xfrm rot="10800000">
              <a:off x="8885231" y="5697583"/>
              <a:ext cx="114647" cy="270809"/>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0" name="フリーフォーム 289"/>
            <p:cNvSpPr/>
            <p:nvPr/>
          </p:nvSpPr>
          <p:spPr>
            <a:xfrm>
              <a:off x="9275581" y="5655215"/>
              <a:ext cx="45719" cy="19798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1" name="フリーフォーム 290"/>
            <p:cNvSpPr/>
            <p:nvPr/>
          </p:nvSpPr>
          <p:spPr>
            <a:xfrm rot="8513391">
              <a:off x="9113761" y="5646202"/>
              <a:ext cx="113199"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フリーフォーム 292"/>
            <p:cNvSpPr/>
            <p:nvPr/>
          </p:nvSpPr>
          <p:spPr>
            <a:xfrm rot="10800000">
              <a:off x="7776914" y="5728332"/>
              <a:ext cx="86429" cy="290920"/>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4" name="フリーフォーム 293"/>
            <p:cNvSpPr/>
            <p:nvPr/>
          </p:nvSpPr>
          <p:spPr>
            <a:xfrm rot="10800000">
              <a:off x="7720649" y="5712467"/>
              <a:ext cx="57444"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6" name="フリーフォーム 295"/>
            <p:cNvSpPr/>
            <p:nvPr/>
          </p:nvSpPr>
          <p:spPr>
            <a:xfrm>
              <a:off x="10310640" y="5489615"/>
              <a:ext cx="62729"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7" name="フリーフォーム 296"/>
            <p:cNvSpPr/>
            <p:nvPr/>
          </p:nvSpPr>
          <p:spPr>
            <a:xfrm>
              <a:off x="10380853" y="5483543"/>
              <a:ext cx="57444"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9" name="フリーフォーム 298"/>
            <p:cNvSpPr/>
            <p:nvPr/>
          </p:nvSpPr>
          <p:spPr>
            <a:xfrm rot="10800000">
              <a:off x="9793972" y="5468539"/>
              <a:ext cx="62729"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0" name="フリーフォーム 299"/>
            <p:cNvSpPr/>
            <p:nvPr/>
          </p:nvSpPr>
          <p:spPr>
            <a:xfrm rot="10800000">
              <a:off x="9727673" y="5468539"/>
              <a:ext cx="57444"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2" name="フリーフォーム 301"/>
            <p:cNvSpPr/>
            <p:nvPr/>
          </p:nvSpPr>
          <p:spPr>
            <a:xfrm>
              <a:off x="10018254" y="5448908"/>
              <a:ext cx="62729"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3" name="フリーフォーム 302"/>
            <p:cNvSpPr/>
            <p:nvPr/>
          </p:nvSpPr>
          <p:spPr>
            <a:xfrm>
              <a:off x="10089838" y="5448908"/>
              <a:ext cx="57444"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5" name="フリーフォーム 304"/>
            <p:cNvSpPr/>
            <p:nvPr/>
          </p:nvSpPr>
          <p:spPr>
            <a:xfrm rot="10800000">
              <a:off x="8869293" y="5461194"/>
              <a:ext cx="62729"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6" name="フリーフォーム 305"/>
            <p:cNvSpPr/>
            <p:nvPr/>
          </p:nvSpPr>
          <p:spPr>
            <a:xfrm rot="10800000">
              <a:off x="8989523" y="5414167"/>
              <a:ext cx="57444"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8" name="フリーフォーム 307"/>
            <p:cNvSpPr/>
            <p:nvPr/>
          </p:nvSpPr>
          <p:spPr>
            <a:xfrm>
              <a:off x="9142579" y="5399513"/>
              <a:ext cx="114791"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9" name="フリーフォーム 308"/>
            <p:cNvSpPr/>
            <p:nvPr/>
          </p:nvSpPr>
          <p:spPr>
            <a:xfrm>
              <a:off x="9247037" y="5423839"/>
              <a:ext cx="105120"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1" name="フリーフォーム 310"/>
            <p:cNvSpPr/>
            <p:nvPr/>
          </p:nvSpPr>
          <p:spPr>
            <a:xfrm rot="10800000">
              <a:off x="8582084" y="5456314"/>
              <a:ext cx="62729"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2" name="フリーフォーム 311"/>
            <p:cNvSpPr/>
            <p:nvPr/>
          </p:nvSpPr>
          <p:spPr>
            <a:xfrm rot="10800000">
              <a:off x="8699671" y="5441126"/>
              <a:ext cx="57444"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4" name="フリーフォーム 313"/>
            <p:cNvSpPr/>
            <p:nvPr/>
          </p:nvSpPr>
          <p:spPr>
            <a:xfrm>
              <a:off x="8203850" y="5720630"/>
              <a:ext cx="62729"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5" name="フリーフォーム 314"/>
            <p:cNvSpPr/>
            <p:nvPr/>
          </p:nvSpPr>
          <p:spPr>
            <a:xfrm>
              <a:off x="8312731" y="5705965"/>
              <a:ext cx="57444"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7" name="フリーフォーム 316"/>
            <p:cNvSpPr/>
            <p:nvPr/>
          </p:nvSpPr>
          <p:spPr>
            <a:xfrm rot="10800000">
              <a:off x="8116316" y="5432941"/>
              <a:ext cx="62729"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8" name="フリーフォーム 317"/>
            <p:cNvSpPr/>
            <p:nvPr/>
          </p:nvSpPr>
          <p:spPr>
            <a:xfrm rot="10800000">
              <a:off x="8050017" y="5432941"/>
              <a:ext cx="57444"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0" name="フリーフォーム 319"/>
            <p:cNvSpPr/>
            <p:nvPr/>
          </p:nvSpPr>
          <p:spPr>
            <a:xfrm>
              <a:off x="8463588" y="5692644"/>
              <a:ext cx="62729"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1" name="フリーフォーム 320"/>
            <p:cNvSpPr/>
            <p:nvPr/>
          </p:nvSpPr>
          <p:spPr>
            <a:xfrm>
              <a:off x="8572001" y="5671269"/>
              <a:ext cx="57444"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3" name="フリーフォーム 322"/>
            <p:cNvSpPr/>
            <p:nvPr/>
          </p:nvSpPr>
          <p:spPr>
            <a:xfrm rot="10800000">
              <a:off x="8418309" y="5441126"/>
              <a:ext cx="62729"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4" name="フリーフォーム 323"/>
            <p:cNvSpPr/>
            <p:nvPr/>
          </p:nvSpPr>
          <p:spPr>
            <a:xfrm rot="10800000">
              <a:off x="8332530" y="5441434"/>
              <a:ext cx="57444"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6" name="フリーフォーム 325"/>
            <p:cNvSpPr/>
            <p:nvPr/>
          </p:nvSpPr>
          <p:spPr>
            <a:xfrm flipH="1">
              <a:off x="8692187" y="5729678"/>
              <a:ext cx="48085" cy="238714"/>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7" name="フリーフォーム 326"/>
            <p:cNvSpPr/>
            <p:nvPr/>
          </p:nvSpPr>
          <p:spPr>
            <a:xfrm>
              <a:off x="8793638" y="5686062"/>
              <a:ext cx="57444"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9" name="フリーフォーム 328"/>
            <p:cNvSpPr/>
            <p:nvPr/>
          </p:nvSpPr>
          <p:spPr>
            <a:xfrm rot="10800000">
              <a:off x="7871458" y="5415302"/>
              <a:ext cx="62729"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0" name="フリーフォーム 329"/>
            <p:cNvSpPr/>
            <p:nvPr/>
          </p:nvSpPr>
          <p:spPr>
            <a:xfrm rot="10800000">
              <a:off x="7805159" y="5415302"/>
              <a:ext cx="57444"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2" name="フリーフォーム 331"/>
            <p:cNvSpPr/>
            <p:nvPr/>
          </p:nvSpPr>
          <p:spPr>
            <a:xfrm>
              <a:off x="7217247" y="5720855"/>
              <a:ext cx="62729"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3" name="フリーフォーム 332"/>
            <p:cNvSpPr/>
            <p:nvPr/>
          </p:nvSpPr>
          <p:spPr>
            <a:xfrm>
              <a:off x="7288831" y="5720855"/>
              <a:ext cx="57444"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5" name="フリーフォーム 334"/>
            <p:cNvSpPr/>
            <p:nvPr/>
          </p:nvSpPr>
          <p:spPr>
            <a:xfrm rot="10800000">
              <a:off x="7527485" y="5745875"/>
              <a:ext cx="62729"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6" name="フリーフォーム 335"/>
            <p:cNvSpPr/>
            <p:nvPr/>
          </p:nvSpPr>
          <p:spPr>
            <a:xfrm rot="10800000">
              <a:off x="7461186" y="5745875"/>
              <a:ext cx="57444" cy="256148"/>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8" name="フリーフォーム 337"/>
            <p:cNvSpPr/>
            <p:nvPr/>
          </p:nvSpPr>
          <p:spPr>
            <a:xfrm>
              <a:off x="9766776" y="5674962"/>
              <a:ext cx="62318" cy="255702"/>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9" name="フリーフォーム 338"/>
            <p:cNvSpPr/>
            <p:nvPr/>
          </p:nvSpPr>
          <p:spPr>
            <a:xfrm>
              <a:off x="9842580" y="5674962"/>
              <a:ext cx="51827" cy="151543"/>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1" name="フリーフォーム 340"/>
            <p:cNvSpPr/>
            <p:nvPr/>
          </p:nvSpPr>
          <p:spPr>
            <a:xfrm rot="10800000" flipH="1">
              <a:off x="10088282" y="5704336"/>
              <a:ext cx="45719" cy="195876"/>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93" h="841318">
                  <a:moveTo>
                    <a:pt x="16404" y="0"/>
                  </a:moveTo>
                  <a:lnTo>
                    <a:pt x="8438" y="282287"/>
                  </a:lnTo>
                  <a:cubicBezTo>
                    <a:pt x="97338" y="441037"/>
                    <a:pt x="85214" y="420428"/>
                    <a:pt x="90525" y="480753"/>
                  </a:cubicBezTo>
                  <a:cubicBezTo>
                    <a:pt x="95836" y="541078"/>
                    <a:pt x="54503" y="584142"/>
                    <a:pt x="40302" y="644236"/>
                  </a:cubicBezTo>
                  <a:cubicBezTo>
                    <a:pt x="26101" y="704330"/>
                    <a:pt x="-14421" y="755305"/>
                    <a:pt x="5321"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2" name="フリーフォーム 341"/>
            <p:cNvSpPr/>
            <p:nvPr/>
          </p:nvSpPr>
          <p:spPr>
            <a:xfrm rot="10800000">
              <a:off x="10032978" y="5720505"/>
              <a:ext cx="45719" cy="211999"/>
            </a:xfrm>
            <a:custGeom>
              <a:avLst/>
              <a:gdLst>
                <a:gd name="connsiteX0" fmla="*/ 0 w 247650"/>
                <a:gd name="connsiteY0" fmla="*/ 0 h 1143000"/>
                <a:gd name="connsiteX1" fmla="*/ 57150 w 247650"/>
                <a:gd name="connsiteY1" fmla="*/ 495300 h 1143000"/>
                <a:gd name="connsiteX2" fmla="*/ 247650 w 247650"/>
                <a:gd name="connsiteY2" fmla="*/ 952500 h 1143000"/>
                <a:gd name="connsiteX3" fmla="*/ 57150 w 247650"/>
                <a:gd name="connsiteY3" fmla="*/ 1143000 h 1143000"/>
                <a:gd name="connsiteX4" fmla="*/ 57150 w 247650"/>
                <a:gd name="connsiteY4" fmla="*/ 1143000 h 1143000"/>
                <a:gd name="connsiteX0" fmla="*/ 19050 w 267511"/>
                <a:gd name="connsiteY0" fmla="*/ 0 h 1143000"/>
                <a:gd name="connsiteX1" fmla="*/ 0 w 267511"/>
                <a:gd name="connsiteY1" fmla="*/ 476250 h 1143000"/>
                <a:gd name="connsiteX2" fmla="*/ 266700 w 267511"/>
                <a:gd name="connsiteY2" fmla="*/ 952500 h 1143000"/>
                <a:gd name="connsiteX3" fmla="*/ 76200 w 267511"/>
                <a:gd name="connsiteY3" fmla="*/ 1143000 h 1143000"/>
                <a:gd name="connsiteX4" fmla="*/ 76200 w 267511"/>
                <a:gd name="connsiteY4" fmla="*/ 1143000 h 1143000"/>
                <a:gd name="connsiteX0" fmla="*/ 19050 w 210461"/>
                <a:gd name="connsiteY0" fmla="*/ 0 h 1143000"/>
                <a:gd name="connsiteX1" fmla="*/ 0 w 210461"/>
                <a:gd name="connsiteY1" fmla="*/ 476250 h 1143000"/>
                <a:gd name="connsiteX2" fmla="*/ 209550 w 210461"/>
                <a:gd name="connsiteY2" fmla="*/ 685800 h 1143000"/>
                <a:gd name="connsiteX3" fmla="*/ 76200 w 210461"/>
                <a:gd name="connsiteY3" fmla="*/ 1143000 h 1143000"/>
                <a:gd name="connsiteX4" fmla="*/ 76200 w 210461"/>
                <a:gd name="connsiteY4" fmla="*/ 1143000 h 1143000"/>
                <a:gd name="connsiteX0" fmla="*/ 19050 w 210530"/>
                <a:gd name="connsiteY0" fmla="*/ 0 h 1144454"/>
                <a:gd name="connsiteX1" fmla="*/ 0 w 210530"/>
                <a:gd name="connsiteY1" fmla="*/ 476250 h 1144454"/>
                <a:gd name="connsiteX2" fmla="*/ 209550 w 210530"/>
                <a:gd name="connsiteY2" fmla="*/ 685800 h 1144454"/>
                <a:gd name="connsiteX3" fmla="*/ 76200 w 210530"/>
                <a:gd name="connsiteY3" fmla="*/ 1143000 h 1144454"/>
                <a:gd name="connsiteX4" fmla="*/ 19050 w 210530"/>
                <a:gd name="connsiteY4" fmla="*/ 819150 h 1144454"/>
                <a:gd name="connsiteX0" fmla="*/ 19050 w 210096"/>
                <a:gd name="connsiteY0" fmla="*/ 0 h 851596"/>
                <a:gd name="connsiteX1" fmla="*/ 0 w 210096"/>
                <a:gd name="connsiteY1" fmla="*/ 476250 h 851596"/>
                <a:gd name="connsiteX2" fmla="*/ 209550 w 210096"/>
                <a:gd name="connsiteY2" fmla="*/ 685800 h 851596"/>
                <a:gd name="connsiteX3" fmla="*/ 59574 w 210096"/>
                <a:gd name="connsiteY3" fmla="*/ 710738 h 851596"/>
                <a:gd name="connsiteX4" fmla="*/ 19050 w 210096"/>
                <a:gd name="connsiteY4" fmla="*/ 819150 h 851596"/>
                <a:gd name="connsiteX0" fmla="*/ 19050 w 127541"/>
                <a:gd name="connsiteY0" fmla="*/ 0 h 855593"/>
                <a:gd name="connsiteX1" fmla="*/ 0 w 127541"/>
                <a:gd name="connsiteY1" fmla="*/ 476250 h 855593"/>
                <a:gd name="connsiteX2" fmla="*/ 126422 w 127541"/>
                <a:gd name="connsiteY2" fmla="*/ 486295 h 855593"/>
                <a:gd name="connsiteX3" fmla="*/ 59574 w 127541"/>
                <a:gd name="connsiteY3" fmla="*/ 710738 h 855593"/>
                <a:gd name="connsiteX4" fmla="*/ 19050 w 127541"/>
                <a:gd name="connsiteY4" fmla="*/ 819150 h 855593"/>
                <a:gd name="connsiteX0" fmla="*/ 7966 w 116117"/>
                <a:gd name="connsiteY0" fmla="*/ 0 h 855593"/>
                <a:gd name="connsiteX1" fmla="*/ 0 w 116117"/>
                <a:gd name="connsiteY1" fmla="*/ 282287 h 855593"/>
                <a:gd name="connsiteX2" fmla="*/ 115338 w 116117"/>
                <a:gd name="connsiteY2" fmla="*/ 486295 h 855593"/>
                <a:gd name="connsiteX3" fmla="*/ 48490 w 116117"/>
                <a:gd name="connsiteY3" fmla="*/ 710738 h 855593"/>
                <a:gd name="connsiteX4" fmla="*/ 7966 w 116117"/>
                <a:gd name="connsiteY4" fmla="*/ 819150 h 855593"/>
                <a:gd name="connsiteX0" fmla="*/ 7966 w 115621"/>
                <a:gd name="connsiteY0" fmla="*/ 0 h 847847"/>
                <a:gd name="connsiteX1" fmla="*/ 0 w 115621"/>
                <a:gd name="connsiteY1" fmla="*/ 282287 h 847847"/>
                <a:gd name="connsiteX2" fmla="*/ 115338 w 115621"/>
                <a:gd name="connsiteY2" fmla="*/ 486295 h 847847"/>
                <a:gd name="connsiteX3" fmla="*/ 31864 w 115621"/>
                <a:gd name="connsiteY3" fmla="*/ 644236 h 847847"/>
                <a:gd name="connsiteX4" fmla="*/ 7966 w 115621"/>
                <a:gd name="connsiteY4" fmla="*/ 819150 h 847847"/>
                <a:gd name="connsiteX0" fmla="*/ 16625 w 124291"/>
                <a:gd name="connsiteY0" fmla="*/ 0 h 978529"/>
                <a:gd name="connsiteX1" fmla="*/ 8659 w 124291"/>
                <a:gd name="connsiteY1" fmla="*/ 282287 h 978529"/>
                <a:gd name="connsiteX2" fmla="*/ 123997 w 124291"/>
                <a:gd name="connsiteY2" fmla="*/ 486295 h 978529"/>
                <a:gd name="connsiteX3" fmla="*/ 40523 w 124291"/>
                <a:gd name="connsiteY3" fmla="*/ 644236 h 978529"/>
                <a:gd name="connsiteX4" fmla="*/ 0 w 124291"/>
                <a:gd name="connsiteY4" fmla="*/ 957696 h 978529"/>
                <a:gd name="connsiteX0" fmla="*/ 349134 w 457565"/>
                <a:gd name="connsiteY0" fmla="*/ 0 h 894294"/>
                <a:gd name="connsiteX1" fmla="*/ 341168 w 457565"/>
                <a:gd name="connsiteY1" fmla="*/ 282287 h 894294"/>
                <a:gd name="connsiteX2" fmla="*/ 456506 w 457565"/>
                <a:gd name="connsiteY2" fmla="*/ 486295 h 894294"/>
                <a:gd name="connsiteX3" fmla="*/ 373032 w 457565"/>
                <a:gd name="connsiteY3" fmla="*/ 644236 h 894294"/>
                <a:gd name="connsiteX4" fmla="*/ 0 w 457565"/>
                <a:gd name="connsiteY4" fmla="*/ 869027 h 894294"/>
                <a:gd name="connsiteX0" fmla="*/ 11083 w 118745"/>
                <a:gd name="connsiteY0" fmla="*/ 0 h 868383"/>
                <a:gd name="connsiteX1" fmla="*/ 3117 w 118745"/>
                <a:gd name="connsiteY1" fmla="*/ 282287 h 868383"/>
                <a:gd name="connsiteX2" fmla="*/ 118455 w 118745"/>
                <a:gd name="connsiteY2" fmla="*/ 486295 h 868383"/>
                <a:gd name="connsiteX3" fmla="*/ 34981 w 118745"/>
                <a:gd name="connsiteY3" fmla="*/ 644236 h 868383"/>
                <a:gd name="connsiteX4" fmla="*/ 0 w 118745"/>
                <a:gd name="connsiteY4" fmla="*/ 841318 h 868383"/>
                <a:gd name="connsiteX0" fmla="*/ 16928 w 124590"/>
                <a:gd name="connsiteY0" fmla="*/ 0 h 841318"/>
                <a:gd name="connsiteX1" fmla="*/ 8962 w 124590"/>
                <a:gd name="connsiteY1" fmla="*/ 282287 h 841318"/>
                <a:gd name="connsiteX2" fmla="*/ 124300 w 124590"/>
                <a:gd name="connsiteY2" fmla="*/ 486295 h 841318"/>
                <a:gd name="connsiteX3" fmla="*/ 40826 w 124590"/>
                <a:gd name="connsiteY3" fmla="*/ 644236 h 841318"/>
                <a:gd name="connsiteX4" fmla="*/ 5845 w 124590"/>
                <a:gd name="connsiteY4" fmla="*/ 841318 h 841318"/>
                <a:gd name="connsiteX0" fmla="*/ 16404 w 90993"/>
                <a:gd name="connsiteY0" fmla="*/ 0 h 841318"/>
                <a:gd name="connsiteX1" fmla="*/ 8438 w 90993"/>
                <a:gd name="connsiteY1" fmla="*/ 282287 h 841318"/>
                <a:gd name="connsiteX2" fmla="*/ 90525 w 90993"/>
                <a:gd name="connsiteY2" fmla="*/ 480753 h 841318"/>
                <a:gd name="connsiteX3" fmla="*/ 40302 w 90993"/>
                <a:gd name="connsiteY3" fmla="*/ 644236 h 841318"/>
                <a:gd name="connsiteX4" fmla="*/ 5321 w 90993"/>
                <a:gd name="connsiteY4" fmla="*/ 841318 h 841318"/>
                <a:gd name="connsiteX0" fmla="*/ 15455 w 46987"/>
                <a:gd name="connsiteY0" fmla="*/ 0 h 841318"/>
                <a:gd name="connsiteX1" fmla="*/ 7489 w 46987"/>
                <a:gd name="connsiteY1" fmla="*/ 282287 h 841318"/>
                <a:gd name="connsiteX2" fmla="*/ 11990 w 46987"/>
                <a:gd name="connsiteY2" fmla="*/ 464127 h 841318"/>
                <a:gd name="connsiteX3" fmla="*/ 39353 w 46987"/>
                <a:gd name="connsiteY3" fmla="*/ 644236 h 841318"/>
                <a:gd name="connsiteX4" fmla="*/ 4372 w 46987"/>
                <a:gd name="connsiteY4" fmla="*/ 841318 h 841318"/>
                <a:gd name="connsiteX0" fmla="*/ 42038 w 73570"/>
                <a:gd name="connsiteY0" fmla="*/ 0 h 769275"/>
                <a:gd name="connsiteX1" fmla="*/ 34072 w 73570"/>
                <a:gd name="connsiteY1" fmla="*/ 282287 h 769275"/>
                <a:gd name="connsiteX2" fmla="*/ 38573 w 73570"/>
                <a:gd name="connsiteY2" fmla="*/ 464127 h 769275"/>
                <a:gd name="connsiteX3" fmla="*/ 65936 w 73570"/>
                <a:gd name="connsiteY3" fmla="*/ 644236 h 769275"/>
                <a:gd name="connsiteX4" fmla="*/ 3245 w 73570"/>
                <a:gd name="connsiteY4" fmla="*/ 769275 h 769275"/>
                <a:gd name="connsiteX0" fmla="*/ 47421 w 78953"/>
                <a:gd name="connsiteY0" fmla="*/ 0 h 841318"/>
                <a:gd name="connsiteX1" fmla="*/ 39455 w 78953"/>
                <a:gd name="connsiteY1" fmla="*/ 282287 h 841318"/>
                <a:gd name="connsiteX2" fmla="*/ 43956 w 78953"/>
                <a:gd name="connsiteY2" fmla="*/ 464127 h 841318"/>
                <a:gd name="connsiteX3" fmla="*/ 71319 w 78953"/>
                <a:gd name="connsiteY3" fmla="*/ 644236 h 841318"/>
                <a:gd name="connsiteX4" fmla="*/ 3086 w 78953"/>
                <a:gd name="connsiteY4" fmla="*/ 841318 h 841318"/>
                <a:gd name="connsiteX0" fmla="*/ 50090 w 83327"/>
                <a:gd name="connsiteY0" fmla="*/ 0 h 841318"/>
                <a:gd name="connsiteX1" fmla="*/ 42124 w 83327"/>
                <a:gd name="connsiteY1" fmla="*/ 282287 h 841318"/>
                <a:gd name="connsiteX2" fmla="*/ 46625 w 83327"/>
                <a:gd name="connsiteY2" fmla="*/ 464127 h 841318"/>
                <a:gd name="connsiteX3" fmla="*/ 29653 w 83327"/>
                <a:gd name="connsiteY3" fmla="*/ 660861 h 841318"/>
                <a:gd name="connsiteX4" fmla="*/ 5755 w 83327"/>
                <a:gd name="connsiteY4" fmla="*/ 841318 h 8413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27" h="841318">
                  <a:moveTo>
                    <a:pt x="50090" y="0"/>
                  </a:moveTo>
                  <a:lnTo>
                    <a:pt x="42124" y="282287"/>
                  </a:lnTo>
                  <a:cubicBezTo>
                    <a:pt x="131024" y="441037"/>
                    <a:pt x="48703" y="401031"/>
                    <a:pt x="46625" y="464127"/>
                  </a:cubicBezTo>
                  <a:cubicBezTo>
                    <a:pt x="44547" y="527223"/>
                    <a:pt x="36465" y="597996"/>
                    <a:pt x="29653" y="660861"/>
                  </a:cubicBezTo>
                  <a:cubicBezTo>
                    <a:pt x="22841" y="723726"/>
                    <a:pt x="-13987" y="755305"/>
                    <a:pt x="5755" y="841318"/>
                  </a:cubicBezTo>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6" name="正方形/長方形 345"/>
            <p:cNvSpPr/>
            <p:nvPr/>
          </p:nvSpPr>
          <p:spPr>
            <a:xfrm>
              <a:off x="4489923" y="3780975"/>
              <a:ext cx="1810986" cy="884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リン脂質二重膜</a:t>
              </a:r>
            </a:p>
          </p:txBody>
        </p:sp>
        <p:sp>
          <p:nvSpPr>
            <p:cNvPr id="347" name="正方形/長方形 346"/>
            <p:cNvSpPr/>
            <p:nvPr/>
          </p:nvSpPr>
          <p:spPr>
            <a:xfrm>
              <a:off x="6032355" y="3812557"/>
              <a:ext cx="2777071" cy="884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P明朝B" panose="02020800000000000000" pitchFamily="18" charset="-128"/>
                  <a:ea typeface="HGP明朝B" panose="02020800000000000000" pitchFamily="18" charset="-128"/>
                </a:rPr>
                <a:t>PC</a:t>
              </a:r>
              <a:r>
                <a:rPr kumimoji="1" lang="ja-JP" altLang="en-US" dirty="0" smtClean="0">
                  <a:solidFill>
                    <a:schemeClr val="tx1"/>
                  </a:solidFill>
                  <a:latin typeface="HGP明朝B" panose="02020800000000000000" pitchFamily="18" charset="-128"/>
                  <a:ea typeface="HGP明朝B" panose="02020800000000000000" pitchFamily="18" charset="-128"/>
                </a:rPr>
                <a:t>・</a:t>
              </a:r>
              <a:r>
                <a:rPr lang="en-US" altLang="ja-JP" dirty="0" smtClean="0">
                  <a:solidFill>
                    <a:schemeClr val="tx1"/>
                  </a:solidFill>
                  <a:latin typeface="HGP明朝B" panose="02020800000000000000" pitchFamily="18" charset="-128"/>
                  <a:ea typeface="HGP明朝B" panose="02020800000000000000" pitchFamily="18" charset="-128"/>
                </a:rPr>
                <a:t>PE</a:t>
              </a:r>
              <a:r>
                <a:rPr lang="ja-JP" altLang="en-US" dirty="0" smtClean="0">
                  <a:solidFill>
                    <a:schemeClr val="tx1"/>
                  </a:solidFill>
                  <a:latin typeface="HGP明朝B" panose="02020800000000000000" pitchFamily="18" charset="-128"/>
                  <a:ea typeface="HGP明朝B" panose="02020800000000000000" pitchFamily="18" charset="-128"/>
                </a:rPr>
                <a:t>・</a:t>
              </a:r>
              <a:r>
                <a:rPr kumimoji="1" lang="en-US" altLang="ja-JP" dirty="0" smtClean="0">
                  <a:solidFill>
                    <a:schemeClr val="tx1"/>
                  </a:solidFill>
                  <a:latin typeface="HGP明朝B" panose="02020800000000000000" pitchFamily="18" charset="-128"/>
                  <a:ea typeface="HGP明朝B" panose="02020800000000000000" pitchFamily="18" charset="-128"/>
                </a:rPr>
                <a:t>PS</a:t>
              </a:r>
              <a:r>
                <a:rPr kumimoji="1" lang="ja-JP" altLang="en-US" dirty="0" smtClean="0">
                  <a:solidFill>
                    <a:schemeClr val="tx1"/>
                  </a:solidFill>
                  <a:latin typeface="HGP明朝B" panose="02020800000000000000" pitchFamily="18" charset="-128"/>
                  <a:ea typeface="HGP明朝B" panose="02020800000000000000" pitchFamily="18" charset="-128"/>
                </a:rPr>
                <a:t>・</a:t>
              </a:r>
              <a:r>
                <a:rPr kumimoji="1" lang="en-US" altLang="ja-JP" dirty="0" smtClean="0">
                  <a:solidFill>
                    <a:schemeClr val="tx1"/>
                  </a:solidFill>
                  <a:latin typeface="HGP明朝B" panose="02020800000000000000" pitchFamily="18" charset="-128"/>
                  <a:ea typeface="HGP明朝B" panose="02020800000000000000" pitchFamily="18" charset="-128"/>
                </a:rPr>
                <a:t>PI</a:t>
              </a:r>
              <a:r>
                <a:rPr kumimoji="1" lang="ja-JP" altLang="en-US" dirty="0" err="1" smtClean="0">
                  <a:solidFill>
                    <a:schemeClr val="tx1"/>
                  </a:solidFill>
                  <a:latin typeface="HGP明朝B" panose="02020800000000000000" pitchFamily="18" charset="-128"/>
                  <a:ea typeface="HGP明朝B" panose="02020800000000000000" pitchFamily="18" charset="-128"/>
                </a:rPr>
                <a:t>、</a:t>
              </a:r>
              <a:r>
                <a:rPr kumimoji="1" lang="en-US" altLang="ja-JP" dirty="0" smtClean="0">
                  <a:solidFill>
                    <a:schemeClr val="tx1"/>
                  </a:solidFill>
                  <a:latin typeface="HGP明朝B" panose="02020800000000000000" pitchFamily="18" charset="-128"/>
                  <a:ea typeface="HGP明朝B" panose="02020800000000000000" pitchFamily="18" charset="-128"/>
                </a:rPr>
                <a:t>e</a:t>
              </a:r>
              <a:r>
                <a:rPr lang="en-US" altLang="ja-JP" dirty="0" smtClean="0">
                  <a:solidFill>
                    <a:schemeClr val="tx1"/>
                  </a:solidFill>
                  <a:latin typeface="HGP明朝B" panose="02020800000000000000" pitchFamily="18" charset="-128"/>
                  <a:ea typeface="HGP明朝B" panose="02020800000000000000" pitchFamily="18" charset="-128"/>
                </a:rPr>
                <a:t>tc.</a:t>
              </a: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349" name="フリーフォーム 348"/>
            <p:cNvSpPr/>
            <p:nvPr/>
          </p:nvSpPr>
          <p:spPr>
            <a:xfrm>
              <a:off x="9352888" y="4128825"/>
              <a:ext cx="496090" cy="3273459"/>
            </a:xfrm>
            <a:custGeom>
              <a:avLst/>
              <a:gdLst>
                <a:gd name="connsiteX0" fmla="*/ 87085 w 544285"/>
                <a:gd name="connsiteY0" fmla="*/ 0 h 3483428"/>
                <a:gd name="connsiteX1" fmla="*/ 0 w 544285"/>
                <a:gd name="connsiteY1" fmla="*/ 3483428 h 3483428"/>
                <a:gd name="connsiteX2" fmla="*/ 544285 w 544285"/>
                <a:gd name="connsiteY2" fmla="*/ 3483428 h 3483428"/>
                <a:gd name="connsiteX3" fmla="*/ 348342 w 544285"/>
                <a:gd name="connsiteY3" fmla="*/ 43543 h 3483428"/>
                <a:gd name="connsiteX4" fmla="*/ 87085 w 544285"/>
                <a:gd name="connsiteY4" fmla="*/ 0 h 3483428"/>
                <a:gd name="connsiteX0" fmla="*/ 87085 w 544285"/>
                <a:gd name="connsiteY0" fmla="*/ 0 h 3483428"/>
                <a:gd name="connsiteX1" fmla="*/ 0 w 544285"/>
                <a:gd name="connsiteY1" fmla="*/ 3483428 h 3483428"/>
                <a:gd name="connsiteX2" fmla="*/ 544285 w 544285"/>
                <a:gd name="connsiteY2" fmla="*/ 3483428 h 3483428"/>
                <a:gd name="connsiteX3" fmla="*/ 391885 w 544285"/>
                <a:gd name="connsiteY3" fmla="*/ 0 h 3483428"/>
                <a:gd name="connsiteX4" fmla="*/ 87085 w 544285"/>
                <a:gd name="connsiteY4" fmla="*/ 0 h 3483428"/>
                <a:gd name="connsiteX0" fmla="*/ 108857 w 566057"/>
                <a:gd name="connsiteY0" fmla="*/ 0 h 3483428"/>
                <a:gd name="connsiteX1" fmla="*/ 0 w 566057"/>
                <a:gd name="connsiteY1" fmla="*/ 326571 h 3483428"/>
                <a:gd name="connsiteX2" fmla="*/ 21772 w 566057"/>
                <a:gd name="connsiteY2" fmla="*/ 3483428 h 3483428"/>
                <a:gd name="connsiteX3" fmla="*/ 566057 w 566057"/>
                <a:gd name="connsiteY3" fmla="*/ 3483428 h 3483428"/>
                <a:gd name="connsiteX4" fmla="*/ 413657 w 566057"/>
                <a:gd name="connsiteY4" fmla="*/ 0 h 3483428"/>
                <a:gd name="connsiteX5" fmla="*/ 108857 w 566057"/>
                <a:gd name="connsiteY5" fmla="*/ 0 h 3483428"/>
                <a:gd name="connsiteX0" fmla="*/ 108857 w 566057"/>
                <a:gd name="connsiteY0" fmla="*/ 0 h 3483428"/>
                <a:gd name="connsiteX1" fmla="*/ 0 w 566057"/>
                <a:gd name="connsiteY1" fmla="*/ 326571 h 3483428"/>
                <a:gd name="connsiteX2" fmla="*/ 21772 w 566057"/>
                <a:gd name="connsiteY2" fmla="*/ 3483428 h 3483428"/>
                <a:gd name="connsiteX3" fmla="*/ 566057 w 566057"/>
                <a:gd name="connsiteY3" fmla="*/ 3483428 h 3483428"/>
                <a:gd name="connsiteX4" fmla="*/ 283029 w 566057"/>
                <a:gd name="connsiteY4" fmla="*/ 957943 h 3483428"/>
                <a:gd name="connsiteX5" fmla="*/ 413657 w 566057"/>
                <a:gd name="connsiteY5" fmla="*/ 0 h 3483428"/>
                <a:gd name="connsiteX6" fmla="*/ 108857 w 566057"/>
                <a:gd name="connsiteY6" fmla="*/ 0 h 3483428"/>
                <a:gd name="connsiteX0" fmla="*/ 108857 w 435428"/>
                <a:gd name="connsiteY0" fmla="*/ 0 h 3483428"/>
                <a:gd name="connsiteX1" fmla="*/ 0 w 435428"/>
                <a:gd name="connsiteY1" fmla="*/ 326571 h 3483428"/>
                <a:gd name="connsiteX2" fmla="*/ 21772 w 435428"/>
                <a:gd name="connsiteY2" fmla="*/ 3483428 h 3483428"/>
                <a:gd name="connsiteX3" fmla="*/ 435428 w 435428"/>
                <a:gd name="connsiteY3" fmla="*/ 2960914 h 3483428"/>
                <a:gd name="connsiteX4" fmla="*/ 283029 w 435428"/>
                <a:gd name="connsiteY4" fmla="*/ 957943 h 3483428"/>
                <a:gd name="connsiteX5" fmla="*/ 413657 w 435428"/>
                <a:gd name="connsiteY5" fmla="*/ 0 h 3483428"/>
                <a:gd name="connsiteX6" fmla="*/ 108857 w 435428"/>
                <a:gd name="connsiteY6" fmla="*/ 0 h 3483428"/>
                <a:gd name="connsiteX0" fmla="*/ 217714 w 544285"/>
                <a:gd name="connsiteY0" fmla="*/ 0 h 3483428"/>
                <a:gd name="connsiteX1" fmla="*/ 108857 w 544285"/>
                <a:gd name="connsiteY1" fmla="*/ 326571 h 3483428"/>
                <a:gd name="connsiteX2" fmla="*/ 0 w 544285"/>
                <a:gd name="connsiteY2" fmla="*/ 2699657 h 3483428"/>
                <a:gd name="connsiteX3" fmla="*/ 130629 w 544285"/>
                <a:gd name="connsiteY3" fmla="*/ 3483428 h 3483428"/>
                <a:gd name="connsiteX4" fmla="*/ 544285 w 544285"/>
                <a:gd name="connsiteY4" fmla="*/ 2960914 h 3483428"/>
                <a:gd name="connsiteX5" fmla="*/ 391886 w 544285"/>
                <a:gd name="connsiteY5" fmla="*/ 957943 h 3483428"/>
                <a:gd name="connsiteX6" fmla="*/ 522514 w 544285"/>
                <a:gd name="connsiteY6" fmla="*/ 0 h 3483428"/>
                <a:gd name="connsiteX7" fmla="*/ 217714 w 544285"/>
                <a:gd name="connsiteY7" fmla="*/ 0 h 3483428"/>
                <a:gd name="connsiteX0" fmla="*/ 218709 w 545280"/>
                <a:gd name="connsiteY0" fmla="*/ 0 h 3483428"/>
                <a:gd name="connsiteX1" fmla="*/ 109852 w 545280"/>
                <a:gd name="connsiteY1" fmla="*/ 326571 h 3483428"/>
                <a:gd name="connsiteX2" fmla="*/ 153396 w 545280"/>
                <a:gd name="connsiteY2" fmla="*/ 1524000 h 3483428"/>
                <a:gd name="connsiteX3" fmla="*/ 995 w 545280"/>
                <a:gd name="connsiteY3" fmla="*/ 2699657 h 3483428"/>
                <a:gd name="connsiteX4" fmla="*/ 131624 w 545280"/>
                <a:gd name="connsiteY4" fmla="*/ 3483428 h 3483428"/>
                <a:gd name="connsiteX5" fmla="*/ 545280 w 545280"/>
                <a:gd name="connsiteY5" fmla="*/ 2960914 h 3483428"/>
                <a:gd name="connsiteX6" fmla="*/ 392881 w 545280"/>
                <a:gd name="connsiteY6" fmla="*/ 957943 h 3483428"/>
                <a:gd name="connsiteX7" fmla="*/ 523509 w 545280"/>
                <a:gd name="connsiteY7" fmla="*/ 0 h 3483428"/>
                <a:gd name="connsiteX8" fmla="*/ 218709 w 545280"/>
                <a:gd name="connsiteY8" fmla="*/ 0 h 3483428"/>
                <a:gd name="connsiteX0" fmla="*/ 218709 w 545280"/>
                <a:gd name="connsiteY0" fmla="*/ 0 h 3243942"/>
                <a:gd name="connsiteX1" fmla="*/ 109852 w 545280"/>
                <a:gd name="connsiteY1" fmla="*/ 326571 h 3243942"/>
                <a:gd name="connsiteX2" fmla="*/ 153396 w 545280"/>
                <a:gd name="connsiteY2" fmla="*/ 1524000 h 3243942"/>
                <a:gd name="connsiteX3" fmla="*/ 995 w 545280"/>
                <a:gd name="connsiteY3" fmla="*/ 2699657 h 3243942"/>
                <a:gd name="connsiteX4" fmla="*/ 175167 w 545280"/>
                <a:gd name="connsiteY4" fmla="*/ 3243942 h 3243942"/>
                <a:gd name="connsiteX5" fmla="*/ 545280 w 545280"/>
                <a:gd name="connsiteY5" fmla="*/ 2960914 h 3243942"/>
                <a:gd name="connsiteX6" fmla="*/ 392881 w 545280"/>
                <a:gd name="connsiteY6" fmla="*/ 957943 h 3243942"/>
                <a:gd name="connsiteX7" fmla="*/ 523509 w 545280"/>
                <a:gd name="connsiteY7" fmla="*/ 0 h 3243942"/>
                <a:gd name="connsiteX8" fmla="*/ 218709 w 545280"/>
                <a:gd name="connsiteY8" fmla="*/ 0 h 3243942"/>
                <a:gd name="connsiteX0" fmla="*/ 218709 w 545280"/>
                <a:gd name="connsiteY0" fmla="*/ 14295 h 3258237"/>
                <a:gd name="connsiteX1" fmla="*/ 109852 w 545280"/>
                <a:gd name="connsiteY1" fmla="*/ 340866 h 3258237"/>
                <a:gd name="connsiteX2" fmla="*/ 153396 w 545280"/>
                <a:gd name="connsiteY2" fmla="*/ 1538295 h 3258237"/>
                <a:gd name="connsiteX3" fmla="*/ 995 w 545280"/>
                <a:gd name="connsiteY3" fmla="*/ 2713952 h 3258237"/>
                <a:gd name="connsiteX4" fmla="*/ 175167 w 545280"/>
                <a:gd name="connsiteY4" fmla="*/ 3258237 h 3258237"/>
                <a:gd name="connsiteX5" fmla="*/ 545280 w 545280"/>
                <a:gd name="connsiteY5" fmla="*/ 2975209 h 3258237"/>
                <a:gd name="connsiteX6" fmla="*/ 392881 w 545280"/>
                <a:gd name="connsiteY6" fmla="*/ 972238 h 3258237"/>
                <a:gd name="connsiteX7" fmla="*/ 523509 w 545280"/>
                <a:gd name="connsiteY7" fmla="*/ 14295 h 3258237"/>
                <a:gd name="connsiteX8" fmla="*/ 218709 w 545280"/>
                <a:gd name="connsiteY8" fmla="*/ 14295 h 3258237"/>
                <a:gd name="connsiteX0" fmla="*/ 218709 w 545280"/>
                <a:gd name="connsiteY0" fmla="*/ 14295 h 3258237"/>
                <a:gd name="connsiteX1" fmla="*/ 109852 w 545280"/>
                <a:gd name="connsiteY1" fmla="*/ 340866 h 3258237"/>
                <a:gd name="connsiteX2" fmla="*/ 153396 w 545280"/>
                <a:gd name="connsiteY2" fmla="*/ 1538295 h 3258237"/>
                <a:gd name="connsiteX3" fmla="*/ 995 w 545280"/>
                <a:gd name="connsiteY3" fmla="*/ 2713952 h 3258237"/>
                <a:gd name="connsiteX4" fmla="*/ 175167 w 545280"/>
                <a:gd name="connsiteY4" fmla="*/ 3258237 h 3258237"/>
                <a:gd name="connsiteX5" fmla="*/ 545280 w 545280"/>
                <a:gd name="connsiteY5" fmla="*/ 2975209 h 3258237"/>
                <a:gd name="connsiteX6" fmla="*/ 392881 w 545280"/>
                <a:gd name="connsiteY6" fmla="*/ 972238 h 3258237"/>
                <a:gd name="connsiteX7" fmla="*/ 523509 w 545280"/>
                <a:gd name="connsiteY7" fmla="*/ 14295 h 3258237"/>
                <a:gd name="connsiteX8" fmla="*/ 218709 w 545280"/>
                <a:gd name="connsiteY8" fmla="*/ 14295 h 3258237"/>
                <a:gd name="connsiteX0" fmla="*/ 218709 w 545280"/>
                <a:gd name="connsiteY0" fmla="*/ 14295 h 3258237"/>
                <a:gd name="connsiteX1" fmla="*/ 109852 w 545280"/>
                <a:gd name="connsiteY1" fmla="*/ 340866 h 3258237"/>
                <a:gd name="connsiteX2" fmla="*/ 153396 w 545280"/>
                <a:gd name="connsiteY2" fmla="*/ 1538295 h 3258237"/>
                <a:gd name="connsiteX3" fmla="*/ 995 w 545280"/>
                <a:gd name="connsiteY3" fmla="*/ 2713952 h 3258237"/>
                <a:gd name="connsiteX4" fmla="*/ 175167 w 545280"/>
                <a:gd name="connsiteY4" fmla="*/ 3258237 h 3258237"/>
                <a:gd name="connsiteX5" fmla="*/ 545280 w 545280"/>
                <a:gd name="connsiteY5" fmla="*/ 2975209 h 3258237"/>
                <a:gd name="connsiteX6" fmla="*/ 392881 w 545280"/>
                <a:gd name="connsiteY6" fmla="*/ 972238 h 3258237"/>
                <a:gd name="connsiteX7" fmla="*/ 436753 w 545280"/>
                <a:gd name="connsiteY7" fmla="*/ 427953 h 3258237"/>
                <a:gd name="connsiteX8" fmla="*/ 523509 w 545280"/>
                <a:gd name="connsiteY8" fmla="*/ 14295 h 3258237"/>
                <a:gd name="connsiteX9" fmla="*/ 218709 w 545280"/>
                <a:gd name="connsiteY9" fmla="*/ 14295 h 3258237"/>
                <a:gd name="connsiteX0" fmla="*/ 218709 w 545280"/>
                <a:gd name="connsiteY0" fmla="*/ 29517 h 3273459"/>
                <a:gd name="connsiteX1" fmla="*/ 109852 w 545280"/>
                <a:gd name="connsiteY1" fmla="*/ 356088 h 3273459"/>
                <a:gd name="connsiteX2" fmla="*/ 153396 w 545280"/>
                <a:gd name="connsiteY2" fmla="*/ 1553517 h 3273459"/>
                <a:gd name="connsiteX3" fmla="*/ 995 w 545280"/>
                <a:gd name="connsiteY3" fmla="*/ 2729174 h 3273459"/>
                <a:gd name="connsiteX4" fmla="*/ 175167 w 545280"/>
                <a:gd name="connsiteY4" fmla="*/ 3273459 h 3273459"/>
                <a:gd name="connsiteX5" fmla="*/ 545280 w 545280"/>
                <a:gd name="connsiteY5" fmla="*/ 2990431 h 3273459"/>
                <a:gd name="connsiteX6" fmla="*/ 392881 w 545280"/>
                <a:gd name="connsiteY6" fmla="*/ 987460 h 3273459"/>
                <a:gd name="connsiteX7" fmla="*/ 436753 w 545280"/>
                <a:gd name="connsiteY7" fmla="*/ 443175 h 3273459"/>
                <a:gd name="connsiteX8" fmla="*/ 523509 w 545280"/>
                <a:gd name="connsiteY8" fmla="*/ 29517 h 3273459"/>
                <a:gd name="connsiteX9" fmla="*/ 218709 w 545280"/>
                <a:gd name="connsiteY9" fmla="*/ 29517 h 3273459"/>
                <a:gd name="connsiteX0" fmla="*/ 218709 w 545280"/>
                <a:gd name="connsiteY0" fmla="*/ 29517 h 3273459"/>
                <a:gd name="connsiteX1" fmla="*/ 109852 w 545280"/>
                <a:gd name="connsiteY1" fmla="*/ 356088 h 3273459"/>
                <a:gd name="connsiteX2" fmla="*/ 153396 w 545280"/>
                <a:gd name="connsiteY2" fmla="*/ 1553517 h 3273459"/>
                <a:gd name="connsiteX3" fmla="*/ 995 w 545280"/>
                <a:gd name="connsiteY3" fmla="*/ 2729174 h 3273459"/>
                <a:gd name="connsiteX4" fmla="*/ 175167 w 545280"/>
                <a:gd name="connsiteY4" fmla="*/ 3273459 h 3273459"/>
                <a:gd name="connsiteX5" fmla="*/ 545280 w 545280"/>
                <a:gd name="connsiteY5" fmla="*/ 2990431 h 3273459"/>
                <a:gd name="connsiteX6" fmla="*/ 392881 w 545280"/>
                <a:gd name="connsiteY6" fmla="*/ 987460 h 3273459"/>
                <a:gd name="connsiteX7" fmla="*/ 436753 w 545280"/>
                <a:gd name="connsiteY7" fmla="*/ 443175 h 3273459"/>
                <a:gd name="connsiteX8" fmla="*/ 523509 w 545280"/>
                <a:gd name="connsiteY8" fmla="*/ 29517 h 3273459"/>
                <a:gd name="connsiteX9" fmla="*/ 218709 w 545280"/>
                <a:gd name="connsiteY9" fmla="*/ 29517 h 3273459"/>
                <a:gd name="connsiteX0" fmla="*/ 218709 w 545280"/>
                <a:gd name="connsiteY0" fmla="*/ 29517 h 3273459"/>
                <a:gd name="connsiteX1" fmla="*/ 109852 w 545280"/>
                <a:gd name="connsiteY1" fmla="*/ 356088 h 3273459"/>
                <a:gd name="connsiteX2" fmla="*/ 153396 w 545280"/>
                <a:gd name="connsiteY2" fmla="*/ 1553517 h 3273459"/>
                <a:gd name="connsiteX3" fmla="*/ 995 w 545280"/>
                <a:gd name="connsiteY3" fmla="*/ 2729174 h 3273459"/>
                <a:gd name="connsiteX4" fmla="*/ 175167 w 545280"/>
                <a:gd name="connsiteY4" fmla="*/ 3273459 h 3273459"/>
                <a:gd name="connsiteX5" fmla="*/ 545280 w 545280"/>
                <a:gd name="connsiteY5" fmla="*/ 2990431 h 3273459"/>
                <a:gd name="connsiteX6" fmla="*/ 356121 w 545280"/>
                <a:gd name="connsiteY6" fmla="*/ 973675 h 3273459"/>
                <a:gd name="connsiteX7" fmla="*/ 436753 w 545280"/>
                <a:gd name="connsiteY7" fmla="*/ 443175 h 3273459"/>
                <a:gd name="connsiteX8" fmla="*/ 523509 w 545280"/>
                <a:gd name="connsiteY8" fmla="*/ 29517 h 3273459"/>
                <a:gd name="connsiteX9" fmla="*/ 218709 w 545280"/>
                <a:gd name="connsiteY9" fmla="*/ 29517 h 3273459"/>
                <a:gd name="connsiteX0" fmla="*/ 150543 w 477114"/>
                <a:gd name="connsiteY0" fmla="*/ 29517 h 3273459"/>
                <a:gd name="connsiteX1" fmla="*/ 41686 w 477114"/>
                <a:gd name="connsiteY1" fmla="*/ 356088 h 3273459"/>
                <a:gd name="connsiteX2" fmla="*/ 85230 w 477114"/>
                <a:gd name="connsiteY2" fmla="*/ 1553517 h 3273459"/>
                <a:gd name="connsiteX3" fmla="*/ 1754 w 477114"/>
                <a:gd name="connsiteY3" fmla="*/ 2710794 h 3273459"/>
                <a:gd name="connsiteX4" fmla="*/ 107001 w 477114"/>
                <a:gd name="connsiteY4" fmla="*/ 3273459 h 3273459"/>
                <a:gd name="connsiteX5" fmla="*/ 477114 w 477114"/>
                <a:gd name="connsiteY5" fmla="*/ 2990431 h 3273459"/>
                <a:gd name="connsiteX6" fmla="*/ 287955 w 477114"/>
                <a:gd name="connsiteY6" fmla="*/ 973675 h 3273459"/>
                <a:gd name="connsiteX7" fmla="*/ 368587 w 477114"/>
                <a:gd name="connsiteY7" fmla="*/ 443175 h 3273459"/>
                <a:gd name="connsiteX8" fmla="*/ 455343 w 477114"/>
                <a:gd name="connsiteY8" fmla="*/ 29517 h 3273459"/>
                <a:gd name="connsiteX9" fmla="*/ 150543 w 477114"/>
                <a:gd name="connsiteY9" fmla="*/ 29517 h 3273459"/>
                <a:gd name="connsiteX0" fmla="*/ 150543 w 477114"/>
                <a:gd name="connsiteY0" fmla="*/ 29517 h 3273459"/>
                <a:gd name="connsiteX1" fmla="*/ 41686 w 477114"/>
                <a:gd name="connsiteY1" fmla="*/ 356088 h 3273459"/>
                <a:gd name="connsiteX2" fmla="*/ 85230 w 477114"/>
                <a:gd name="connsiteY2" fmla="*/ 1553517 h 3273459"/>
                <a:gd name="connsiteX3" fmla="*/ 1754 w 477114"/>
                <a:gd name="connsiteY3" fmla="*/ 2710794 h 3273459"/>
                <a:gd name="connsiteX4" fmla="*/ 107001 w 477114"/>
                <a:gd name="connsiteY4" fmla="*/ 3273459 h 3273459"/>
                <a:gd name="connsiteX5" fmla="*/ 477114 w 477114"/>
                <a:gd name="connsiteY5" fmla="*/ 2990431 h 3273459"/>
                <a:gd name="connsiteX6" fmla="*/ 287955 w 477114"/>
                <a:gd name="connsiteY6" fmla="*/ 973675 h 3273459"/>
                <a:gd name="connsiteX7" fmla="*/ 368587 w 477114"/>
                <a:gd name="connsiteY7" fmla="*/ 443175 h 3273459"/>
                <a:gd name="connsiteX8" fmla="*/ 455343 w 477114"/>
                <a:gd name="connsiteY8" fmla="*/ 29517 h 3273459"/>
                <a:gd name="connsiteX9" fmla="*/ 150543 w 477114"/>
                <a:gd name="connsiteY9" fmla="*/ 29517 h 3273459"/>
                <a:gd name="connsiteX0" fmla="*/ 150543 w 485408"/>
                <a:gd name="connsiteY0" fmla="*/ 29517 h 3273459"/>
                <a:gd name="connsiteX1" fmla="*/ 41686 w 485408"/>
                <a:gd name="connsiteY1" fmla="*/ 356088 h 3273459"/>
                <a:gd name="connsiteX2" fmla="*/ 85230 w 485408"/>
                <a:gd name="connsiteY2" fmla="*/ 1553517 h 3273459"/>
                <a:gd name="connsiteX3" fmla="*/ 1754 w 485408"/>
                <a:gd name="connsiteY3" fmla="*/ 2710794 h 3273459"/>
                <a:gd name="connsiteX4" fmla="*/ 107001 w 485408"/>
                <a:gd name="connsiteY4" fmla="*/ 3273459 h 3273459"/>
                <a:gd name="connsiteX5" fmla="*/ 477114 w 485408"/>
                <a:gd name="connsiteY5" fmla="*/ 2990431 h 3273459"/>
                <a:gd name="connsiteX6" fmla="*/ 295067 w 485408"/>
                <a:gd name="connsiteY6" fmla="*/ 2299545 h 3273459"/>
                <a:gd name="connsiteX7" fmla="*/ 287955 w 485408"/>
                <a:gd name="connsiteY7" fmla="*/ 973675 h 3273459"/>
                <a:gd name="connsiteX8" fmla="*/ 368587 w 485408"/>
                <a:gd name="connsiteY8" fmla="*/ 443175 h 3273459"/>
                <a:gd name="connsiteX9" fmla="*/ 455343 w 485408"/>
                <a:gd name="connsiteY9" fmla="*/ 29517 h 3273459"/>
                <a:gd name="connsiteX10" fmla="*/ 150543 w 485408"/>
                <a:gd name="connsiteY10" fmla="*/ 29517 h 3273459"/>
                <a:gd name="connsiteX0" fmla="*/ 150543 w 485408"/>
                <a:gd name="connsiteY0" fmla="*/ 29517 h 3273459"/>
                <a:gd name="connsiteX1" fmla="*/ 41686 w 485408"/>
                <a:gd name="connsiteY1" fmla="*/ 356088 h 3273459"/>
                <a:gd name="connsiteX2" fmla="*/ 85230 w 485408"/>
                <a:gd name="connsiteY2" fmla="*/ 1553517 h 3273459"/>
                <a:gd name="connsiteX3" fmla="*/ 1754 w 485408"/>
                <a:gd name="connsiteY3" fmla="*/ 2710794 h 3273459"/>
                <a:gd name="connsiteX4" fmla="*/ 107001 w 485408"/>
                <a:gd name="connsiteY4" fmla="*/ 3273459 h 3273459"/>
                <a:gd name="connsiteX5" fmla="*/ 477114 w 485408"/>
                <a:gd name="connsiteY5" fmla="*/ 2990431 h 3273459"/>
                <a:gd name="connsiteX6" fmla="*/ 295067 w 485408"/>
                <a:gd name="connsiteY6" fmla="*/ 2299545 h 3273459"/>
                <a:gd name="connsiteX7" fmla="*/ 287955 w 485408"/>
                <a:gd name="connsiteY7" fmla="*/ 973675 h 3273459"/>
                <a:gd name="connsiteX8" fmla="*/ 368587 w 485408"/>
                <a:gd name="connsiteY8" fmla="*/ 443175 h 3273459"/>
                <a:gd name="connsiteX9" fmla="*/ 455343 w 485408"/>
                <a:gd name="connsiteY9" fmla="*/ 29517 h 3273459"/>
                <a:gd name="connsiteX10" fmla="*/ 150543 w 485408"/>
                <a:gd name="connsiteY10" fmla="*/ 29517 h 3273459"/>
                <a:gd name="connsiteX0" fmla="*/ 154153 w 489018"/>
                <a:gd name="connsiteY0" fmla="*/ 29517 h 3273459"/>
                <a:gd name="connsiteX1" fmla="*/ 45296 w 489018"/>
                <a:gd name="connsiteY1" fmla="*/ 356088 h 3273459"/>
                <a:gd name="connsiteX2" fmla="*/ 88840 w 489018"/>
                <a:gd name="connsiteY2" fmla="*/ 1553517 h 3273459"/>
                <a:gd name="connsiteX3" fmla="*/ 5364 w 489018"/>
                <a:gd name="connsiteY3" fmla="*/ 2710794 h 3273459"/>
                <a:gd name="connsiteX4" fmla="*/ 110611 w 489018"/>
                <a:gd name="connsiteY4" fmla="*/ 3273459 h 3273459"/>
                <a:gd name="connsiteX5" fmla="*/ 480724 w 489018"/>
                <a:gd name="connsiteY5" fmla="*/ 2990431 h 3273459"/>
                <a:gd name="connsiteX6" fmla="*/ 298677 w 489018"/>
                <a:gd name="connsiteY6" fmla="*/ 2299545 h 3273459"/>
                <a:gd name="connsiteX7" fmla="*/ 291565 w 489018"/>
                <a:gd name="connsiteY7" fmla="*/ 973675 h 3273459"/>
                <a:gd name="connsiteX8" fmla="*/ 372197 w 489018"/>
                <a:gd name="connsiteY8" fmla="*/ 443175 h 3273459"/>
                <a:gd name="connsiteX9" fmla="*/ 458953 w 489018"/>
                <a:gd name="connsiteY9" fmla="*/ 29517 h 3273459"/>
                <a:gd name="connsiteX10" fmla="*/ 154153 w 489018"/>
                <a:gd name="connsiteY10" fmla="*/ 29517 h 3273459"/>
                <a:gd name="connsiteX0" fmla="*/ 154153 w 489018"/>
                <a:gd name="connsiteY0" fmla="*/ 29517 h 3273459"/>
                <a:gd name="connsiteX1" fmla="*/ 45296 w 489018"/>
                <a:gd name="connsiteY1" fmla="*/ 356088 h 3273459"/>
                <a:gd name="connsiteX2" fmla="*/ 88840 w 489018"/>
                <a:gd name="connsiteY2" fmla="*/ 1553517 h 3273459"/>
                <a:gd name="connsiteX3" fmla="*/ 91903 w 489018"/>
                <a:gd name="connsiteY3" fmla="*/ 2294950 h 3273459"/>
                <a:gd name="connsiteX4" fmla="*/ 5364 w 489018"/>
                <a:gd name="connsiteY4" fmla="*/ 2710794 h 3273459"/>
                <a:gd name="connsiteX5" fmla="*/ 110611 w 489018"/>
                <a:gd name="connsiteY5" fmla="*/ 3273459 h 3273459"/>
                <a:gd name="connsiteX6" fmla="*/ 480724 w 489018"/>
                <a:gd name="connsiteY6" fmla="*/ 2990431 h 3273459"/>
                <a:gd name="connsiteX7" fmla="*/ 298677 w 489018"/>
                <a:gd name="connsiteY7" fmla="*/ 2299545 h 3273459"/>
                <a:gd name="connsiteX8" fmla="*/ 291565 w 489018"/>
                <a:gd name="connsiteY8" fmla="*/ 973675 h 3273459"/>
                <a:gd name="connsiteX9" fmla="*/ 372197 w 489018"/>
                <a:gd name="connsiteY9" fmla="*/ 443175 h 3273459"/>
                <a:gd name="connsiteX10" fmla="*/ 458953 w 489018"/>
                <a:gd name="connsiteY10" fmla="*/ 29517 h 3273459"/>
                <a:gd name="connsiteX11" fmla="*/ 154153 w 489018"/>
                <a:gd name="connsiteY11" fmla="*/ 29517 h 3273459"/>
                <a:gd name="connsiteX0" fmla="*/ 154153 w 489018"/>
                <a:gd name="connsiteY0" fmla="*/ 29517 h 3273459"/>
                <a:gd name="connsiteX1" fmla="*/ 45296 w 489018"/>
                <a:gd name="connsiteY1" fmla="*/ 356088 h 3273459"/>
                <a:gd name="connsiteX2" fmla="*/ 27574 w 489018"/>
                <a:gd name="connsiteY2" fmla="*/ 1426500 h 3273459"/>
                <a:gd name="connsiteX3" fmla="*/ 88840 w 489018"/>
                <a:gd name="connsiteY3" fmla="*/ 1553517 h 3273459"/>
                <a:gd name="connsiteX4" fmla="*/ 91903 w 489018"/>
                <a:gd name="connsiteY4" fmla="*/ 2294950 h 3273459"/>
                <a:gd name="connsiteX5" fmla="*/ 5364 w 489018"/>
                <a:gd name="connsiteY5" fmla="*/ 2710794 h 3273459"/>
                <a:gd name="connsiteX6" fmla="*/ 110611 w 489018"/>
                <a:gd name="connsiteY6" fmla="*/ 3273459 h 3273459"/>
                <a:gd name="connsiteX7" fmla="*/ 480724 w 489018"/>
                <a:gd name="connsiteY7" fmla="*/ 2990431 h 3273459"/>
                <a:gd name="connsiteX8" fmla="*/ 298677 w 489018"/>
                <a:gd name="connsiteY8" fmla="*/ 2299545 h 3273459"/>
                <a:gd name="connsiteX9" fmla="*/ 291565 w 489018"/>
                <a:gd name="connsiteY9" fmla="*/ 973675 h 3273459"/>
                <a:gd name="connsiteX10" fmla="*/ 372197 w 489018"/>
                <a:gd name="connsiteY10" fmla="*/ 443175 h 3273459"/>
                <a:gd name="connsiteX11" fmla="*/ 458953 w 489018"/>
                <a:gd name="connsiteY11" fmla="*/ 29517 h 3273459"/>
                <a:gd name="connsiteX12" fmla="*/ 154153 w 489018"/>
                <a:gd name="connsiteY12" fmla="*/ 29517 h 3273459"/>
                <a:gd name="connsiteX0" fmla="*/ 154153 w 489018"/>
                <a:gd name="connsiteY0" fmla="*/ 29517 h 3273459"/>
                <a:gd name="connsiteX1" fmla="*/ 45296 w 489018"/>
                <a:gd name="connsiteY1" fmla="*/ 356088 h 3273459"/>
                <a:gd name="connsiteX2" fmla="*/ 27574 w 489018"/>
                <a:gd name="connsiteY2" fmla="*/ 1426500 h 3273459"/>
                <a:gd name="connsiteX3" fmla="*/ 88840 w 489018"/>
                <a:gd name="connsiteY3" fmla="*/ 1553517 h 3273459"/>
                <a:gd name="connsiteX4" fmla="*/ 91903 w 489018"/>
                <a:gd name="connsiteY4" fmla="*/ 2294950 h 3273459"/>
                <a:gd name="connsiteX5" fmla="*/ 5364 w 489018"/>
                <a:gd name="connsiteY5" fmla="*/ 2710794 h 3273459"/>
                <a:gd name="connsiteX6" fmla="*/ 110611 w 489018"/>
                <a:gd name="connsiteY6" fmla="*/ 3273459 h 3273459"/>
                <a:gd name="connsiteX7" fmla="*/ 480724 w 489018"/>
                <a:gd name="connsiteY7" fmla="*/ 2990431 h 3273459"/>
                <a:gd name="connsiteX8" fmla="*/ 298677 w 489018"/>
                <a:gd name="connsiteY8" fmla="*/ 2299545 h 3273459"/>
                <a:gd name="connsiteX9" fmla="*/ 291565 w 489018"/>
                <a:gd name="connsiteY9" fmla="*/ 973675 h 3273459"/>
                <a:gd name="connsiteX10" fmla="*/ 372197 w 489018"/>
                <a:gd name="connsiteY10" fmla="*/ 443175 h 3273459"/>
                <a:gd name="connsiteX11" fmla="*/ 458953 w 489018"/>
                <a:gd name="connsiteY11" fmla="*/ 29517 h 3273459"/>
                <a:gd name="connsiteX12" fmla="*/ 154153 w 489018"/>
                <a:gd name="connsiteY12" fmla="*/ 29517 h 3273459"/>
                <a:gd name="connsiteX0" fmla="*/ 154153 w 489018"/>
                <a:gd name="connsiteY0" fmla="*/ 29517 h 3273459"/>
                <a:gd name="connsiteX1" fmla="*/ 45296 w 489018"/>
                <a:gd name="connsiteY1" fmla="*/ 356088 h 3273459"/>
                <a:gd name="connsiteX2" fmla="*/ 27574 w 489018"/>
                <a:gd name="connsiteY2" fmla="*/ 1426500 h 3273459"/>
                <a:gd name="connsiteX3" fmla="*/ 88840 w 489018"/>
                <a:gd name="connsiteY3" fmla="*/ 1553517 h 3273459"/>
                <a:gd name="connsiteX4" fmla="*/ 91903 w 489018"/>
                <a:gd name="connsiteY4" fmla="*/ 2294950 h 3273459"/>
                <a:gd name="connsiteX5" fmla="*/ 5364 w 489018"/>
                <a:gd name="connsiteY5" fmla="*/ 2710794 h 3273459"/>
                <a:gd name="connsiteX6" fmla="*/ 110611 w 489018"/>
                <a:gd name="connsiteY6" fmla="*/ 3273459 h 3273459"/>
                <a:gd name="connsiteX7" fmla="*/ 480724 w 489018"/>
                <a:gd name="connsiteY7" fmla="*/ 2990431 h 3273459"/>
                <a:gd name="connsiteX8" fmla="*/ 298677 w 489018"/>
                <a:gd name="connsiteY8" fmla="*/ 2299545 h 3273459"/>
                <a:gd name="connsiteX9" fmla="*/ 291565 w 489018"/>
                <a:gd name="connsiteY9" fmla="*/ 973675 h 3273459"/>
                <a:gd name="connsiteX10" fmla="*/ 372197 w 489018"/>
                <a:gd name="connsiteY10" fmla="*/ 443175 h 3273459"/>
                <a:gd name="connsiteX11" fmla="*/ 458953 w 489018"/>
                <a:gd name="connsiteY11" fmla="*/ 29517 h 3273459"/>
                <a:gd name="connsiteX12" fmla="*/ 154153 w 489018"/>
                <a:gd name="connsiteY12" fmla="*/ 29517 h 3273459"/>
                <a:gd name="connsiteX0" fmla="*/ 154153 w 489018"/>
                <a:gd name="connsiteY0" fmla="*/ 29517 h 3273459"/>
                <a:gd name="connsiteX1" fmla="*/ 45296 w 489018"/>
                <a:gd name="connsiteY1" fmla="*/ 356088 h 3273459"/>
                <a:gd name="connsiteX2" fmla="*/ 27574 w 489018"/>
                <a:gd name="connsiteY2" fmla="*/ 1426500 h 3273459"/>
                <a:gd name="connsiteX3" fmla="*/ 70460 w 489018"/>
                <a:gd name="connsiteY3" fmla="*/ 1645416 h 3273459"/>
                <a:gd name="connsiteX4" fmla="*/ 91903 w 489018"/>
                <a:gd name="connsiteY4" fmla="*/ 2294950 h 3273459"/>
                <a:gd name="connsiteX5" fmla="*/ 5364 w 489018"/>
                <a:gd name="connsiteY5" fmla="*/ 2710794 h 3273459"/>
                <a:gd name="connsiteX6" fmla="*/ 110611 w 489018"/>
                <a:gd name="connsiteY6" fmla="*/ 3273459 h 3273459"/>
                <a:gd name="connsiteX7" fmla="*/ 480724 w 489018"/>
                <a:gd name="connsiteY7" fmla="*/ 2990431 h 3273459"/>
                <a:gd name="connsiteX8" fmla="*/ 298677 w 489018"/>
                <a:gd name="connsiteY8" fmla="*/ 2299545 h 3273459"/>
                <a:gd name="connsiteX9" fmla="*/ 291565 w 489018"/>
                <a:gd name="connsiteY9" fmla="*/ 973675 h 3273459"/>
                <a:gd name="connsiteX10" fmla="*/ 372197 w 489018"/>
                <a:gd name="connsiteY10" fmla="*/ 443175 h 3273459"/>
                <a:gd name="connsiteX11" fmla="*/ 458953 w 489018"/>
                <a:gd name="connsiteY11" fmla="*/ 29517 h 3273459"/>
                <a:gd name="connsiteX12" fmla="*/ 154153 w 489018"/>
                <a:gd name="connsiteY12" fmla="*/ 29517 h 3273459"/>
                <a:gd name="connsiteX0" fmla="*/ 154153 w 489018"/>
                <a:gd name="connsiteY0" fmla="*/ 29517 h 3273459"/>
                <a:gd name="connsiteX1" fmla="*/ 45296 w 489018"/>
                <a:gd name="connsiteY1" fmla="*/ 356088 h 3273459"/>
                <a:gd name="connsiteX2" fmla="*/ 27574 w 489018"/>
                <a:gd name="connsiteY2" fmla="*/ 1426500 h 3273459"/>
                <a:gd name="connsiteX3" fmla="*/ 70460 w 489018"/>
                <a:gd name="connsiteY3" fmla="*/ 1645416 h 3273459"/>
                <a:gd name="connsiteX4" fmla="*/ 91903 w 489018"/>
                <a:gd name="connsiteY4" fmla="*/ 2294950 h 3273459"/>
                <a:gd name="connsiteX5" fmla="*/ 5364 w 489018"/>
                <a:gd name="connsiteY5" fmla="*/ 2710794 h 3273459"/>
                <a:gd name="connsiteX6" fmla="*/ 110611 w 489018"/>
                <a:gd name="connsiteY6" fmla="*/ 3273459 h 3273459"/>
                <a:gd name="connsiteX7" fmla="*/ 480724 w 489018"/>
                <a:gd name="connsiteY7" fmla="*/ 2990431 h 3273459"/>
                <a:gd name="connsiteX8" fmla="*/ 298677 w 489018"/>
                <a:gd name="connsiteY8" fmla="*/ 2299545 h 3273459"/>
                <a:gd name="connsiteX9" fmla="*/ 291565 w 489018"/>
                <a:gd name="connsiteY9" fmla="*/ 973675 h 3273459"/>
                <a:gd name="connsiteX10" fmla="*/ 372197 w 489018"/>
                <a:gd name="connsiteY10" fmla="*/ 443175 h 3273459"/>
                <a:gd name="connsiteX11" fmla="*/ 458953 w 489018"/>
                <a:gd name="connsiteY11" fmla="*/ 29517 h 3273459"/>
                <a:gd name="connsiteX12" fmla="*/ 154153 w 489018"/>
                <a:gd name="connsiteY12" fmla="*/ 29517 h 3273459"/>
                <a:gd name="connsiteX0" fmla="*/ 154153 w 489018"/>
                <a:gd name="connsiteY0" fmla="*/ 29517 h 3273459"/>
                <a:gd name="connsiteX1" fmla="*/ 45296 w 489018"/>
                <a:gd name="connsiteY1" fmla="*/ 356088 h 3273459"/>
                <a:gd name="connsiteX2" fmla="*/ 27574 w 489018"/>
                <a:gd name="connsiteY2" fmla="*/ 1426500 h 3273459"/>
                <a:gd name="connsiteX3" fmla="*/ 61270 w 489018"/>
                <a:gd name="connsiteY3" fmla="*/ 1764886 h 3273459"/>
                <a:gd name="connsiteX4" fmla="*/ 91903 w 489018"/>
                <a:gd name="connsiteY4" fmla="*/ 2294950 h 3273459"/>
                <a:gd name="connsiteX5" fmla="*/ 5364 w 489018"/>
                <a:gd name="connsiteY5" fmla="*/ 2710794 h 3273459"/>
                <a:gd name="connsiteX6" fmla="*/ 110611 w 489018"/>
                <a:gd name="connsiteY6" fmla="*/ 3273459 h 3273459"/>
                <a:gd name="connsiteX7" fmla="*/ 480724 w 489018"/>
                <a:gd name="connsiteY7" fmla="*/ 2990431 h 3273459"/>
                <a:gd name="connsiteX8" fmla="*/ 298677 w 489018"/>
                <a:gd name="connsiteY8" fmla="*/ 2299545 h 3273459"/>
                <a:gd name="connsiteX9" fmla="*/ 291565 w 489018"/>
                <a:gd name="connsiteY9" fmla="*/ 973675 h 3273459"/>
                <a:gd name="connsiteX10" fmla="*/ 372197 w 489018"/>
                <a:gd name="connsiteY10" fmla="*/ 443175 h 3273459"/>
                <a:gd name="connsiteX11" fmla="*/ 458953 w 489018"/>
                <a:gd name="connsiteY11" fmla="*/ 29517 h 3273459"/>
                <a:gd name="connsiteX12" fmla="*/ 154153 w 489018"/>
                <a:gd name="connsiteY12" fmla="*/ 29517 h 3273459"/>
                <a:gd name="connsiteX0" fmla="*/ 154153 w 489018"/>
                <a:gd name="connsiteY0" fmla="*/ 29517 h 3273459"/>
                <a:gd name="connsiteX1" fmla="*/ 45296 w 489018"/>
                <a:gd name="connsiteY1" fmla="*/ 356088 h 3273459"/>
                <a:gd name="connsiteX2" fmla="*/ 27574 w 489018"/>
                <a:gd name="connsiteY2" fmla="*/ 1426500 h 3273459"/>
                <a:gd name="connsiteX3" fmla="*/ 61270 w 489018"/>
                <a:gd name="connsiteY3" fmla="*/ 1764886 h 3273459"/>
                <a:gd name="connsiteX4" fmla="*/ 91903 w 489018"/>
                <a:gd name="connsiteY4" fmla="*/ 2294950 h 3273459"/>
                <a:gd name="connsiteX5" fmla="*/ 5364 w 489018"/>
                <a:gd name="connsiteY5" fmla="*/ 2710794 h 3273459"/>
                <a:gd name="connsiteX6" fmla="*/ 110611 w 489018"/>
                <a:gd name="connsiteY6" fmla="*/ 3273459 h 3273459"/>
                <a:gd name="connsiteX7" fmla="*/ 480724 w 489018"/>
                <a:gd name="connsiteY7" fmla="*/ 2990431 h 3273459"/>
                <a:gd name="connsiteX8" fmla="*/ 298677 w 489018"/>
                <a:gd name="connsiteY8" fmla="*/ 2299545 h 3273459"/>
                <a:gd name="connsiteX9" fmla="*/ 291565 w 489018"/>
                <a:gd name="connsiteY9" fmla="*/ 973675 h 3273459"/>
                <a:gd name="connsiteX10" fmla="*/ 372197 w 489018"/>
                <a:gd name="connsiteY10" fmla="*/ 443175 h 3273459"/>
                <a:gd name="connsiteX11" fmla="*/ 458953 w 489018"/>
                <a:gd name="connsiteY11" fmla="*/ 29517 h 3273459"/>
                <a:gd name="connsiteX12" fmla="*/ 154153 w 489018"/>
                <a:gd name="connsiteY12" fmla="*/ 29517 h 3273459"/>
                <a:gd name="connsiteX0" fmla="*/ 161225 w 496090"/>
                <a:gd name="connsiteY0" fmla="*/ 29517 h 3273459"/>
                <a:gd name="connsiteX1" fmla="*/ 52368 w 496090"/>
                <a:gd name="connsiteY1" fmla="*/ 356088 h 3273459"/>
                <a:gd name="connsiteX2" fmla="*/ 34646 w 496090"/>
                <a:gd name="connsiteY2" fmla="*/ 1426500 h 3273459"/>
                <a:gd name="connsiteX3" fmla="*/ 68342 w 496090"/>
                <a:gd name="connsiteY3" fmla="*/ 1764886 h 3273459"/>
                <a:gd name="connsiteX4" fmla="*/ 98975 w 496090"/>
                <a:gd name="connsiteY4" fmla="*/ 2294950 h 3273459"/>
                <a:gd name="connsiteX5" fmla="*/ 12436 w 496090"/>
                <a:gd name="connsiteY5" fmla="*/ 2710794 h 3273459"/>
                <a:gd name="connsiteX6" fmla="*/ 117683 w 496090"/>
                <a:gd name="connsiteY6" fmla="*/ 3273459 h 3273459"/>
                <a:gd name="connsiteX7" fmla="*/ 487796 w 496090"/>
                <a:gd name="connsiteY7" fmla="*/ 2990431 h 3273459"/>
                <a:gd name="connsiteX8" fmla="*/ 305749 w 496090"/>
                <a:gd name="connsiteY8" fmla="*/ 2299545 h 3273459"/>
                <a:gd name="connsiteX9" fmla="*/ 298637 w 496090"/>
                <a:gd name="connsiteY9" fmla="*/ 973675 h 3273459"/>
                <a:gd name="connsiteX10" fmla="*/ 379269 w 496090"/>
                <a:gd name="connsiteY10" fmla="*/ 443175 h 3273459"/>
                <a:gd name="connsiteX11" fmla="*/ 466025 w 496090"/>
                <a:gd name="connsiteY11" fmla="*/ 29517 h 3273459"/>
                <a:gd name="connsiteX12" fmla="*/ 161225 w 496090"/>
                <a:gd name="connsiteY12" fmla="*/ 29517 h 3273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6090" h="3273459">
                  <a:moveTo>
                    <a:pt x="161225" y="29517"/>
                  </a:moveTo>
                  <a:cubicBezTo>
                    <a:pt x="119870" y="133779"/>
                    <a:pt x="52368" y="247231"/>
                    <a:pt x="52368" y="356088"/>
                  </a:cubicBezTo>
                  <a:cubicBezTo>
                    <a:pt x="39696" y="586621"/>
                    <a:pt x="156048" y="1052320"/>
                    <a:pt x="34646" y="1426500"/>
                  </a:cubicBezTo>
                  <a:cubicBezTo>
                    <a:pt x="-22426" y="1557147"/>
                    <a:pt x="-7474" y="1672987"/>
                    <a:pt x="68342" y="1764886"/>
                  </a:cubicBezTo>
                  <a:cubicBezTo>
                    <a:pt x="64623" y="2083435"/>
                    <a:pt x="112888" y="2102070"/>
                    <a:pt x="98975" y="2294950"/>
                  </a:cubicBezTo>
                  <a:cubicBezTo>
                    <a:pt x="85062" y="2487830"/>
                    <a:pt x="-2169" y="2543114"/>
                    <a:pt x="12436" y="2710794"/>
                  </a:cubicBezTo>
                  <a:cubicBezTo>
                    <a:pt x="1568" y="2916729"/>
                    <a:pt x="-4703" y="3219158"/>
                    <a:pt x="117683" y="3273459"/>
                  </a:cubicBezTo>
                  <a:cubicBezTo>
                    <a:pt x="360523" y="3229661"/>
                    <a:pt x="364425" y="3084774"/>
                    <a:pt x="487796" y="2990431"/>
                  </a:cubicBezTo>
                  <a:cubicBezTo>
                    <a:pt x="539052" y="2812030"/>
                    <a:pt x="337275" y="2635671"/>
                    <a:pt x="305749" y="2299545"/>
                  </a:cubicBezTo>
                  <a:cubicBezTo>
                    <a:pt x="274223" y="1963419"/>
                    <a:pt x="306295" y="1266988"/>
                    <a:pt x="298637" y="973675"/>
                  </a:cubicBezTo>
                  <a:cubicBezTo>
                    <a:pt x="290505" y="549132"/>
                    <a:pt x="357498" y="602832"/>
                    <a:pt x="379269" y="443175"/>
                  </a:cubicBezTo>
                  <a:cubicBezTo>
                    <a:pt x="401040" y="283518"/>
                    <a:pt x="512321" y="98460"/>
                    <a:pt x="466025" y="29517"/>
                  </a:cubicBezTo>
                  <a:cubicBezTo>
                    <a:pt x="419565" y="-2648"/>
                    <a:pt x="258231" y="-16433"/>
                    <a:pt x="161225" y="29517"/>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350" name="正方形/長方形 349"/>
            <p:cNvSpPr/>
            <p:nvPr/>
          </p:nvSpPr>
          <p:spPr>
            <a:xfrm>
              <a:off x="9754242" y="3907974"/>
              <a:ext cx="2197992" cy="549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膜貫通たんぱく質</a:t>
              </a:r>
            </a:p>
          </p:txBody>
        </p:sp>
      </p:grpSp>
    </p:spTree>
    <p:extLst>
      <p:ext uri="{BB962C8B-B14F-4D97-AF65-F5344CB8AC3E}">
        <p14:creationId xmlns:p14="http://schemas.microsoft.com/office/powerpoint/2010/main" val="326830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 calcmode="lin" valueType="num">
                                      <p:cBhvr additive="base">
                                        <p:cTn id="7" dur="500" fill="hold"/>
                                        <p:tgtEl>
                                          <p:spTgt spid="65"/>
                                        </p:tgtEl>
                                        <p:attrNameLst>
                                          <p:attrName>ppt_x</p:attrName>
                                        </p:attrNameLst>
                                      </p:cBhvr>
                                      <p:tavLst>
                                        <p:tav tm="0">
                                          <p:val>
                                            <p:strVal val="#ppt_x"/>
                                          </p:val>
                                        </p:tav>
                                        <p:tav tm="100000">
                                          <p:val>
                                            <p:strVal val="#ppt_x"/>
                                          </p:val>
                                        </p:tav>
                                      </p:tavLst>
                                    </p:anim>
                                    <p:anim calcmode="lin" valueType="num">
                                      <p:cBhvr additive="base">
                                        <p:cTn id="8" dur="500" fill="hold"/>
                                        <p:tgtEl>
                                          <p:spTgt spid="6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additive="base">
                                        <p:cTn id="13" dur="500" fill="hold"/>
                                        <p:tgtEl>
                                          <p:spTgt spid="60"/>
                                        </p:tgtEl>
                                        <p:attrNameLst>
                                          <p:attrName>ppt_x</p:attrName>
                                        </p:attrNameLst>
                                      </p:cBhvr>
                                      <p:tavLst>
                                        <p:tav tm="0">
                                          <p:val>
                                            <p:strVal val="#ppt_x"/>
                                          </p:val>
                                        </p:tav>
                                        <p:tav tm="100000">
                                          <p:val>
                                            <p:strVal val="#ppt_x"/>
                                          </p:val>
                                        </p:tav>
                                      </p:tavLst>
                                    </p:anim>
                                    <p:anim calcmode="lin" valueType="num">
                                      <p:cBhvr additive="base">
                                        <p:cTn id="1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nodeType="clickEffect">
                                  <p:stCondLst>
                                    <p:cond delay="0"/>
                                  </p:stCondLst>
                                  <p:childTnLst>
                                    <p:set>
                                      <p:cBhvr>
                                        <p:cTn id="22" dur="1" fill="hold">
                                          <p:stCondLst>
                                            <p:cond delay="0"/>
                                          </p:stCondLst>
                                        </p:cTn>
                                        <p:tgtEl>
                                          <p:spTgt spid="159"/>
                                        </p:tgtEl>
                                        <p:attrNameLst>
                                          <p:attrName>style.visibility</p:attrName>
                                        </p:attrNameLst>
                                      </p:cBhvr>
                                      <p:to>
                                        <p:strVal val="visible"/>
                                      </p:to>
                                    </p:set>
                                    <p:animEffect transition="in" filter="fade">
                                      <p:cBhvr>
                                        <p:cTn id="23" dur="2000"/>
                                        <p:tgtEl>
                                          <p:spTgt spid="159"/>
                                        </p:tgtEl>
                                      </p:cBhvr>
                                    </p:animEffect>
                                    <p:anim calcmode="lin" valueType="num">
                                      <p:cBhvr>
                                        <p:cTn id="24" dur="2000" fill="hold"/>
                                        <p:tgtEl>
                                          <p:spTgt spid="159"/>
                                        </p:tgtEl>
                                        <p:attrNameLst>
                                          <p:attrName>ppt_w</p:attrName>
                                        </p:attrNameLst>
                                      </p:cBhvr>
                                      <p:tavLst>
                                        <p:tav tm="0" fmla="#ppt_w*sin(2.5*pi*$)">
                                          <p:val>
                                            <p:fltVal val="0"/>
                                          </p:val>
                                        </p:tav>
                                        <p:tav tm="100000">
                                          <p:val>
                                            <p:fltVal val="1"/>
                                          </p:val>
                                        </p:tav>
                                      </p:tavLst>
                                    </p:anim>
                                    <p:anim calcmode="lin" valueType="num">
                                      <p:cBhvr>
                                        <p:cTn id="25" dur="2000" fill="hold"/>
                                        <p:tgtEl>
                                          <p:spTgt spid="159"/>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additive="base">
                                        <p:cTn id="30" dur="500" fill="hold"/>
                                        <p:tgtEl>
                                          <p:spTgt spid="21"/>
                                        </p:tgtEl>
                                        <p:attrNameLst>
                                          <p:attrName>ppt_x</p:attrName>
                                        </p:attrNameLst>
                                      </p:cBhvr>
                                      <p:tavLst>
                                        <p:tav tm="0">
                                          <p:val>
                                            <p:strVal val="#ppt_x"/>
                                          </p:val>
                                        </p:tav>
                                        <p:tav tm="100000">
                                          <p:val>
                                            <p:strVal val="#ppt_x"/>
                                          </p:val>
                                        </p:tav>
                                      </p:tavLst>
                                    </p:anim>
                                    <p:anim calcmode="lin" valueType="num">
                                      <p:cBhvr additive="base">
                                        <p:cTn id="31"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51"/>
                                        </p:tgtEl>
                                        <p:attrNameLst>
                                          <p:attrName>style.visibility</p:attrName>
                                        </p:attrNameLst>
                                      </p:cBhvr>
                                      <p:to>
                                        <p:strVal val="visible"/>
                                      </p:to>
                                    </p:set>
                                    <p:anim calcmode="lin" valueType="num">
                                      <p:cBhvr additive="base">
                                        <p:cTn id="36" dur="500" fill="hold"/>
                                        <p:tgtEl>
                                          <p:spTgt spid="351"/>
                                        </p:tgtEl>
                                        <p:attrNameLst>
                                          <p:attrName>ppt_x</p:attrName>
                                        </p:attrNameLst>
                                      </p:cBhvr>
                                      <p:tavLst>
                                        <p:tav tm="0">
                                          <p:val>
                                            <p:strVal val="#ppt_x"/>
                                          </p:val>
                                        </p:tav>
                                        <p:tav tm="100000">
                                          <p:val>
                                            <p:strVal val="#ppt_x"/>
                                          </p:val>
                                        </p:tav>
                                      </p:tavLst>
                                    </p:anim>
                                    <p:anim calcmode="lin" valueType="num">
                                      <p:cBhvr additive="base">
                                        <p:cTn id="37" dur="500" fill="hold"/>
                                        <p:tgtEl>
                                          <p:spTgt spid="3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35524" y="6677416"/>
            <a:ext cx="4026282" cy="3014337"/>
          </a:xfrm>
          <a:prstGeom prst="rect">
            <a:avLst/>
          </a:prstGeom>
          <a:gradFill flip="none" rotWithShape="1">
            <a:gsLst>
              <a:gs pos="0">
                <a:schemeClr val="accent1">
                  <a:lumMod val="5000"/>
                  <a:lumOff val="95000"/>
                </a:schemeClr>
              </a:gs>
              <a:gs pos="77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nvGrpSpPr>
          <p:cNvPr id="5" name="グループ化 4"/>
          <p:cNvGrpSpPr/>
          <p:nvPr/>
        </p:nvGrpSpPr>
        <p:grpSpPr>
          <a:xfrm>
            <a:off x="1723186" y="7109714"/>
            <a:ext cx="2553424" cy="2296068"/>
            <a:chOff x="4321073" y="207686"/>
            <a:chExt cx="2511182" cy="2495502"/>
          </a:xfrm>
        </p:grpSpPr>
        <p:sp>
          <p:nvSpPr>
            <p:cNvPr id="6" name="円/楕円 5"/>
            <p:cNvSpPr/>
            <p:nvPr/>
          </p:nvSpPr>
          <p:spPr>
            <a:xfrm>
              <a:off x="6304403" y="1317359"/>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7" name="円/楕円 6"/>
            <p:cNvSpPr/>
            <p:nvPr/>
          </p:nvSpPr>
          <p:spPr>
            <a:xfrm>
              <a:off x="6291995" y="116119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8" name="円/楕円 7"/>
            <p:cNvSpPr/>
            <p:nvPr/>
          </p:nvSpPr>
          <p:spPr>
            <a:xfrm>
              <a:off x="6333535" y="97142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9" name="円/楕円 8"/>
            <p:cNvSpPr/>
            <p:nvPr/>
          </p:nvSpPr>
          <p:spPr>
            <a:xfrm>
              <a:off x="6296924" y="127751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0" name="円/楕円 9"/>
            <p:cNvSpPr/>
            <p:nvPr/>
          </p:nvSpPr>
          <p:spPr>
            <a:xfrm>
              <a:off x="6279816" y="1121216"/>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1" name="円/楕円 10"/>
            <p:cNvSpPr/>
            <p:nvPr/>
          </p:nvSpPr>
          <p:spPr>
            <a:xfrm>
              <a:off x="6405919" y="132018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2" name="円/楕円 11"/>
            <p:cNvSpPr/>
            <p:nvPr/>
          </p:nvSpPr>
          <p:spPr>
            <a:xfrm>
              <a:off x="6404727" y="1284327"/>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 name="円/楕円 12"/>
            <p:cNvSpPr/>
            <p:nvPr/>
          </p:nvSpPr>
          <p:spPr>
            <a:xfrm>
              <a:off x="6359396" y="105480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 name="円/楕円 13"/>
            <p:cNvSpPr/>
            <p:nvPr/>
          </p:nvSpPr>
          <p:spPr>
            <a:xfrm>
              <a:off x="6243217" y="100966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5" name="円/楕円 14"/>
            <p:cNvSpPr/>
            <p:nvPr/>
          </p:nvSpPr>
          <p:spPr>
            <a:xfrm>
              <a:off x="6377809" y="109310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6" name="円/楕円 15"/>
            <p:cNvSpPr/>
            <p:nvPr/>
          </p:nvSpPr>
          <p:spPr>
            <a:xfrm>
              <a:off x="6211712" y="93487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7" name="円/楕円 16"/>
            <p:cNvSpPr/>
            <p:nvPr/>
          </p:nvSpPr>
          <p:spPr>
            <a:xfrm>
              <a:off x="6387742" y="116801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8" name="円/楕円 17"/>
            <p:cNvSpPr/>
            <p:nvPr/>
          </p:nvSpPr>
          <p:spPr>
            <a:xfrm>
              <a:off x="6195234" y="89970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9" name="円/楕円 18"/>
            <p:cNvSpPr/>
            <p:nvPr/>
          </p:nvSpPr>
          <p:spPr>
            <a:xfrm>
              <a:off x="6397362" y="120859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0" name="円/楕円 19"/>
            <p:cNvSpPr/>
            <p:nvPr/>
          </p:nvSpPr>
          <p:spPr>
            <a:xfrm>
              <a:off x="5641581" y="340099"/>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1" name="円/楕円 20"/>
            <p:cNvSpPr/>
            <p:nvPr/>
          </p:nvSpPr>
          <p:spPr>
            <a:xfrm>
              <a:off x="5984635" y="62984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2" name="円/楕円 21"/>
            <p:cNvSpPr/>
            <p:nvPr/>
          </p:nvSpPr>
          <p:spPr>
            <a:xfrm>
              <a:off x="6158232" y="83538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3" name="円/楕円 22"/>
            <p:cNvSpPr/>
            <p:nvPr/>
          </p:nvSpPr>
          <p:spPr>
            <a:xfrm>
              <a:off x="6318004" y="93311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4" name="円/楕円 23"/>
            <p:cNvSpPr/>
            <p:nvPr/>
          </p:nvSpPr>
          <p:spPr>
            <a:xfrm>
              <a:off x="6291995" y="119950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5" name="円/楕円 24"/>
            <p:cNvSpPr/>
            <p:nvPr/>
          </p:nvSpPr>
          <p:spPr>
            <a:xfrm>
              <a:off x="6133985" y="80432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6" name="円/楕円 25"/>
            <p:cNvSpPr/>
            <p:nvPr/>
          </p:nvSpPr>
          <p:spPr>
            <a:xfrm>
              <a:off x="6348499" y="1009729"/>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7" name="円/楕円 26"/>
            <p:cNvSpPr/>
            <p:nvPr/>
          </p:nvSpPr>
          <p:spPr>
            <a:xfrm>
              <a:off x="6400140" y="124582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8" name="円/楕円 27"/>
            <p:cNvSpPr/>
            <p:nvPr/>
          </p:nvSpPr>
          <p:spPr>
            <a:xfrm>
              <a:off x="6296924" y="123796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9" name="円/楕円 28"/>
            <p:cNvSpPr/>
            <p:nvPr/>
          </p:nvSpPr>
          <p:spPr>
            <a:xfrm>
              <a:off x="6178157" y="86599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0" name="円/楕円 29"/>
            <p:cNvSpPr/>
            <p:nvPr/>
          </p:nvSpPr>
          <p:spPr>
            <a:xfrm>
              <a:off x="6376019" y="1129282"/>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1" name="円/楕円 30"/>
            <p:cNvSpPr/>
            <p:nvPr/>
          </p:nvSpPr>
          <p:spPr>
            <a:xfrm>
              <a:off x="6231328" y="971506"/>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2" name="円/楕円 31"/>
            <p:cNvSpPr/>
            <p:nvPr/>
          </p:nvSpPr>
          <p:spPr>
            <a:xfrm>
              <a:off x="6110335" y="77462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3" name="円/楕円 32"/>
            <p:cNvSpPr/>
            <p:nvPr/>
          </p:nvSpPr>
          <p:spPr>
            <a:xfrm>
              <a:off x="6257778" y="104526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4" name="円/楕円 33"/>
            <p:cNvSpPr/>
            <p:nvPr/>
          </p:nvSpPr>
          <p:spPr>
            <a:xfrm>
              <a:off x="6040106" y="68972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5" name="円/楕円 34"/>
            <p:cNvSpPr/>
            <p:nvPr/>
          </p:nvSpPr>
          <p:spPr>
            <a:xfrm>
              <a:off x="6265548" y="107936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6" name="円/楕円 35"/>
            <p:cNvSpPr/>
            <p:nvPr/>
          </p:nvSpPr>
          <p:spPr>
            <a:xfrm>
              <a:off x="5603537" y="326296"/>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7" name="円/楕円 36"/>
            <p:cNvSpPr/>
            <p:nvPr/>
          </p:nvSpPr>
          <p:spPr>
            <a:xfrm>
              <a:off x="6064718" y="71656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8" name="円/楕円 37"/>
            <p:cNvSpPr/>
            <p:nvPr/>
          </p:nvSpPr>
          <p:spPr>
            <a:xfrm>
              <a:off x="5651360" y="44436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9" name="円/楕円 38"/>
            <p:cNvSpPr/>
            <p:nvPr/>
          </p:nvSpPr>
          <p:spPr>
            <a:xfrm>
              <a:off x="6170121" y="69051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0" name="円/楕円 39"/>
            <p:cNvSpPr/>
            <p:nvPr/>
          </p:nvSpPr>
          <p:spPr>
            <a:xfrm>
              <a:off x="5482681" y="40714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1" name="円/楕円 40"/>
            <p:cNvSpPr/>
            <p:nvPr/>
          </p:nvSpPr>
          <p:spPr>
            <a:xfrm>
              <a:off x="6012284" y="65819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2" name="円/楕円 41"/>
            <p:cNvSpPr/>
            <p:nvPr/>
          </p:nvSpPr>
          <p:spPr>
            <a:xfrm>
              <a:off x="5679626" y="35409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3" name="円/楕円 42"/>
            <p:cNvSpPr/>
            <p:nvPr/>
          </p:nvSpPr>
          <p:spPr>
            <a:xfrm>
              <a:off x="5794878" y="40143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4" name="円/楕円 43"/>
            <p:cNvSpPr/>
            <p:nvPr/>
          </p:nvSpPr>
          <p:spPr>
            <a:xfrm>
              <a:off x="6191324" y="72790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5" name="円/楕円 44"/>
            <p:cNvSpPr/>
            <p:nvPr/>
          </p:nvSpPr>
          <p:spPr>
            <a:xfrm>
              <a:off x="5397772" y="29541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6" name="円/楕円 45"/>
            <p:cNvSpPr/>
            <p:nvPr/>
          </p:nvSpPr>
          <p:spPr>
            <a:xfrm>
              <a:off x="5715415" y="37044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7" name="円/楕円 46"/>
            <p:cNvSpPr/>
            <p:nvPr/>
          </p:nvSpPr>
          <p:spPr>
            <a:xfrm>
              <a:off x="5935157" y="48045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8" name="円/楕円 47"/>
            <p:cNvSpPr/>
            <p:nvPr/>
          </p:nvSpPr>
          <p:spPr>
            <a:xfrm>
              <a:off x="5998109" y="52686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9" name="円/楕円 48"/>
            <p:cNvSpPr/>
            <p:nvPr/>
          </p:nvSpPr>
          <p:spPr>
            <a:xfrm>
              <a:off x="5922752" y="57767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0" name="円/楕円 49"/>
            <p:cNvSpPr/>
            <p:nvPr/>
          </p:nvSpPr>
          <p:spPr>
            <a:xfrm>
              <a:off x="5867778" y="437496"/>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1" name="円/楕円 50"/>
            <p:cNvSpPr/>
            <p:nvPr/>
          </p:nvSpPr>
          <p:spPr>
            <a:xfrm>
              <a:off x="6266091" y="832706"/>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2" name="円/楕円 51"/>
            <p:cNvSpPr/>
            <p:nvPr/>
          </p:nvSpPr>
          <p:spPr>
            <a:xfrm>
              <a:off x="6031558" y="55066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3" name="円/楕円 52"/>
            <p:cNvSpPr/>
            <p:nvPr/>
          </p:nvSpPr>
          <p:spPr>
            <a:xfrm>
              <a:off x="5892392" y="55595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4" name="円/楕円 53"/>
            <p:cNvSpPr/>
            <p:nvPr/>
          </p:nvSpPr>
          <p:spPr>
            <a:xfrm>
              <a:off x="5610292" y="43688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5" name="円/楕円 54"/>
            <p:cNvSpPr/>
            <p:nvPr/>
          </p:nvSpPr>
          <p:spPr>
            <a:xfrm>
              <a:off x="6302148" y="90127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6" name="円/楕円 55"/>
            <p:cNvSpPr/>
            <p:nvPr/>
          </p:nvSpPr>
          <p:spPr>
            <a:xfrm>
              <a:off x="6142204" y="66475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7" name="円/楕円 56"/>
            <p:cNvSpPr/>
            <p:nvPr/>
          </p:nvSpPr>
          <p:spPr>
            <a:xfrm>
              <a:off x="6087050" y="74417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8" name="円/楕円 57"/>
            <p:cNvSpPr/>
            <p:nvPr/>
          </p:nvSpPr>
          <p:spPr>
            <a:xfrm>
              <a:off x="5726871" y="472897"/>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9" name="円/楕円 58"/>
            <p:cNvSpPr/>
            <p:nvPr/>
          </p:nvSpPr>
          <p:spPr>
            <a:xfrm>
              <a:off x="5792296" y="50242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0" name="円/楕円 59"/>
            <p:cNvSpPr/>
            <p:nvPr/>
          </p:nvSpPr>
          <p:spPr>
            <a:xfrm>
              <a:off x="5358613" y="39126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1" name="円/楕円 60"/>
            <p:cNvSpPr/>
            <p:nvPr/>
          </p:nvSpPr>
          <p:spPr>
            <a:xfrm>
              <a:off x="5861032" y="53358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2" name="円/楕円 61"/>
            <p:cNvSpPr/>
            <p:nvPr/>
          </p:nvSpPr>
          <p:spPr>
            <a:xfrm>
              <a:off x="5689833" y="45817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3" name="円/楕円 62"/>
            <p:cNvSpPr/>
            <p:nvPr/>
          </p:nvSpPr>
          <p:spPr>
            <a:xfrm>
              <a:off x="6090543" y="60455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4" name="円/楕円 63"/>
            <p:cNvSpPr/>
            <p:nvPr/>
          </p:nvSpPr>
          <p:spPr>
            <a:xfrm>
              <a:off x="5437787" y="30256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5" name="円/楕円 64"/>
            <p:cNvSpPr/>
            <p:nvPr/>
          </p:nvSpPr>
          <p:spPr>
            <a:xfrm>
              <a:off x="5956432" y="60229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6" name="円/楕円 65"/>
            <p:cNvSpPr/>
            <p:nvPr/>
          </p:nvSpPr>
          <p:spPr>
            <a:xfrm>
              <a:off x="6217565" y="75959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7" name="円/楕円 66"/>
            <p:cNvSpPr/>
            <p:nvPr/>
          </p:nvSpPr>
          <p:spPr>
            <a:xfrm>
              <a:off x="5829107" y="41769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8" name="円/楕円 67"/>
            <p:cNvSpPr/>
            <p:nvPr/>
          </p:nvSpPr>
          <p:spPr>
            <a:xfrm>
              <a:off x="5439696" y="400769"/>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9" name="円/楕円 68"/>
            <p:cNvSpPr/>
            <p:nvPr/>
          </p:nvSpPr>
          <p:spPr>
            <a:xfrm>
              <a:off x="5397772" y="39071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70" name="円/楕円 69"/>
            <p:cNvSpPr/>
            <p:nvPr/>
          </p:nvSpPr>
          <p:spPr>
            <a:xfrm>
              <a:off x="5756703" y="38334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71" name="円/楕円 70"/>
            <p:cNvSpPr/>
            <p:nvPr/>
          </p:nvSpPr>
          <p:spPr>
            <a:xfrm>
              <a:off x="6281753" y="870466"/>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72" name="円/楕円 71"/>
            <p:cNvSpPr/>
            <p:nvPr/>
          </p:nvSpPr>
          <p:spPr>
            <a:xfrm>
              <a:off x="5966603" y="50419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73" name="円/楕円 72"/>
            <p:cNvSpPr/>
            <p:nvPr/>
          </p:nvSpPr>
          <p:spPr>
            <a:xfrm>
              <a:off x="5561081" y="32173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74" name="円/楕円 73"/>
            <p:cNvSpPr/>
            <p:nvPr/>
          </p:nvSpPr>
          <p:spPr>
            <a:xfrm>
              <a:off x="5904310" y="45897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75" name="円/楕円 74"/>
            <p:cNvSpPr/>
            <p:nvPr/>
          </p:nvSpPr>
          <p:spPr>
            <a:xfrm>
              <a:off x="6243759" y="79736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76" name="円/楕円 75"/>
            <p:cNvSpPr/>
            <p:nvPr/>
          </p:nvSpPr>
          <p:spPr>
            <a:xfrm>
              <a:off x="5528051" y="41172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77" name="円/楕円 76"/>
            <p:cNvSpPr/>
            <p:nvPr/>
          </p:nvSpPr>
          <p:spPr>
            <a:xfrm>
              <a:off x="5477361" y="305993"/>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78" name="円/楕円 77"/>
            <p:cNvSpPr/>
            <p:nvPr/>
          </p:nvSpPr>
          <p:spPr>
            <a:xfrm>
              <a:off x="5570777" y="42251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79" name="円/楕円 78"/>
            <p:cNvSpPr/>
            <p:nvPr/>
          </p:nvSpPr>
          <p:spPr>
            <a:xfrm>
              <a:off x="6059841" y="57868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80" name="円/楕円 79"/>
            <p:cNvSpPr/>
            <p:nvPr/>
          </p:nvSpPr>
          <p:spPr>
            <a:xfrm>
              <a:off x="6116543" y="63422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81" name="円/楕円 80"/>
            <p:cNvSpPr/>
            <p:nvPr/>
          </p:nvSpPr>
          <p:spPr>
            <a:xfrm>
              <a:off x="5520829" y="310491"/>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82" name="円/楕円 81"/>
            <p:cNvSpPr/>
            <p:nvPr/>
          </p:nvSpPr>
          <p:spPr>
            <a:xfrm>
              <a:off x="5762625" y="489797"/>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83" name="円/楕円 82"/>
            <p:cNvSpPr/>
            <p:nvPr/>
          </p:nvSpPr>
          <p:spPr>
            <a:xfrm>
              <a:off x="5827437" y="51884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84" name="円/楕円 83"/>
            <p:cNvSpPr/>
            <p:nvPr/>
          </p:nvSpPr>
          <p:spPr>
            <a:xfrm>
              <a:off x="5357314" y="29571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85" name="円/楕円 84"/>
            <p:cNvSpPr/>
            <p:nvPr/>
          </p:nvSpPr>
          <p:spPr>
            <a:xfrm rot="5400000">
              <a:off x="5399337" y="2293892"/>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86" name="円/楕円 85"/>
            <p:cNvSpPr/>
            <p:nvPr/>
          </p:nvSpPr>
          <p:spPr>
            <a:xfrm rot="5400000">
              <a:off x="5555505" y="228513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87" name="円/楕円 86"/>
            <p:cNvSpPr/>
            <p:nvPr/>
          </p:nvSpPr>
          <p:spPr>
            <a:xfrm rot="5400000">
              <a:off x="5741989" y="2323303"/>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88" name="円/楕円 87"/>
            <p:cNvSpPr/>
            <p:nvPr/>
          </p:nvSpPr>
          <p:spPr>
            <a:xfrm rot="5400000">
              <a:off x="5440293" y="229010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89" name="円/楕円 88"/>
            <p:cNvSpPr/>
            <p:nvPr/>
          </p:nvSpPr>
          <p:spPr>
            <a:xfrm rot="5400000">
              <a:off x="5595103" y="2272834"/>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90" name="円/楕円 89"/>
            <p:cNvSpPr/>
            <p:nvPr/>
          </p:nvSpPr>
          <p:spPr>
            <a:xfrm rot="5400000">
              <a:off x="5396538" y="2396382"/>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91" name="円/楕円 90"/>
            <p:cNvSpPr/>
            <p:nvPr/>
          </p:nvSpPr>
          <p:spPr>
            <a:xfrm rot="5400000">
              <a:off x="5433542" y="239894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92" name="円/楕円 91"/>
            <p:cNvSpPr/>
            <p:nvPr/>
          </p:nvSpPr>
          <p:spPr>
            <a:xfrm rot="5400000">
              <a:off x="5660889" y="2353177"/>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93" name="円/楕円 92"/>
            <p:cNvSpPr/>
            <p:nvPr/>
          </p:nvSpPr>
          <p:spPr>
            <a:xfrm rot="5400000">
              <a:off x="5705596" y="223588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94" name="円/楕円 93"/>
            <p:cNvSpPr/>
            <p:nvPr/>
          </p:nvSpPr>
          <p:spPr>
            <a:xfrm rot="5400000">
              <a:off x="5622943" y="237176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95" name="円/楕円 94"/>
            <p:cNvSpPr/>
            <p:nvPr/>
          </p:nvSpPr>
          <p:spPr>
            <a:xfrm rot="5400000">
              <a:off x="5779678" y="220407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96" name="円/楕円 95"/>
            <p:cNvSpPr/>
            <p:nvPr/>
          </p:nvSpPr>
          <p:spPr>
            <a:xfrm rot="5400000">
              <a:off x="5548750" y="238179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97" name="円/楕円 96"/>
            <p:cNvSpPr/>
            <p:nvPr/>
          </p:nvSpPr>
          <p:spPr>
            <a:xfrm rot="5400000">
              <a:off x="5814509" y="218744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98" name="円/楕円 97"/>
            <p:cNvSpPr/>
            <p:nvPr/>
          </p:nvSpPr>
          <p:spPr>
            <a:xfrm rot="5400000">
              <a:off x="5508560" y="239150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99" name="円/楕円 98"/>
            <p:cNvSpPr/>
            <p:nvPr/>
          </p:nvSpPr>
          <p:spPr>
            <a:xfrm rot="5400000">
              <a:off x="6367312" y="1624712"/>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00" name="円/楕円 99"/>
            <p:cNvSpPr/>
            <p:nvPr/>
          </p:nvSpPr>
          <p:spPr>
            <a:xfrm rot="5400000">
              <a:off x="6080318" y="1971057"/>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01" name="円/楕円 100"/>
            <p:cNvSpPr/>
            <p:nvPr/>
          </p:nvSpPr>
          <p:spPr>
            <a:xfrm rot="5400000">
              <a:off x="5878220" y="215008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02" name="円/楕円 101"/>
            <p:cNvSpPr/>
            <p:nvPr/>
          </p:nvSpPr>
          <p:spPr>
            <a:xfrm rot="5400000">
              <a:off x="5779934" y="230762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03" name="円/楕円 102"/>
            <p:cNvSpPr/>
            <p:nvPr/>
          </p:nvSpPr>
          <p:spPr>
            <a:xfrm rot="5400000">
              <a:off x="5517560" y="228513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04" name="円/楕円 103"/>
            <p:cNvSpPr/>
            <p:nvPr/>
          </p:nvSpPr>
          <p:spPr>
            <a:xfrm rot="5400000">
              <a:off x="5908989" y="2125604"/>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05" name="円/楕円 104"/>
            <p:cNvSpPr/>
            <p:nvPr/>
          </p:nvSpPr>
          <p:spPr>
            <a:xfrm rot="5400000">
              <a:off x="5704043" y="2338412"/>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06" name="円/楕円 105"/>
            <p:cNvSpPr/>
            <p:nvPr/>
          </p:nvSpPr>
          <p:spPr>
            <a:xfrm rot="5400000">
              <a:off x="5471674" y="239431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07" name="円/楕円 106"/>
            <p:cNvSpPr/>
            <p:nvPr/>
          </p:nvSpPr>
          <p:spPr>
            <a:xfrm rot="5400000">
              <a:off x="5479461" y="229010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08" name="円/楕円 107"/>
            <p:cNvSpPr/>
            <p:nvPr/>
          </p:nvSpPr>
          <p:spPr>
            <a:xfrm rot="5400000">
              <a:off x="5847900" y="217020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09" name="円/楕円 108"/>
            <p:cNvSpPr/>
            <p:nvPr/>
          </p:nvSpPr>
          <p:spPr>
            <a:xfrm rot="5400000">
              <a:off x="5587114" y="2369960"/>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10" name="円/楕円 109"/>
            <p:cNvSpPr/>
            <p:nvPr/>
          </p:nvSpPr>
          <p:spPr>
            <a:xfrm rot="5400000">
              <a:off x="5743391" y="2223881"/>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11" name="円/楕円 110"/>
            <p:cNvSpPr/>
            <p:nvPr/>
          </p:nvSpPr>
          <p:spPr>
            <a:xfrm rot="5400000">
              <a:off x="5938398" y="210172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12" name="円/楕円 111"/>
            <p:cNvSpPr/>
            <p:nvPr/>
          </p:nvSpPr>
          <p:spPr>
            <a:xfrm rot="5400000">
              <a:off x="5670335" y="225058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13" name="円/楕円 112"/>
            <p:cNvSpPr/>
            <p:nvPr/>
          </p:nvSpPr>
          <p:spPr>
            <a:xfrm rot="5400000">
              <a:off x="6022495" y="203082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14" name="円/楕円 113"/>
            <p:cNvSpPr/>
            <p:nvPr/>
          </p:nvSpPr>
          <p:spPr>
            <a:xfrm rot="5400000">
              <a:off x="5636556" y="2258429"/>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15" name="円/楕円 114"/>
            <p:cNvSpPr/>
            <p:nvPr/>
          </p:nvSpPr>
          <p:spPr>
            <a:xfrm rot="5400000">
              <a:off x="6380983" y="1586303"/>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16" name="円/楕円 115"/>
            <p:cNvSpPr/>
            <p:nvPr/>
          </p:nvSpPr>
          <p:spPr>
            <a:xfrm rot="5400000">
              <a:off x="5995910" y="205567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17" name="円/楕円 116"/>
            <p:cNvSpPr/>
            <p:nvPr/>
          </p:nvSpPr>
          <p:spPr>
            <a:xfrm rot="5400000">
              <a:off x="6265523" y="163835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18" name="円/楕円 117"/>
            <p:cNvSpPr/>
            <p:nvPr/>
          </p:nvSpPr>
          <p:spPr>
            <a:xfrm rot="5400000">
              <a:off x="6020227" y="2158322"/>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19" name="円/楕円 118"/>
            <p:cNvSpPr/>
            <p:nvPr/>
          </p:nvSpPr>
          <p:spPr>
            <a:xfrm rot="5400000">
              <a:off x="6302391" y="146805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20" name="円/楕円 119"/>
            <p:cNvSpPr/>
            <p:nvPr/>
          </p:nvSpPr>
          <p:spPr>
            <a:xfrm rot="5400000">
              <a:off x="6053721" y="200273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21" name="円/楕円 120"/>
            <p:cNvSpPr/>
            <p:nvPr/>
          </p:nvSpPr>
          <p:spPr>
            <a:xfrm rot="5400000">
              <a:off x="6353448" y="1663122"/>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22" name="円/楕円 121"/>
            <p:cNvSpPr/>
            <p:nvPr/>
          </p:nvSpPr>
          <p:spPr>
            <a:xfrm rot="5400000">
              <a:off x="6308045" y="178324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23" name="円/楕円 122"/>
            <p:cNvSpPr/>
            <p:nvPr/>
          </p:nvSpPr>
          <p:spPr>
            <a:xfrm rot="5400000">
              <a:off x="5984674" y="218349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24" name="円/楕円 123"/>
            <p:cNvSpPr/>
            <p:nvPr/>
          </p:nvSpPr>
          <p:spPr>
            <a:xfrm rot="5400000">
              <a:off x="6411576" y="137856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25" name="円/楕円 124"/>
            <p:cNvSpPr/>
            <p:nvPr/>
          </p:nvSpPr>
          <p:spPr>
            <a:xfrm rot="5400000">
              <a:off x="6338741" y="1703019"/>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26" name="円/楕円 125"/>
            <p:cNvSpPr/>
            <p:nvPr/>
          </p:nvSpPr>
          <p:spPr>
            <a:xfrm rot="5400000">
              <a:off x="6229774" y="1924870"/>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27" name="円/楕円 126"/>
            <p:cNvSpPr/>
            <p:nvPr/>
          </p:nvSpPr>
          <p:spPr>
            <a:xfrm rot="5400000">
              <a:off x="6183812" y="198842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28" name="円/楕円 127"/>
            <p:cNvSpPr/>
            <p:nvPr/>
          </p:nvSpPr>
          <p:spPr>
            <a:xfrm rot="5400000">
              <a:off x="6133484" y="191234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29" name="円/楕円 128"/>
            <p:cNvSpPr/>
            <p:nvPr/>
          </p:nvSpPr>
          <p:spPr>
            <a:xfrm rot="5400000">
              <a:off x="6272327" y="185684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0" name="円/楕円 129"/>
            <p:cNvSpPr/>
            <p:nvPr/>
          </p:nvSpPr>
          <p:spPr>
            <a:xfrm rot="5400000">
              <a:off x="5880872" y="225897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1" name="円/楕円 130"/>
            <p:cNvSpPr/>
            <p:nvPr/>
          </p:nvSpPr>
          <p:spPr>
            <a:xfrm rot="5400000">
              <a:off x="6160233" y="202219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2" name="円/楕円 131"/>
            <p:cNvSpPr/>
            <p:nvPr/>
          </p:nvSpPr>
          <p:spPr>
            <a:xfrm rot="5400000">
              <a:off x="6154999" y="1881694"/>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3" name="円/楕円 132"/>
            <p:cNvSpPr/>
            <p:nvPr/>
          </p:nvSpPr>
          <p:spPr>
            <a:xfrm rot="5400000">
              <a:off x="6272935" y="159688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4" name="円/楕円 133"/>
            <p:cNvSpPr/>
            <p:nvPr/>
          </p:nvSpPr>
          <p:spPr>
            <a:xfrm rot="5400000">
              <a:off x="5812955" y="229538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5" name="円/楕円 134"/>
            <p:cNvSpPr/>
            <p:nvPr/>
          </p:nvSpPr>
          <p:spPr>
            <a:xfrm rot="5400000">
              <a:off x="6047231" y="213390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6" name="円/楕円 135"/>
            <p:cNvSpPr/>
            <p:nvPr/>
          </p:nvSpPr>
          <p:spPr>
            <a:xfrm rot="5400000">
              <a:off x="5968562" y="2078219"/>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7" name="円/楕円 136"/>
            <p:cNvSpPr/>
            <p:nvPr/>
          </p:nvSpPr>
          <p:spPr>
            <a:xfrm rot="5400000">
              <a:off x="6237262" y="171458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8" name="円/楕円 137"/>
            <p:cNvSpPr/>
            <p:nvPr/>
          </p:nvSpPr>
          <p:spPr>
            <a:xfrm rot="5400000">
              <a:off x="6208017" y="178063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9" name="円/楕円 138"/>
            <p:cNvSpPr/>
            <p:nvPr/>
          </p:nvSpPr>
          <p:spPr>
            <a:xfrm rot="5400000">
              <a:off x="6316630" y="133903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0" name="円/楕円 139"/>
            <p:cNvSpPr/>
            <p:nvPr/>
          </p:nvSpPr>
          <p:spPr>
            <a:xfrm rot="5400000">
              <a:off x="6177153" y="185003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1" name="円/楕円 140"/>
            <p:cNvSpPr/>
            <p:nvPr/>
          </p:nvSpPr>
          <p:spPr>
            <a:xfrm rot="5400000">
              <a:off x="6251845" y="167719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2" name="円/楕円 141"/>
            <p:cNvSpPr/>
            <p:nvPr/>
          </p:nvSpPr>
          <p:spPr>
            <a:xfrm rot="5400000">
              <a:off x="6105369" y="2077981"/>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3" name="円/楕円 142"/>
            <p:cNvSpPr/>
            <p:nvPr/>
          </p:nvSpPr>
          <p:spPr>
            <a:xfrm rot="5400000">
              <a:off x="6405981" y="142272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4" name="円/楕円 143"/>
            <p:cNvSpPr/>
            <p:nvPr/>
          </p:nvSpPr>
          <p:spPr>
            <a:xfrm rot="5400000">
              <a:off x="6109094" y="194634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5" name="円/楕円 144"/>
            <p:cNvSpPr/>
            <p:nvPr/>
          </p:nvSpPr>
          <p:spPr>
            <a:xfrm rot="5400000">
              <a:off x="5951803" y="2206221"/>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6" name="円/楕円 145"/>
            <p:cNvSpPr/>
            <p:nvPr/>
          </p:nvSpPr>
          <p:spPr>
            <a:xfrm rot="5400000">
              <a:off x="6291945" y="181780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7" name="円/楕円 146"/>
            <p:cNvSpPr/>
            <p:nvPr/>
          </p:nvSpPr>
          <p:spPr>
            <a:xfrm rot="5400000">
              <a:off x="6308705" y="142465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8" name="円/楕円 147"/>
            <p:cNvSpPr/>
            <p:nvPr/>
          </p:nvSpPr>
          <p:spPr>
            <a:xfrm rot="5400000">
              <a:off x="6317178" y="137856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9" name="円/楕円 148"/>
            <p:cNvSpPr/>
            <p:nvPr/>
          </p:nvSpPr>
          <p:spPr>
            <a:xfrm rot="5400000">
              <a:off x="6325963" y="174470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50" name="円/楕円 149"/>
            <p:cNvSpPr/>
            <p:nvPr/>
          </p:nvSpPr>
          <p:spPr>
            <a:xfrm rot="5400000">
              <a:off x="5843471" y="2274789"/>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51" name="円/楕円 150"/>
            <p:cNvSpPr/>
            <p:nvPr/>
          </p:nvSpPr>
          <p:spPr>
            <a:xfrm rot="5400000">
              <a:off x="6206265" y="195661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52" name="円/楕円 151"/>
            <p:cNvSpPr/>
            <p:nvPr/>
          </p:nvSpPr>
          <p:spPr>
            <a:xfrm rot="5400000">
              <a:off x="6386992" y="154720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53" name="円/楕円 152"/>
            <p:cNvSpPr/>
            <p:nvPr/>
          </p:nvSpPr>
          <p:spPr>
            <a:xfrm rot="5400000">
              <a:off x="6251051" y="189372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54" name="円/楕円 153"/>
            <p:cNvSpPr/>
            <p:nvPr/>
          </p:nvSpPr>
          <p:spPr>
            <a:xfrm rot="5400000">
              <a:off x="5915874" y="2236431"/>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55" name="円/楕円 154"/>
            <p:cNvSpPr/>
            <p:nvPr/>
          </p:nvSpPr>
          <p:spPr>
            <a:xfrm rot="5400000">
              <a:off x="6297857" y="1513858"/>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56" name="円/楕円 155"/>
            <p:cNvSpPr/>
            <p:nvPr/>
          </p:nvSpPr>
          <p:spPr>
            <a:xfrm rot="5400000">
              <a:off x="6402581" y="1462682"/>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57" name="円/楕円 156"/>
            <p:cNvSpPr/>
            <p:nvPr/>
          </p:nvSpPr>
          <p:spPr>
            <a:xfrm rot="5400000">
              <a:off x="6287171" y="155699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58" name="円/楕円 157"/>
            <p:cNvSpPr/>
            <p:nvPr/>
          </p:nvSpPr>
          <p:spPr>
            <a:xfrm rot="5400000">
              <a:off x="6132480" y="2050749"/>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59" name="円/楕円 158"/>
            <p:cNvSpPr/>
            <p:nvPr/>
          </p:nvSpPr>
          <p:spPr>
            <a:xfrm rot="5400000">
              <a:off x="6077472" y="210799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60" name="円/楕円 159"/>
            <p:cNvSpPr/>
            <p:nvPr/>
          </p:nvSpPr>
          <p:spPr>
            <a:xfrm rot="5400000">
              <a:off x="6398125" y="150656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61" name="円/楕円 160"/>
            <p:cNvSpPr/>
            <p:nvPr/>
          </p:nvSpPr>
          <p:spPr>
            <a:xfrm rot="5400000">
              <a:off x="6220523" y="175068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62" name="円/楕円 161"/>
            <p:cNvSpPr/>
            <p:nvPr/>
          </p:nvSpPr>
          <p:spPr>
            <a:xfrm rot="5400000">
              <a:off x="6191755" y="181611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63" name="円/楕円 162"/>
            <p:cNvSpPr/>
            <p:nvPr/>
          </p:nvSpPr>
          <p:spPr>
            <a:xfrm rot="5400000">
              <a:off x="6411276" y="133771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64" name="円/楕円 163"/>
            <p:cNvSpPr/>
            <p:nvPr/>
          </p:nvSpPr>
          <p:spPr>
            <a:xfrm rot="10800000">
              <a:off x="4427758" y="138290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65" name="円/楕円 164"/>
            <p:cNvSpPr/>
            <p:nvPr/>
          </p:nvSpPr>
          <p:spPr>
            <a:xfrm rot="10800000">
              <a:off x="4437911" y="15443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66" name="円/楕円 165"/>
            <p:cNvSpPr/>
            <p:nvPr/>
          </p:nvSpPr>
          <p:spPr>
            <a:xfrm rot="10800000">
              <a:off x="4398626" y="172884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67" name="円/楕円 166"/>
            <p:cNvSpPr/>
            <p:nvPr/>
          </p:nvSpPr>
          <p:spPr>
            <a:xfrm rot="10800000">
              <a:off x="4432982" y="142805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68" name="円/楕円 167"/>
            <p:cNvSpPr/>
            <p:nvPr/>
          </p:nvSpPr>
          <p:spPr>
            <a:xfrm rot="10800000">
              <a:off x="4450089" y="158435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69" name="円/楕円 168"/>
            <p:cNvSpPr/>
            <p:nvPr/>
          </p:nvSpPr>
          <p:spPr>
            <a:xfrm rot="10800000">
              <a:off x="4326242" y="138008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70" name="円/楕円 169"/>
            <p:cNvSpPr/>
            <p:nvPr/>
          </p:nvSpPr>
          <p:spPr>
            <a:xfrm rot="10800000">
              <a:off x="4325179" y="142124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71" name="円/楕円 170"/>
            <p:cNvSpPr/>
            <p:nvPr/>
          </p:nvSpPr>
          <p:spPr>
            <a:xfrm rot="10800000">
              <a:off x="4370510" y="165076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72" name="円/楕円 171"/>
            <p:cNvSpPr/>
            <p:nvPr/>
          </p:nvSpPr>
          <p:spPr>
            <a:xfrm rot="10800000">
              <a:off x="4486689" y="169590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73" name="円/楕円 172"/>
            <p:cNvSpPr/>
            <p:nvPr/>
          </p:nvSpPr>
          <p:spPr>
            <a:xfrm rot="10800000">
              <a:off x="4352097" y="161245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74" name="円/楕円 173"/>
            <p:cNvSpPr/>
            <p:nvPr/>
          </p:nvSpPr>
          <p:spPr>
            <a:xfrm rot="10800000">
              <a:off x="4518194" y="1770696"/>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75" name="円/楕円 174"/>
            <p:cNvSpPr/>
            <p:nvPr/>
          </p:nvSpPr>
          <p:spPr>
            <a:xfrm rot="10800000">
              <a:off x="4342164" y="153755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76" name="円/楕円 175"/>
            <p:cNvSpPr/>
            <p:nvPr/>
          </p:nvSpPr>
          <p:spPr>
            <a:xfrm rot="10800000">
              <a:off x="4534672" y="180586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77" name="円/楕円 176"/>
            <p:cNvSpPr/>
            <p:nvPr/>
          </p:nvSpPr>
          <p:spPr>
            <a:xfrm rot="10800000">
              <a:off x="4332543" y="1496977"/>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78" name="円/楕円 177"/>
            <p:cNvSpPr/>
            <p:nvPr/>
          </p:nvSpPr>
          <p:spPr>
            <a:xfrm rot="10800000">
              <a:off x="5090580" y="2360166"/>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79" name="円/楕円 178"/>
            <p:cNvSpPr/>
            <p:nvPr/>
          </p:nvSpPr>
          <p:spPr>
            <a:xfrm rot="10800000">
              <a:off x="4747526" y="2070419"/>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80" name="円/楕円 179"/>
            <p:cNvSpPr/>
            <p:nvPr/>
          </p:nvSpPr>
          <p:spPr>
            <a:xfrm rot="10800000">
              <a:off x="4571673" y="187018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81" name="円/楕円 180"/>
            <p:cNvSpPr/>
            <p:nvPr/>
          </p:nvSpPr>
          <p:spPr>
            <a:xfrm rot="10800000">
              <a:off x="4414157" y="176715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82" name="円/楕円 181"/>
            <p:cNvSpPr/>
            <p:nvPr/>
          </p:nvSpPr>
          <p:spPr>
            <a:xfrm rot="10800000">
              <a:off x="4437911" y="150606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83" name="円/楕円 182"/>
            <p:cNvSpPr/>
            <p:nvPr/>
          </p:nvSpPr>
          <p:spPr>
            <a:xfrm rot="10800000">
              <a:off x="4595920" y="190124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84" name="円/楕円 183"/>
            <p:cNvSpPr/>
            <p:nvPr/>
          </p:nvSpPr>
          <p:spPr>
            <a:xfrm rot="10800000">
              <a:off x="4383662" y="169053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85" name="円/楕円 184"/>
            <p:cNvSpPr/>
            <p:nvPr/>
          </p:nvSpPr>
          <p:spPr>
            <a:xfrm rot="10800000">
              <a:off x="4329765" y="145973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86" name="円/楕円 185"/>
            <p:cNvSpPr/>
            <p:nvPr/>
          </p:nvSpPr>
          <p:spPr>
            <a:xfrm rot="10800000">
              <a:off x="4432982" y="146760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87" name="円/楕円 186"/>
            <p:cNvSpPr/>
            <p:nvPr/>
          </p:nvSpPr>
          <p:spPr>
            <a:xfrm rot="10800000">
              <a:off x="4551748" y="183957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88" name="円/楕円 187"/>
            <p:cNvSpPr/>
            <p:nvPr/>
          </p:nvSpPr>
          <p:spPr>
            <a:xfrm rot="10800000">
              <a:off x="4353887" y="1576285"/>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89" name="円/楕円 188"/>
            <p:cNvSpPr/>
            <p:nvPr/>
          </p:nvSpPr>
          <p:spPr>
            <a:xfrm rot="10800000">
              <a:off x="4498578" y="1734061"/>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90" name="円/楕円 189"/>
            <p:cNvSpPr/>
            <p:nvPr/>
          </p:nvSpPr>
          <p:spPr>
            <a:xfrm rot="10800000">
              <a:off x="4619571" y="193093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91" name="円/楕円 190"/>
            <p:cNvSpPr/>
            <p:nvPr/>
          </p:nvSpPr>
          <p:spPr>
            <a:xfrm rot="10800000">
              <a:off x="4472127" y="166030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92" name="円/楕円 191"/>
            <p:cNvSpPr/>
            <p:nvPr/>
          </p:nvSpPr>
          <p:spPr>
            <a:xfrm rot="10800000">
              <a:off x="4689799" y="201584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93" name="円/楕円 192"/>
            <p:cNvSpPr/>
            <p:nvPr/>
          </p:nvSpPr>
          <p:spPr>
            <a:xfrm rot="10800000">
              <a:off x="4464357" y="162620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94" name="円/楕円 193"/>
            <p:cNvSpPr/>
            <p:nvPr/>
          </p:nvSpPr>
          <p:spPr>
            <a:xfrm rot="10800000">
              <a:off x="5128625" y="237396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95" name="円/楕円 194"/>
            <p:cNvSpPr/>
            <p:nvPr/>
          </p:nvSpPr>
          <p:spPr>
            <a:xfrm rot="10800000">
              <a:off x="4665187" y="198900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96" name="円/楕円 195"/>
            <p:cNvSpPr/>
            <p:nvPr/>
          </p:nvSpPr>
          <p:spPr>
            <a:xfrm rot="10800000">
              <a:off x="5078546" y="226120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97" name="円/楕円 196"/>
            <p:cNvSpPr/>
            <p:nvPr/>
          </p:nvSpPr>
          <p:spPr>
            <a:xfrm rot="10800000">
              <a:off x="4562041" y="200975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98" name="円/楕円 197"/>
            <p:cNvSpPr/>
            <p:nvPr/>
          </p:nvSpPr>
          <p:spPr>
            <a:xfrm rot="10800000">
              <a:off x="5247224" y="229842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99" name="円/楕円 198"/>
            <p:cNvSpPr/>
            <p:nvPr/>
          </p:nvSpPr>
          <p:spPr>
            <a:xfrm rot="10800000">
              <a:off x="4717622" y="204736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00" name="円/楕円 199"/>
            <p:cNvSpPr/>
            <p:nvPr/>
          </p:nvSpPr>
          <p:spPr>
            <a:xfrm rot="10800000">
              <a:off x="5052536" y="2346169"/>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01" name="円/楕円 200"/>
            <p:cNvSpPr/>
            <p:nvPr/>
          </p:nvSpPr>
          <p:spPr>
            <a:xfrm rot="10800000">
              <a:off x="4935028" y="230413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02" name="円/楕円 201"/>
            <p:cNvSpPr/>
            <p:nvPr/>
          </p:nvSpPr>
          <p:spPr>
            <a:xfrm rot="10800000">
              <a:off x="4538582" y="1977659"/>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03" name="円/楕円 202"/>
            <p:cNvSpPr/>
            <p:nvPr/>
          </p:nvSpPr>
          <p:spPr>
            <a:xfrm rot="10800000">
              <a:off x="5334389" y="240485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04" name="円/楕円 203"/>
            <p:cNvSpPr/>
            <p:nvPr/>
          </p:nvSpPr>
          <p:spPr>
            <a:xfrm rot="10800000">
              <a:off x="5014491" y="233512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05" name="円/楕円 204"/>
            <p:cNvSpPr/>
            <p:nvPr/>
          </p:nvSpPr>
          <p:spPr>
            <a:xfrm rot="10800000">
              <a:off x="4794748" y="222511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06" name="円/楕円 205"/>
            <p:cNvSpPr/>
            <p:nvPr/>
          </p:nvSpPr>
          <p:spPr>
            <a:xfrm rot="10800000">
              <a:off x="4731797" y="2178707"/>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07" name="円/楕円 206"/>
            <p:cNvSpPr/>
            <p:nvPr/>
          </p:nvSpPr>
          <p:spPr>
            <a:xfrm rot="10800000">
              <a:off x="4807154" y="212789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08" name="円/楕円 207"/>
            <p:cNvSpPr/>
            <p:nvPr/>
          </p:nvSpPr>
          <p:spPr>
            <a:xfrm rot="10800000">
              <a:off x="4862128" y="226807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09" name="円/楕円 208"/>
            <p:cNvSpPr/>
            <p:nvPr/>
          </p:nvSpPr>
          <p:spPr>
            <a:xfrm rot="10800000">
              <a:off x="4463815" y="1872861"/>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10" name="円/楕円 209"/>
            <p:cNvSpPr/>
            <p:nvPr/>
          </p:nvSpPr>
          <p:spPr>
            <a:xfrm rot="10800000">
              <a:off x="4698348" y="2154901"/>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11" name="円/楕円 210"/>
            <p:cNvSpPr/>
            <p:nvPr/>
          </p:nvSpPr>
          <p:spPr>
            <a:xfrm rot="10800000">
              <a:off x="4837514" y="214961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12" name="円/楕円 211"/>
            <p:cNvSpPr/>
            <p:nvPr/>
          </p:nvSpPr>
          <p:spPr>
            <a:xfrm rot="10800000">
              <a:off x="5119614" y="226868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13" name="円/楕円 212"/>
            <p:cNvSpPr/>
            <p:nvPr/>
          </p:nvSpPr>
          <p:spPr>
            <a:xfrm rot="10800000">
              <a:off x="4427758" y="180429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14" name="円/楕円 213"/>
            <p:cNvSpPr/>
            <p:nvPr/>
          </p:nvSpPr>
          <p:spPr>
            <a:xfrm rot="10800000">
              <a:off x="4587702" y="204081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15" name="円/楕円 214"/>
            <p:cNvSpPr/>
            <p:nvPr/>
          </p:nvSpPr>
          <p:spPr>
            <a:xfrm rot="10800000">
              <a:off x="4642856" y="1961391"/>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16" name="円/楕円 215"/>
            <p:cNvSpPr/>
            <p:nvPr/>
          </p:nvSpPr>
          <p:spPr>
            <a:xfrm rot="10800000">
              <a:off x="5003035" y="223266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17" name="円/楕円 216"/>
            <p:cNvSpPr/>
            <p:nvPr/>
          </p:nvSpPr>
          <p:spPr>
            <a:xfrm rot="10800000">
              <a:off x="4937610" y="220314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18" name="円/楕円 217"/>
            <p:cNvSpPr/>
            <p:nvPr/>
          </p:nvSpPr>
          <p:spPr>
            <a:xfrm rot="10800000">
              <a:off x="5373549" y="230899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19" name="円/楕円 218"/>
            <p:cNvSpPr/>
            <p:nvPr/>
          </p:nvSpPr>
          <p:spPr>
            <a:xfrm rot="10800000">
              <a:off x="4868873" y="217198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20" name="円/楕円 219"/>
            <p:cNvSpPr/>
            <p:nvPr/>
          </p:nvSpPr>
          <p:spPr>
            <a:xfrm rot="10800000">
              <a:off x="5040072" y="224739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21" name="円/楕円 220"/>
            <p:cNvSpPr/>
            <p:nvPr/>
          </p:nvSpPr>
          <p:spPr>
            <a:xfrm rot="10800000">
              <a:off x="4641618" y="209571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22" name="円/楕円 221"/>
            <p:cNvSpPr/>
            <p:nvPr/>
          </p:nvSpPr>
          <p:spPr>
            <a:xfrm rot="10800000">
              <a:off x="5292119" y="240300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23" name="円/楕円 222"/>
            <p:cNvSpPr/>
            <p:nvPr/>
          </p:nvSpPr>
          <p:spPr>
            <a:xfrm rot="10800000">
              <a:off x="4773474" y="210327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24" name="円/楕円 223"/>
            <p:cNvSpPr/>
            <p:nvPr/>
          </p:nvSpPr>
          <p:spPr>
            <a:xfrm rot="10800000">
              <a:off x="4514596" y="194067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25" name="円/楕円 224"/>
            <p:cNvSpPr/>
            <p:nvPr/>
          </p:nvSpPr>
          <p:spPr>
            <a:xfrm rot="10800000">
              <a:off x="4900798" y="2287877"/>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26" name="円/楕円 225"/>
            <p:cNvSpPr/>
            <p:nvPr/>
          </p:nvSpPr>
          <p:spPr>
            <a:xfrm rot="10800000">
              <a:off x="5290209" y="230479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27" name="円/楕円 226"/>
            <p:cNvSpPr/>
            <p:nvPr/>
          </p:nvSpPr>
          <p:spPr>
            <a:xfrm rot="10800000">
              <a:off x="5334389" y="230955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28" name="円/楕円 227"/>
            <p:cNvSpPr/>
            <p:nvPr/>
          </p:nvSpPr>
          <p:spPr>
            <a:xfrm rot="10800000">
              <a:off x="4973202" y="232222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29" name="円/楕円 228"/>
            <p:cNvSpPr/>
            <p:nvPr/>
          </p:nvSpPr>
          <p:spPr>
            <a:xfrm rot="10800000">
              <a:off x="4448153" y="183510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30" name="円/楕円 229"/>
            <p:cNvSpPr/>
            <p:nvPr/>
          </p:nvSpPr>
          <p:spPr>
            <a:xfrm rot="10800000">
              <a:off x="4763303" y="220137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31" name="円/楕円 230"/>
            <p:cNvSpPr/>
            <p:nvPr/>
          </p:nvSpPr>
          <p:spPr>
            <a:xfrm rot="10800000">
              <a:off x="5168824" y="238383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32" name="円/楕円 231"/>
            <p:cNvSpPr/>
            <p:nvPr/>
          </p:nvSpPr>
          <p:spPr>
            <a:xfrm rot="10800000">
              <a:off x="4825596" y="224659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33" name="円/楕円 232"/>
            <p:cNvSpPr/>
            <p:nvPr/>
          </p:nvSpPr>
          <p:spPr>
            <a:xfrm rot="10800000">
              <a:off x="4486146" y="190819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34" name="円/楕円 233"/>
            <p:cNvSpPr/>
            <p:nvPr/>
          </p:nvSpPr>
          <p:spPr>
            <a:xfrm rot="10800000">
              <a:off x="5201855" y="229384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35" name="円/楕円 234"/>
            <p:cNvSpPr/>
            <p:nvPr/>
          </p:nvSpPr>
          <p:spPr>
            <a:xfrm rot="10800000">
              <a:off x="5252545" y="2399574"/>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36" name="円/楕円 235"/>
            <p:cNvSpPr/>
            <p:nvPr/>
          </p:nvSpPr>
          <p:spPr>
            <a:xfrm rot="10800000">
              <a:off x="5159128" y="2283057"/>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37" name="円/楕円 236"/>
            <p:cNvSpPr/>
            <p:nvPr/>
          </p:nvSpPr>
          <p:spPr>
            <a:xfrm rot="10800000">
              <a:off x="4670065" y="212688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38" name="円/楕円 237"/>
            <p:cNvSpPr/>
            <p:nvPr/>
          </p:nvSpPr>
          <p:spPr>
            <a:xfrm rot="10800000">
              <a:off x="4613363" y="207134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39" name="円/楕円 238"/>
            <p:cNvSpPr/>
            <p:nvPr/>
          </p:nvSpPr>
          <p:spPr>
            <a:xfrm rot="10800000">
              <a:off x="5209076" y="239507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40" name="円/楕円 239"/>
            <p:cNvSpPr/>
            <p:nvPr/>
          </p:nvSpPr>
          <p:spPr>
            <a:xfrm rot="10800000">
              <a:off x="4967281" y="221577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41" name="円/楕円 240"/>
            <p:cNvSpPr/>
            <p:nvPr/>
          </p:nvSpPr>
          <p:spPr>
            <a:xfrm rot="10800000">
              <a:off x="4902469" y="218672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42" name="円/楕円 241"/>
            <p:cNvSpPr/>
            <p:nvPr/>
          </p:nvSpPr>
          <p:spPr>
            <a:xfrm rot="10800000">
              <a:off x="5374847" y="240455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43" name="円/楕円 242"/>
            <p:cNvSpPr/>
            <p:nvPr/>
          </p:nvSpPr>
          <p:spPr>
            <a:xfrm rot="16200000">
              <a:off x="5335350" y="40167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44" name="円/楕円 243"/>
            <p:cNvSpPr/>
            <p:nvPr/>
          </p:nvSpPr>
          <p:spPr>
            <a:xfrm rot="16200000">
              <a:off x="5176904" y="41569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45" name="円/楕円 244"/>
            <p:cNvSpPr/>
            <p:nvPr/>
          </p:nvSpPr>
          <p:spPr>
            <a:xfrm rot="16200000">
              <a:off x="4992698" y="372267"/>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46" name="円/楕円 245"/>
            <p:cNvSpPr/>
            <p:nvPr/>
          </p:nvSpPr>
          <p:spPr>
            <a:xfrm rot="16200000">
              <a:off x="5292116" y="41071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47" name="円/楕円 246"/>
            <p:cNvSpPr/>
            <p:nvPr/>
          </p:nvSpPr>
          <p:spPr>
            <a:xfrm rot="16200000">
              <a:off x="5137307" y="427988"/>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48" name="円/楕円 247"/>
            <p:cNvSpPr/>
            <p:nvPr/>
          </p:nvSpPr>
          <p:spPr>
            <a:xfrm rot="16200000">
              <a:off x="5338149" y="29918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49" name="円/楕円 248"/>
            <p:cNvSpPr/>
            <p:nvPr/>
          </p:nvSpPr>
          <p:spPr>
            <a:xfrm rot="16200000">
              <a:off x="5298868" y="301879"/>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50" name="円/楕円 249"/>
            <p:cNvSpPr/>
            <p:nvPr/>
          </p:nvSpPr>
          <p:spPr>
            <a:xfrm rot="16200000">
              <a:off x="5071521" y="34764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51" name="円/楕円 250"/>
            <p:cNvSpPr/>
            <p:nvPr/>
          </p:nvSpPr>
          <p:spPr>
            <a:xfrm rot="16200000">
              <a:off x="5026814" y="464938"/>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52" name="円/楕円 251"/>
            <p:cNvSpPr/>
            <p:nvPr/>
          </p:nvSpPr>
          <p:spPr>
            <a:xfrm rot="16200000">
              <a:off x="5109466" y="32905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53" name="円/楕円 252"/>
            <p:cNvSpPr/>
            <p:nvPr/>
          </p:nvSpPr>
          <p:spPr>
            <a:xfrm rot="16200000">
              <a:off x="4952731" y="49674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54" name="円/楕円 253"/>
            <p:cNvSpPr/>
            <p:nvPr/>
          </p:nvSpPr>
          <p:spPr>
            <a:xfrm rot="16200000">
              <a:off x="5183660" y="31902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55" name="円/楕円 254"/>
            <p:cNvSpPr/>
            <p:nvPr/>
          </p:nvSpPr>
          <p:spPr>
            <a:xfrm rot="16200000">
              <a:off x="4917901" y="51338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56" name="円/楕円 255"/>
            <p:cNvSpPr/>
            <p:nvPr/>
          </p:nvSpPr>
          <p:spPr>
            <a:xfrm rot="16200000">
              <a:off x="5223850" y="30931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57" name="円/楕円 256"/>
            <p:cNvSpPr/>
            <p:nvPr/>
          </p:nvSpPr>
          <p:spPr>
            <a:xfrm rot="16200000">
              <a:off x="4367375" y="107085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58" name="円/楕円 257"/>
            <p:cNvSpPr/>
            <p:nvPr/>
          </p:nvSpPr>
          <p:spPr>
            <a:xfrm rot="16200000">
              <a:off x="4654369" y="724513"/>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59" name="円/楕円 258"/>
            <p:cNvSpPr/>
            <p:nvPr/>
          </p:nvSpPr>
          <p:spPr>
            <a:xfrm rot="16200000">
              <a:off x="4854190" y="55073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60" name="円/楕円 259"/>
            <p:cNvSpPr/>
            <p:nvPr/>
          </p:nvSpPr>
          <p:spPr>
            <a:xfrm rot="16200000">
              <a:off x="4954752" y="38794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61" name="円/楕円 260"/>
            <p:cNvSpPr/>
            <p:nvPr/>
          </p:nvSpPr>
          <p:spPr>
            <a:xfrm rot="16200000">
              <a:off x="5214850" y="41569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62" name="円/楕円 261"/>
            <p:cNvSpPr/>
            <p:nvPr/>
          </p:nvSpPr>
          <p:spPr>
            <a:xfrm rot="16200000">
              <a:off x="4823421" y="575218"/>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63" name="円/楕円 262"/>
            <p:cNvSpPr/>
            <p:nvPr/>
          </p:nvSpPr>
          <p:spPr>
            <a:xfrm rot="16200000">
              <a:off x="5030643" y="35715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64" name="円/楕円 263"/>
            <p:cNvSpPr/>
            <p:nvPr/>
          </p:nvSpPr>
          <p:spPr>
            <a:xfrm rot="16200000">
              <a:off x="5260735" y="30651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65" name="円/楕円 264"/>
            <p:cNvSpPr/>
            <p:nvPr/>
          </p:nvSpPr>
          <p:spPr>
            <a:xfrm rot="16200000">
              <a:off x="5252948" y="410717"/>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66" name="円/楕円 265"/>
            <p:cNvSpPr/>
            <p:nvPr/>
          </p:nvSpPr>
          <p:spPr>
            <a:xfrm rot="16200000">
              <a:off x="4884510" y="53062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67" name="円/楕円 266"/>
            <p:cNvSpPr/>
            <p:nvPr/>
          </p:nvSpPr>
          <p:spPr>
            <a:xfrm rot="16200000">
              <a:off x="5145295" y="33086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68" name="円/楕円 267"/>
            <p:cNvSpPr/>
            <p:nvPr/>
          </p:nvSpPr>
          <p:spPr>
            <a:xfrm rot="16200000">
              <a:off x="4989019" y="47694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69" name="円/楕円 268"/>
            <p:cNvSpPr/>
            <p:nvPr/>
          </p:nvSpPr>
          <p:spPr>
            <a:xfrm rot="16200000">
              <a:off x="4794012" y="59909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70" name="円/楕円 269"/>
            <p:cNvSpPr/>
            <p:nvPr/>
          </p:nvSpPr>
          <p:spPr>
            <a:xfrm rot="16200000">
              <a:off x="5062074" y="45023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71" name="円/楕円 270"/>
            <p:cNvSpPr/>
            <p:nvPr/>
          </p:nvSpPr>
          <p:spPr>
            <a:xfrm rot="16200000">
              <a:off x="4709914" y="66999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72" name="円/楕円 271"/>
            <p:cNvSpPr/>
            <p:nvPr/>
          </p:nvSpPr>
          <p:spPr>
            <a:xfrm rot="16200000">
              <a:off x="5095853" y="44239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73" name="円/楕円 272"/>
            <p:cNvSpPr/>
            <p:nvPr/>
          </p:nvSpPr>
          <p:spPr>
            <a:xfrm rot="16200000">
              <a:off x="4353704" y="1109267"/>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74" name="円/楕円 273"/>
            <p:cNvSpPr/>
            <p:nvPr/>
          </p:nvSpPr>
          <p:spPr>
            <a:xfrm rot="16200000">
              <a:off x="4736500" y="645149"/>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75" name="円/楕円 274"/>
            <p:cNvSpPr/>
            <p:nvPr/>
          </p:nvSpPr>
          <p:spPr>
            <a:xfrm rot="16200000">
              <a:off x="4466886" y="106247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76" name="円/楕円 275"/>
            <p:cNvSpPr/>
            <p:nvPr/>
          </p:nvSpPr>
          <p:spPr>
            <a:xfrm rot="16200000">
              <a:off x="4714459" y="53724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77" name="円/楕円 276"/>
            <p:cNvSpPr/>
            <p:nvPr/>
          </p:nvSpPr>
          <p:spPr>
            <a:xfrm rot="16200000">
              <a:off x="4430019" y="1232769"/>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78" name="円/楕円 277"/>
            <p:cNvSpPr/>
            <p:nvPr/>
          </p:nvSpPr>
          <p:spPr>
            <a:xfrm rot="16200000">
              <a:off x="4678688" y="69808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79" name="円/楕円 278"/>
            <p:cNvSpPr/>
            <p:nvPr/>
          </p:nvSpPr>
          <p:spPr>
            <a:xfrm rot="16200000">
              <a:off x="4381239" y="103244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80" name="円/楕円 279"/>
            <p:cNvSpPr/>
            <p:nvPr/>
          </p:nvSpPr>
          <p:spPr>
            <a:xfrm rot="16200000">
              <a:off x="4424365" y="91757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81" name="円/楕円 280"/>
            <p:cNvSpPr/>
            <p:nvPr/>
          </p:nvSpPr>
          <p:spPr>
            <a:xfrm rot="16200000">
              <a:off x="4747735" y="517329"/>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82" name="円/楕円 281"/>
            <p:cNvSpPr/>
            <p:nvPr/>
          </p:nvSpPr>
          <p:spPr>
            <a:xfrm rot="16200000">
              <a:off x="4323111" y="131700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83" name="円/楕円 282"/>
            <p:cNvSpPr/>
            <p:nvPr/>
          </p:nvSpPr>
          <p:spPr>
            <a:xfrm rot="16200000">
              <a:off x="4393668" y="99780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84" name="円/楕円 283"/>
            <p:cNvSpPr/>
            <p:nvPr/>
          </p:nvSpPr>
          <p:spPr>
            <a:xfrm rot="16200000">
              <a:off x="4502635" y="77595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85" name="円/楕円 284"/>
            <p:cNvSpPr/>
            <p:nvPr/>
          </p:nvSpPr>
          <p:spPr>
            <a:xfrm rot="16200000">
              <a:off x="4548597" y="71239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86" name="円/楕円 285"/>
            <p:cNvSpPr/>
            <p:nvPr/>
          </p:nvSpPr>
          <p:spPr>
            <a:xfrm rot="16200000">
              <a:off x="4598925" y="78847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87" name="円/楕円 286"/>
            <p:cNvSpPr/>
            <p:nvPr/>
          </p:nvSpPr>
          <p:spPr>
            <a:xfrm rot="16200000">
              <a:off x="4460083" y="843979"/>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88" name="円/楕円 287"/>
            <p:cNvSpPr/>
            <p:nvPr/>
          </p:nvSpPr>
          <p:spPr>
            <a:xfrm rot="16200000">
              <a:off x="4851537" y="44184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89" name="円/楕円 288"/>
            <p:cNvSpPr/>
            <p:nvPr/>
          </p:nvSpPr>
          <p:spPr>
            <a:xfrm rot="16200000">
              <a:off x="4572176" y="67862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90" name="円/楕円 289"/>
            <p:cNvSpPr/>
            <p:nvPr/>
          </p:nvSpPr>
          <p:spPr>
            <a:xfrm rot="16200000">
              <a:off x="4577411" y="819129"/>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91" name="円/楕円 290"/>
            <p:cNvSpPr/>
            <p:nvPr/>
          </p:nvSpPr>
          <p:spPr>
            <a:xfrm rot="16200000">
              <a:off x="4459475" y="11039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92" name="円/楕円 291"/>
            <p:cNvSpPr/>
            <p:nvPr/>
          </p:nvSpPr>
          <p:spPr>
            <a:xfrm rot="16200000">
              <a:off x="4919454" y="40544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93" name="円/楕円 292"/>
            <p:cNvSpPr/>
            <p:nvPr/>
          </p:nvSpPr>
          <p:spPr>
            <a:xfrm rot="16200000">
              <a:off x="4685178" y="56692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94" name="円/楕円 293"/>
            <p:cNvSpPr/>
            <p:nvPr/>
          </p:nvSpPr>
          <p:spPr>
            <a:xfrm rot="16200000">
              <a:off x="4763848" y="62260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95" name="円/楕円 294"/>
            <p:cNvSpPr/>
            <p:nvPr/>
          </p:nvSpPr>
          <p:spPr>
            <a:xfrm rot="16200000">
              <a:off x="4495148" y="986238"/>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96" name="円/楕円 295"/>
            <p:cNvSpPr/>
            <p:nvPr/>
          </p:nvSpPr>
          <p:spPr>
            <a:xfrm rot="16200000">
              <a:off x="4524393" y="92018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97" name="円/楕円 296"/>
            <p:cNvSpPr/>
            <p:nvPr/>
          </p:nvSpPr>
          <p:spPr>
            <a:xfrm rot="16200000">
              <a:off x="4418057" y="135654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98" name="円/楕円 297"/>
            <p:cNvSpPr/>
            <p:nvPr/>
          </p:nvSpPr>
          <p:spPr>
            <a:xfrm rot="16200000">
              <a:off x="4555256" y="850789"/>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299" name="円/楕円 298"/>
            <p:cNvSpPr/>
            <p:nvPr/>
          </p:nvSpPr>
          <p:spPr>
            <a:xfrm rot="16200000">
              <a:off x="4480565" y="102363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00" name="円/楕円 299"/>
            <p:cNvSpPr/>
            <p:nvPr/>
          </p:nvSpPr>
          <p:spPr>
            <a:xfrm rot="16200000">
              <a:off x="4629318" y="617589"/>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01" name="円/楕円 300"/>
            <p:cNvSpPr/>
            <p:nvPr/>
          </p:nvSpPr>
          <p:spPr>
            <a:xfrm rot="16200000">
              <a:off x="4326429" y="127809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02" name="円/楕円 301"/>
            <p:cNvSpPr/>
            <p:nvPr/>
          </p:nvSpPr>
          <p:spPr>
            <a:xfrm rot="16200000">
              <a:off x="4623316" y="75447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03" name="円/楕円 302"/>
            <p:cNvSpPr/>
            <p:nvPr/>
          </p:nvSpPr>
          <p:spPr>
            <a:xfrm rot="16200000">
              <a:off x="4782883" y="489349"/>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04" name="円/楕円 303"/>
            <p:cNvSpPr/>
            <p:nvPr/>
          </p:nvSpPr>
          <p:spPr>
            <a:xfrm rot="16200000">
              <a:off x="4440464" y="88302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05" name="円/楕円 304"/>
            <p:cNvSpPr/>
            <p:nvPr/>
          </p:nvSpPr>
          <p:spPr>
            <a:xfrm rot="16200000">
              <a:off x="4423704" y="1276167"/>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06" name="円/楕円 305"/>
            <p:cNvSpPr/>
            <p:nvPr/>
          </p:nvSpPr>
          <p:spPr>
            <a:xfrm rot="16200000">
              <a:off x="4417509" y="131700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07" name="円/楕円 306"/>
            <p:cNvSpPr/>
            <p:nvPr/>
          </p:nvSpPr>
          <p:spPr>
            <a:xfrm rot="16200000">
              <a:off x="4406446" y="956119"/>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08" name="円/楕円 307"/>
            <p:cNvSpPr/>
            <p:nvPr/>
          </p:nvSpPr>
          <p:spPr>
            <a:xfrm rot="16200000">
              <a:off x="4888939" y="42603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09" name="円/楕円 308"/>
            <p:cNvSpPr/>
            <p:nvPr/>
          </p:nvSpPr>
          <p:spPr>
            <a:xfrm rot="16200000">
              <a:off x="4526145" y="74420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10" name="円/楕円 309"/>
            <p:cNvSpPr/>
            <p:nvPr/>
          </p:nvSpPr>
          <p:spPr>
            <a:xfrm rot="16200000">
              <a:off x="4345418" y="115361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11" name="円/楕円 310"/>
            <p:cNvSpPr/>
            <p:nvPr/>
          </p:nvSpPr>
          <p:spPr>
            <a:xfrm rot="16200000">
              <a:off x="4481359" y="80709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12" name="円/楕円 311"/>
            <p:cNvSpPr/>
            <p:nvPr/>
          </p:nvSpPr>
          <p:spPr>
            <a:xfrm rot="16200000">
              <a:off x="4816536" y="464391"/>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13" name="円/楕円 312"/>
            <p:cNvSpPr/>
            <p:nvPr/>
          </p:nvSpPr>
          <p:spPr>
            <a:xfrm rot="16200000">
              <a:off x="4434553" y="118696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14" name="円/楕円 313"/>
            <p:cNvSpPr/>
            <p:nvPr/>
          </p:nvSpPr>
          <p:spPr>
            <a:xfrm rot="16200000">
              <a:off x="4329829" y="123814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15" name="円/楕円 314"/>
            <p:cNvSpPr/>
            <p:nvPr/>
          </p:nvSpPr>
          <p:spPr>
            <a:xfrm rot="16200000">
              <a:off x="4445238" y="1143828"/>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16" name="円/楕円 315"/>
            <p:cNvSpPr/>
            <p:nvPr/>
          </p:nvSpPr>
          <p:spPr>
            <a:xfrm rot="16200000">
              <a:off x="4599930" y="65007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17" name="円/楕円 316"/>
            <p:cNvSpPr/>
            <p:nvPr/>
          </p:nvSpPr>
          <p:spPr>
            <a:xfrm rot="16200000">
              <a:off x="4654938" y="59282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18" name="円/楕円 317"/>
            <p:cNvSpPr/>
            <p:nvPr/>
          </p:nvSpPr>
          <p:spPr>
            <a:xfrm rot="16200000">
              <a:off x="4334285" y="119425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19" name="円/楕円 318"/>
            <p:cNvSpPr/>
            <p:nvPr/>
          </p:nvSpPr>
          <p:spPr>
            <a:xfrm rot="16200000">
              <a:off x="4511886" y="95014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20" name="円/楕円 319"/>
            <p:cNvSpPr/>
            <p:nvPr/>
          </p:nvSpPr>
          <p:spPr>
            <a:xfrm rot="16200000">
              <a:off x="4540655" y="88470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21" name="円/楕円 320"/>
            <p:cNvSpPr/>
            <p:nvPr/>
          </p:nvSpPr>
          <p:spPr>
            <a:xfrm rot="16200000">
              <a:off x="4323410" y="1357852"/>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22" name="フリーフォーム 321"/>
            <p:cNvSpPr/>
            <p:nvPr/>
          </p:nvSpPr>
          <p:spPr>
            <a:xfrm>
              <a:off x="5607579" y="207686"/>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23" name="フリーフォーム 322"/>
            <p:cNvSpPr/>
            <p:nvPr/>
          </p:nvSpPr>
          <p:spPr>
            <a:xfrm rot="11022599">
              <a:off x="4674569" y="2098960"/>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24" name="フリーフォーム 323"/>
            <p:cNvSpPr/>
            <p:nvPr/>
          </p:nvSpPr>
          <p:spPr>
            <a:xfrm rot="18263971">
              <a:off x="4712957" y="260270"/>
              <a:ext cx="355885" cy="37115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25" name="フリーフォーム 324"/>
            <p:cNvSpPr/>
            <p:nvPr/>
          </p:nvSpPr>
          <p:spPr>
            <a:xfrm rot="5693872">
              <a:off x="6162060" y="1585482"/>
              <a:ext cx="355885" cy="37115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26" name="正方形/長方形 325"/>
            <p:cNvSpPr/>
            <p:nvPr/>
          </p:nvSpPr>
          <p:spPr>
            <a:xfrm>
              <a:off x="6345000" y="1847789"/>
              <a:ext cx="487255" cy="26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latin typeface="+mj-ea"/>
                  <a:ea typeface="+mj-ea"/>
                </a:rPr>
                <a:t>TF</a:t>
              </a:r>
              <a:endParaRPr lang="ja-JP" altLang="en-US" sz="2000" b="1" dirty="0">
                <a:latin typeface="+mj-ea"/>
                <a:ea typeface="+mj-ea"/>
              </a:endParaRPr>
            </a:p>
          </p:txBody>
        </p:sp>
        <p:sp>
          <p:nvSpPr>
            <p:cNvPr id="327" name="正方形/長方形 326"/>
            <p:cNvSpPr/>
            <p:nvPr/>
          </p:nvSpPr>
          <p:spPr>
            <a:xfrm>
              <a:off x="4604448" y="2434689"/>
              <a:ext cx="487255" cy="26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a:latin typeface="+mj-ea"/>
                  <a:ea typeface="+mj-ea"/>
                </a:rPr>
                <a:t>TF</a:t>
              </a:r>
              <a:endParaRPr lang="ja-JP" altLang="en-US" sz="2000" b="1" dirty="0">
                <a:latin typeface="+mj-ea"/>
                <a:ea typeface="+mj-ea"/>
              </a:endParaRPr>
            </a:p>
          </p:txBody>
        </p:sp>
      </p:grpSp>
      <p:sp>
        <p:nvSpPr>
          <p:cNvPr id="328" name="正方形/長方形 327"/>
          <p:cNvSpPr/>
          <p:nvPr/>
        </p:nvSpPr>
        <p:spPr>
          <a:xfrm>
            <a:off x="897310" y="27780"/>
            <a:ext cx="11985765" cy="6470823"/>
          </a:xfrm>
          <a:prstGeom prst="rect">
            <a:avLst/>
          </a:prstGeom>
          <a:gradFill flip="none" rotWithShape="1">
            <a:gsLst>
              <a:gs pos="0">
                <a:schemeClr val="accent1">
                  <a:lumMod val="5000"/>
                  <a:lumOff val="95000"/>
                </a:schemeClr>
              </a:gs>
              <a:gs pos="77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nvGrpSpPr>
          <p:cNvPr id="329" name="グループ化 328"/>
          <p:cNvGrpSpPr/>
          <p:nvPr/>
        </p:nvGrpSpPr>
        <p:grpSpPr>
          <a:xfrm>
            <a:off x="1133051" y="5275715"/>
            <a:ext cx="10187950" cy="465311"/>
            <a:chOff x="250208" y="4013564"/>
            <a:chExt cx="5289897" cy="241604"/>
          </a:xfrm>
        </p:grpSpPr>
        <p:sp>
          <p:nvSpPr>
            <p:cNvPr id="330" name="フリーフォーム 329"/>
            <p:cNvSpPr/>
            <p:nvPr/>
          </p:nvSpPr>
          <p:spPr>
            <a:xfrm>
              <a:off x="277773"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31" name="フリーフォーム 330"/>
            <p:cNvSpPr/>
            <p:nvPr/>
          </p:nvSpPr>
          <p:spPr>
            <a:xfrm>
              <a:off x="304047"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32" name="フリーフォーム 331"/>
            <p:cNvSpPr/>
            <p:nvPr/>
          </p:nvSpPr>
          <p:spPr>
            <a:xfrm>
              <a:off x="371658"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33" name="フリーフォーム 332"/>
            <p:cNvSpPr/>
            <p:nvPr/>
          </p:nvSpPr>
          <p:spPr>
            <a:xfrm>
              <a:off x="397932"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34" name="フリーフォーム 333"/>
            <p:cNvSpPr/>
            <p:nvPr/>
          </p:nvSpPr>
          <p:spPr>
            <a:xfrm>
              <a:off x="465727"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35" name="フリーフォーム 334"/>
            <p:cNvSpPr/>
            <p:nvPr/>
          </p:nvSpPr>
          <p:spPr>
            <a:xfrm>
              <a:off x="492001"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36" name="フリーフォーム 335"/>
            <p:cNvSpPr/>
            <p:nvPr/>
          </p:nvSpPr>
          <p:spPr>
            <a:xfrm>
              <a:off x="565808"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37" name="フリーフォーム 336"/>
            <p:cNvSpPr/>
            <p:nvPr/>
          </p:nvSpPr>
          <p:spPr>
            <a:xfrm>
              <a:off x="592081"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38" name="フリーフォーム 337"/>
            <p:cNvSpPr/>
            <p:nvPr/>
          </p:nvSpPr>
          <p:spPr>
            <a:xfrm>
              <a:off x="658552"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39" name="フリーフォーム 338"/>
            <p:cNvSpPr/>
            <p:nvPr/>
          </p:nvSpPr>
          <p:spPr>
            <a:xfrm>
              <a:off x="684825"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40" name="フリーフォーム 339"/>
            <p:cNvSpPr/>
            <p:nvPr/>
          </p:nvSpPr>
          <p:spPr>
            <a:xfrm>
              <a:off x="754159"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41" name="フリーフォーム 340"/>
            <p:cNvSpPr/>
            <p:nvPr/>
          </p:nvSpPr>
          <p:spPr>
            <a:xfrm>
              <a:off x="780433"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42" name="フリーフォーム 341"/>
            <p:cNvSpPr/>
            <p:nvPr/>
          </p:nvSpPr>
          <p:spPr>
            <a:xfrm>
              <a:off x="848044"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43" name="フリーフォーム 342"/>
            <p:cNvSpPr/>
            <p:nvPr/>
          </p:nvSpPr>
          <p:spPr>
            <a:xfrm>
              <a:off x="874318"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44" name="フリーフォーム 343"/>
            <p:cNvSpPr/>
            <p:nvPr/>
          </p:nvSpPr>
          <p:spPr>
            <a:xfrm>
              <a:off x="942113"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45" name="フリーフォーム 344"/>
            <p:cNvSpPr/>
            <p:nvPr/>
          </p:nvSpPr>
          <p:spPr>
            <a:xfrm>
              <a:off x="968387"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46" name="フリーフォーム 345"/>
            <p:cNvSpPr/>
            <p:nvPr/>
          </p:nvSpPr>
          <p:spPr>
            <a:xfrm>
              <a:off x="1042194"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47" name="フリーフォーム 346"/>
            <p:cNvSpPr/>
            <p:nvPr/>
          </p:nvSpPr>
          <p:spPr>
            <a:xfrm>
              <a:off x="1068467"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48" name="フリーフォーム 347"/>
            <p:cNvSpPr/>
            <p:nvPr/>
          </p:nvSpPr>
          <p:spPr>
            <a:xfrm>
              <a:off x="1134937"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49" name="フリーフォーム 348"/>
            <p:cNvSpPr/>
            <p:nvPr/>
          </p:nvSpPr>
          <p:spPr>
            <a:xfrm>
              <a:off x="1161211" y="408411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50" name="フリーフォーム 349"/>
            <p:cNvSpPr/>
            <p:nvPr/>
          </p:nvSpPr>
          <p:spPr>
            <a:xfrm>
              <a:off x="1227228" y="408588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51" name="フリーフォーム 350"/>
            <p:cNvSpPr/>
            <p:nvPr/>
          </p:nvSpPr>
          <p:spPr>
            <a:xfrm>
              <a:off x="1253502" y="408588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52" name="フリーフォーム 351"/>
            <p:cNvSpPr/>
            <p:nvPr/>
          </p:nvSpPr>
          <p:spPr>
            <a:xfrm>
              <a:off x="1321297" y="408588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53" name="フリーフォーム 352"/>
            <p:cNvSpPr/>
            <p:nvPr/>
          </p:nvSpPr>
          <p:spPr>
            <a:xfrm>
              <a:off x="1347571" y="408588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54" name="フリーフォーム 353"/>
            <p:cNvSpPr/>
            <p:nvPr/>
          </p:nvSpPr>
          <p:spPr>
            <a:xfrm>
              <a:off x="1421378" y="408588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55" name="フリーフォーム 354"/>
            <p:cNvSpPr/>
            <p:nvPr/>
          </p:nvSpPr>
          <p:spPr>
            <a:xfrm>
              <a:off x="1447652" y="408588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56" name="フリーフォーム 355"/>
            <p:cNvSpPr/>
            <p:nvPr/>
          </p:nvSpPr>
          <p:spPr>
            <a:xfrm>
              <a:off x="1514122" y="408588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57" name="フリーフォーム 356"/>
            <p:cNvSpPr/>
            <p:nvPr/>
          </p:nvSpPr>
          <p:spPr>
            <a:xfrm>
              <a:off x="1540395" y="408588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58" name="円/楕円 357"/>
            <p:cNvSpPr/>
            <p:nvPr/>
          </p:nvSpPr>
          <p:spPr>
            <a:xfrm>
              <a:off x="251500" y="4018999"/>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59" name="円/楕円 358"/>
            <p:cNvSpPr/>
            <p:nvPr/>
          </p:nvSpPr>
          <p:spPr>
            <a:xfrm>
              <a:off x="347328" y="4018976"/>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60" name="円/楕円 359"/>
            <p:cNvSpPr/>
            <p:nvPr/>
          </p:nvSpPr>
          <p:spPr>
            <a:xfrm>
              <a:off x="442310" y="4019470"/>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61" name="円/楕円 360"/>
            <p:cNvSpPr/>
            <p:nvPr/>
          </p:nvSpPr>
          <p:spPr>
            <a:xfrm>
              <a:off x="537467" y="4018017"/>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62" name="円/楕円 361"/>
            <p:cNvSpPr/>
            <p:nvPr/>
          </p:nvSpPr>
          <p:spPr>
            <a:xfrm>
              <a:off x="631180" y="4017824"/>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63" name="円/楕円 362"/>
            <p:cNvSpPr/>
            <p:nvPr/>
          </p:nvSpPr>
          <p:spPr>
            <a:xfrm>
              <a:off x="725294" y="4018325"/>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64" name="円/楕円 363"/>
            <p:cNvSpPr/>
            <p:nvPr/>
          </p:nvSpPr>
          <p:spPr>
            <a:xfrm>
              <a:off x="819934" y="4018976"/>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65" name="円/楕円 364"/>
            <p:cNvSpPr/>
            <p:nvPr/>
          </p:nvSpPr>
          <p:spPr>
            <a:xfrm>
              <a:off x="915110" y="4019718"/>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66" name="円/楕円 365"/>
            <p:cNvSpPr/>
            <p:nvPr/>
          </p:nvSpPr>
          <p:spPr>
            <a:xfrm>
              <a:off x="1010938" y="4019695"/>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67" name="円/楕円 366"/>
            <p:cNvSpPr/>
            <p:nvPr/>
          </p:nvSpPr>
          <p:spPr>
            <a:xfrm>
              <a:off x="1105921" y="4020189"/>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68" name="円/楕円 367"/>
            <p:cNvSpPr/>
            <p:nvPr/>
          </p:nvSpPr>
          <p:spPr>
            <a:xfrm>
              <a:off x="1201078" y="4018736"/>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69" name="円/楕円 368"/>
            <p:cNvSpPr/>
            <p:nvPr/>
          </p:nvSpPr>
          <p:spPr>
            <a:xfrm>
              <a:off x="1294790" y="4018543"/>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70" name="円/楕円 369"/>
            <p:cNvSpPr/>
            <p:nvPr/>
          </p:nvSpPr>
          <p:spPr>
            <a:xfrm>
              <a:off x="1388904" y="4019044"/>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71" name="円/楕円 370"/>
            <p:cNvSpPr/>
            <p:nvPr/>
          </p:nvSpPr>
          <p:spPr>
            <a:xfrm>
              <a:off x="1483545" y="4019695"/>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72" name="フリーフォーム 371"/>
            <p:cNvSpPr/>
            <p:nvPr/>
          </p:nvSpPr>
          <p:spPr>
            <a:xfrm rot="10800000">
              <a:off x="1535064"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73" name="フリーフォーム 372"/>
            <p:cNvSpPr/>
            <p:nvPr/>
          </p:nvSpPr>
          <p:spPr>
            <a:xfrm rot="10800000">
              <a:off x="1508791"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74" name="フリーフォーム 373"/>
            <p:cNvSpPr/>
            <p:nvPr/>
          </p:nvSpPr>
          <p:spPr>
            <a:xfrm rot="10800000">
              <a:off x="1441179"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75" name="フリーフォーム 374"/>
            <p:cNvSpPr/>
            <p:nvPr/>
          </p:nvSpPr>
          <p:spPr>
            <a:xfrm rot="10800000">
              <a:off x="1414906"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76" name="フリーフォーム 375"/>
            <p:cNvSpPr/>
            <p:nvPr/>
          </p:nvSpPr>
          <p:spPr>
            <a:xfrm rot="10800000">
              <a:off x="1347110"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77" name="フリーフォーム 376"/>
            <p:cNvSpPr/>
            <p:nvPr/>
          </p:nvSpPr>
          <p:spPr>
            <a:xfrm rot="10800000">
              <a:off x="1320837"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78" name="フリーフォーム 377"/>
            <p:cNvSpPr/>
            <p:nvPr/>
          </p:nvSpPr>
          <p:spPr>
            <a:xfrm rot="10800000">
              <a:off x="1247030"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79" name="フリーフォーム 378"/>
            <p:cNvSpPr/>
            <p:nvPr/>
          </p:nvSpPr>
          <p:spPr>
            <a:xfrm rot="10800000">
              <a:off x="1220756"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80" name="フリーフォーム 379"/>
            <p:cNvSpPr/>
            <p:nvPr/>
          </p:nvSpPr>
          <p:spPr>
            <a:xfrm rot="10800000">
              <a:off x="1154286"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81" name="フリーフォーム 380"/>
            <p:cNvSpPr/>
            <p:nvPr/>
          </p:nvSpPr>
          <p:spPr>
            <a:xfrm rot="10800000">
              <a:off x="1128012"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82" name="フリーフォーム 381"/>
            <p:cNvSpPr/>
            <p:nvPr/>
          </p:nvSpPr>
          <p:spPr>
            <a:xfrm rot="10800000">
              <a:off x="1058678"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83" name="フリーフォーム 382"/>
            <p:cNvSpPr/>
            <p:nvPr/>
          </p:nvSpPr>
          <p:spPr>
            <a:xfrm rot="10800000">
              <a:off x="1032405"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84" name="フリーフォーム 383"/>
            <p:cNvSpPr/>
            <p:nvPr/>
          </p:nvSpPr>
          <p:spPr>
            <a:xfrm rot="10800000">
              <a:off x="964793"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85" name="フリーフォーム 384"/>
            <p:cNvSpPr/>
            <p:nvPr/>
          </p:nvSpPr>
          <p:spPr>
            <a:xfrm rot="10800000">
              <a:off x="938520" y="412479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86" name="フリーフォーム 385"/>
            <p:cNvSpPr/>
            <p:nvPr/>
          </p:nvSpPr>
          <p:spPr>
            <a:xfrm rot="10800000">
              <a:off x="870724" y="412479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87" name="フリーフォーム 386"/>
            <p:cNvSpPr/>
            <p:nvPr/>
          </p:nvSpPr>
          <p:spPr>
            <a:xfrm rot="10800000">
              <a:off x="844451" y="412479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88" name="フリーフォーム 387"/>
            <p:cNvSpPr/>
            <p:nvPr/>
          </p:nvSpPr>
          <p:spPr>
            <a:xfrm rot="10800000">
              <a:off x="770644" y="412479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89" name="フリーフォーム 388"/>
            <p:cNvSpPr/>
            <p:nvPr/>
          </p:nvSpPr>
          <p:spPr>
            <a:xfrm rot="10800000">
              <a:off x="744370" y="412479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90" name="フリーフォーム 389"/>
            <p:cNvSpPr/>
            <p:nvPr/>
          </p:nvSpPr>
          <p:spPr>
            <a:xfrm rot="10800000">
              <a:off x="677900" y="412479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91" name="フリーフォーム 390"/>
            <p:cNvSpPr/>
            <p:nvPr/>
          </p:nvSpPr>
          <p:spPr>
            <a:xfrm rot="10800000">
              <a:off x="651627" y="412479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92" name="フリーフォーム 391"/>
            <p:cNvSpPr/>
            <p:nvPr/>
          </p:nvSpPr>
          <p:spPr>
            <a:xfrm rot="10800000">
              <a:off x="585609" y="412302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93" name="フリーフォーム 392"/>
            <p:cNvSpPr/>
            <p:nvPr/>
          </p:nvSpPr>
          <p:spPr>
            <a:xfrm rot="10800000">
              <a:off x="559336" y="412302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94" name="フリーフォーム 393"/>
            <p:cNvSpPr/>
            <p:nvPr/>
          </p:nvSpPr>
          <p:spPr>
            <a:xfrm rot="10800000">
              <a:off x="491540" y="412302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95" name="フリーフォーム 394"/>
            <p:cNvSpPr/>
            <p:nvPr/>
          </p:nvSpPr>
          <p:spPr>
            <a:xfrm rot="10800000">
              <a:off x="465267" y="412302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96" name="フリーフォーム 395"/>
            <p:cNvSpPr/>
            <p:nvPr/>
          </p:nvSpPr>
          <p:spPr>
            <a:xfrm rot="10800000">
              <a:off x="391460" y="412302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97" name="フリーフォーム 396"/>
            <p:cNvSpPr/>
            <p:nvPr/>
          </p:nvSpPr>
          <p:spPr>
            <a:xfrm rot="10800000">
              <a:off x="365186" y="412302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98" name="フリーフォーム 397"/>
            <p:cNvSpPr/>
            <p:nvPr/>
          </p:nvSpPr>
          <p:spPr>
            <a:xfrm rot="10800000">
              <a:off x="298716" y="412302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99" name="フリーフォーム 398"/>
            <p:cNvSpPr/>
            <p:nvPr/>
          </p:nvSpPr>
          <p:spPr>
            <a:xfrm rot="10800000">
              <a:off x="272442" y="412302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00" name="円/楕円 399"/>
            <p:cNvSpPr/>
            <p:nvPr/>
          </p:nvSpPr>
          <p:spPr>
            <a:xfrm rot="10800000">
              <a:off x="1482253" y="4179284"/>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01" name="円/楕円 400"/>
            <p:cNvSpPr/>
            <p:nvPr/>
          </p:nvSpPr>
          <p:spPr>
            <a:xfrm rot="10800000">
              <a:off x="1386425" y="4179308"/>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02" name="円/楕円 401"/>
            <p:cNvSpPr/>
            <p:nvPr/>
          </p:nvSpPr>
          <p:spPr>
            <a:xfrm rot="10800000">
              <a:off x="1291443" y="4178814"/>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03" name="円/楕円 402"/>
            <p:cNvSpPr/>
            <p:nvPr/>
          </p:nvSpPr>
          <p:spPr>
            <a:xfrm rot="10800000">
              <a:off x="1196285" y="4180267"/>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04" name="円/楕円 403"/>
            <p:cNvSpPr/>
            <p:nvPr/>
          </p:nvSpPr>
          <p:spPr>
            <a:xfrm rot="10800000">
              <a:off x="1102573" y="4180460"/>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05" name="円/楕円 404"/>
            <p:cNvSpPr/>
            <p:nvPr/>
          </p:nvSpPr>
          <p:spPr>
            <a:xfrm rot="10800000">
              <a:off x="1008459" y="4179958"/>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06" name="円/楕円 405"/>
            <p:cNvSpPr/>
            <p:nvPr/>
          </p:nvSpPr>
          <p:spPr>
            <a:xfrm rot="10800000">
              <a:off x="913818" y="4179308"/>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07" name="円/楕円 406"/>
            <p:cNvSpPr/>
            <p:nvPr/>
          </p:nvSpPr>
          <p:spPr>
            <a:xfrm rot="10800000">
              <a:off x="818643" y="4178565"/>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08" name="円/楕円 407"/>
            <p:cNvSpPr/>
            <p:nvPr/>
          </p:nvSpPr>
          <p:spPr>
            <a:xfrm rot="10800000">
              <a:off x="722814" y="4178589"/>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09" name="円/楕円 408"/>
            <p:cNvSpPr/>
            <p:nvPr/>
          </p:nvSpPr>
          <p:spPr>
            <a:xfrm rot="10800000">
              <a:off x="627832" y="4178095"/>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10" name="円/楕円 409"/>
            <p:cNvSpPr/>
            <p:nvPr/>
          </p:nvSpPr>
          <p:spPr>
            <a:xfrm rot="10800000">
              <a:off x="532675" y="4179548"/>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11" name="円/楕円 410"/>
            <p:cNvSpPr/>
            <p:nvPr/>
          </p:nvSpPr>
          <p:spPr>
            <a:xfrm rot="10800000">
              <a:off x="438963" y="4179741"/>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12" name="円/楕円 411"/>
            <p:cNvSpPr/>
            <p:nvPr/>
          </p:nvSpPr>
          <p:spPr>
            <a:xfrm rot="10800000">
              <a:off x="344849" y="4179239"/>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13" name="円/楕円 412"/>
            <p:cNvSpPr/>
            <p:nvPr/>
          </p:nvSpPr>
          <p:spPr>
            <a:xfrm rot="10800000">
              <a:off x="250208" y="4178589"/>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14" name="フリーフォーム 413"/>
            <p:cNvSpPr/>
            <p:nvPr/>
          </p:nvSpPr>
          <p:spPr>
            <a:xfrm>
              <a:off x="1600878"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15" name="フリーフォーム 414"/>
            <p:cNvSpPr/>
            <p:nvPr/>
          </p:nvSpPr>
          <p:spPr>
            <a:xfrm>
              <a:off x="1627152"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16" name="フリーフォーム 415"/>
            <p:cNvSpPr/>
            <p:nvPr/>
          </p:nvSpPr>
          <p:spPr>
            <a:xfrm>
              <a:off x="1694763"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17" name="フリーフォーム 416"/>
            <p:cNvSpPr/>
            <p:nvPr/>
          </p:nvSpPr>
          <p:spPr>
            <a:xfrm>
              <a:off x="1721037"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18" name="フリーフォーム 417"/>
            <p:cNvSpPr/>
            <p:nvPr/>
          </p:nvSpPr>
          <p:spPr>
            <a:xfrm>
              <a:off x="1788832"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19" name="フリーフォーム 418"/>
            <p:cNvSpPr/>
            <p:nvPr/>
          </p:nvSpPr>
          <p:spPr>
            <a:xfrm>
              <a:off x="1815106"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20" name="フリーフォーム 419"/>
            <p:cNvSpPr/>
            <p:nvPr/>
          </p:nvSpPr>
          <p:spPr>
            <a:xfrm>
              <a:off x="1888913"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21" name="フリーフォーム 420"/>
            <p:cNvSpPr/>
            <p:nvPr/>
          </p:nvSpPr>
          <p:spPr>
            <a:xfrm>
              <a:off x="1915186"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22" name="フリーフォーム 421"/>
            <p:cNvSpPr/>
            <p:nvPr/>
          </p:nvSpPr>
          <p:spPr>
            <a:xfrm>
              <a:off x="1981657"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23" name="フリーフォーム 422"/>
            <p:cNvSpPr/>
            <p:nvPr/>
          </p:nvSpPr>
          <p:spPr>
            <a:xfrm>
              <a:off x="2007930"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24" name="フリーフォーム 423"/>
            <p:cNvSpPr/>
            <p:nvPr/>
          </p:nvSpPr>
          <p:spPr>
            <a:xfrm>
              <a:off x="2077264"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25" name="フリーフォーム 424"/>
            <p:cNvSpPr/>
            <p:nvPr/>
          </p:nvSpPr>
          <p:spPr>
            <a:xfrm>
              <a:off x="2103538"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26" name="フリーフォーム 425"/>
            <p:cNvSpPr/>
            <p:nvPr/>
          </p:nvSpPr>
          <p:spPr>
            <a:xfrm>
              <a:off x="2171149"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27" name="フリーフォーム 426"/>
            <p:cNvSpPr/>
            <p:nvPr/>
          </p:nvSpPr>
          <p:spPr>
            <a:xfrm>
              <a:off x="2197423"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28" name="フリーフォーム 427"/>
            <p:cNvSpPr/>
            <p:nvPr/>
          </p:nvSpPr>
          <p:spPr>
            <a:xfrm>
              <a:off x="2265218"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29" name="フリーフォーム 428"/>
            <p:cNvSpPr/>
            <p:nvPr/>
          </p:nvSpPr>
          <p:spPr>
            <a:xfrm>
              <a:off x="2291492"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30" name="フリーフォーム 429"/>
            <p:cNvSpPr/>
            <p:nvPr/>
          </p:nvSpPr>
          <p:spPr>
            <a:xfrm>
              <a:off x="2365299"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31" name="フリーフォーム 430"/>
            <p:cNvSpPr/>
            <p:nvPr/>
          </p:nvSpPr>
          <p:spPr>
            <a:xfrm>
              <a:off x="2391572"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32" name="フリーフォーム 431"/>
            <p:cNvSpPr/>
            <p:nvPr/>
          </p:nvSpPr>
          <p:spPr>
            <a:xfrm>
              <a:off x="2458042"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33" name="フリーフォーム 432"/>
            <p:cNvSpPr/>
            <p:nvPr/>
          </p:nvSpPr>
          <p:spPr>
            <a:xfrm>
              <a:off x="2484316" y="408174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34" name="フリーフォーム 433"/>
            <p:cNvSpPr/>
            <p:nvPr/>
          </p:nvSpPr>
          <p:spPr>
            <a:xfrm>
              <a:off x="2550333" y="408351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35" name="フリーフォーム 434"/>
            <p:cNvSpPr/>
            <p:nvPr/>
          </p:nvSpPr>
          <p:spPr>
            <a:xfrm>
              <a:off x="2576607" y="408351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36" name="フリーフォーム 435"/>
            <p:cNvSpPr/>
            <p:nvPr/>
          </p:nvSpPr>
          <p:spPr>
            <a:xfrm>
              <a:off x="2644402" y="408351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37" name="フリーフォーム 436"/>
            <p:cNvSpPr/>
            <p:nvPr/>
          </p:nvSpPr>
          <p:spPr>
            <a:xfrm>
              <a:off x="2670676" y="408351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38" name="フリーフォーム 437"/>
            <p:cNvSpPr/>
            <p:nvPr/>
          </p:nvSpPr>
          <p:spPr>
            <a:xfrm>
              <a:off x="2744483" y="408351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39" name="フリーフォーム 438"/>
            <p:cNvSpPr/>
            <p:nvPr/>
          </p:nvSpPr>
          <p:spPr>
            <a:xfrm>
              <a:off x="2770757" y="408351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40" name="フリーフォーム 439"/>
            <p:cNvSpPr/>
            <p:nvPr/>
          </p:nvSpPr>
          <p:spPr>
            <a:xfrm>
              <a:off x="2837227" y="408351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41" name="フリーフォーム 440"/>
            <p:cNvSpPr/>
            <p:nvPr/>
          </p:nvSpPr>
          <p:spPr>
            <a:xfrm>
              <a:off x="2863500" y="408351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42" name="円/楕円 441"/>
            <p:cNvSpPr/>
            <p:nvPr/>
          </p:nvSpPr>
          <p:spPr>
            <a:xfrm>
              <a:off x="1574605" y="4016634"/>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43" name="円/楕円 442"/>
            <p:cNvSpPr/>
            <p:nvPr/>
          </p:nvSpPr>
          <p:spPr>
            <a:xfrm>
              <a:off x="1670433" y="4016611"/>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44" name="円/楕円 443"/>
            <p:cNvSpPr/>
            <p:nvPr/>
          </p:nvSpPr>
          <p:spPr>
            <a:xfrm>
              <a:off x="1765415" y="4017105"/>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45" name="円/楕円 444"/>
            <p:cNvSpPr/>
            <p:nvPr/>
          </p:nvSpPr>
          <p:spPr>
            <a:xfrm>
              <a:off x="1860572" y="4015652"/>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46" name="円/楕円 445"/>
            <p:cNvSpPr/>
            <p:nvPr/>
          </p:nvSpPr>
          <p:spPr>
            <a:xfrm>
              <a:off x="1954285" y="4015459"/>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47" name="円/楕円 446"/>
            <p:cNvSpPr/>
            <p:nvPr/>
          </p:nvSpPr>
          <p:spPr>
            <a:xfrm>
              <a:off x="2048399" y="4015960"/>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48" name="円/楕円 447"/>
            <p:cNvSpPr/>
            <p:nvPr/>
          </p:nvSpPr>
          <p:spPr>
            <a:xfrm>
              <a:off x="2143039" y="4016611"/>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49" name="円/楕円 448"/>
            <p:cNvSpPr/>
            <p:nvPr/>
          </p:nvSpPr>
          <p:spPr>
            <a:xfrm>
              <a:off x="2238215" y="4017353"/>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50" name="円/楕円 449"/>
            <p:cNvSpPr/>
            <p:nvPr/>
          </p:nvSpPr>
          <p:spPr>
            <a:xfrm>
              <a:off x="2334043" y="4017330"/>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51" name="円/楕円 450"/>
            <p:cNvSpPr/>
            <p:nvPr/>
          </p:nvSpPr>
          <p:spPr>
            <a:xfrm>
              <a:off x="2429026" y="4017824"/>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52" name="円/楕円 451"/>
            <p:cNvSpPr/>
            <p:nvPr/>
          </p:nvSpPr>
          <p:spPr>
            <a:xfrm>
              <a:off x="2524183" y="4016371"/>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53" name="円/楕円 452"/>
            <p:cNvSpPr/>
            <p:nvPr/>
          </p:nvSpPr>
          <p:spPr>
            <a:xfrm>
              <a:off x="2617895" y="4016178"/>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54" name="円/楕円 453"/>
            <p:cNvSpPr/>
            <p:nvPr/>
          </p:nvSpPr>
          <p:spPr>
            <a:xfrm>
              <a:off x="2712009" y="4016679"/>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55" name="円/楕円 454"/>
            <p:cNvSpPr/>
            <p:nvPr/>
          </p:nvSpPr>
          <p:spPr>
            <a:xfrm>
              <a:off x="2806650" y="4017330"/>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56" name="フリーフォーム 455"/>
            <p:cNvSpPr/>
            <p:nvPr/>
          </p:nvSpPr>
          <p:spPr>
            <a:xfrm rot="10800000">
              <a:off x="2858169"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57" name="フリーフォーム 456"/>
            <p:cNvSpPr/>
            <p:nvPr/>
          </p:nvSpPr>
          <p:spPr>
            <a:xfrm rot="10800000">
              <a:off x="2831896"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58" name="フリーフォーム 457"/>
            <p:cNvSpPr/>
            <p:nvPr/>
          </p:nvSpPr>
          <p:spPr>
            <a:xfrm rot="10800000">
              <a:off x="2764284"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59" name="フリーフォーム 458"/>
            <p:cNvSpPr/>
            <p:nvPr/>
          </p:nvSpPr>
          <p:spPr>
            <a:xfrm rot="10800000">
              <a:off x="2738011"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60" name="フリーフォーム 459"/>
            <p:cNvSpPr/>
            <p:nvPr/>
          </p:nvSpPr>
          <p:spPr>
            <a:xfrm rot="10800000">
              <a:off x="2670215"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61" name="フリーフォーム 460"/>
            <p:cNvSpPr/>
            <p:nvPr/>
          </p:nvSpPr>
          <p:spPr>
            <a:xfrm rot="10800000">
              <a:off x="2643942"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62" name="フリーフォーム 461"/>
            <p:cNvSpPr/>
            <p:nvPr/>
          </p:nvSpPr>
          <p:spPr>
            <a:xfrm rot="10800000">
              <a:off x="2570135"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63" name="フリーフォーム 462"/>
            <p:cNvSpPr/>
            <p:nvPr/>
          </p:nvSpPr>
          <p:spPr>
            <a:xfrm rot="10800000">
              <a:off x="2543861"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64" name="フリーフォーム 463"/>
            <p:cNvSpPr/>
            <p:nvPr/>
          </p:nvSpPr>
          <p:spPr>
            <a:xfrm rot="10800000">
              <a:off x="2477391"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65" name="フリーフォーム 464"/>
            <p:cNvSpPr/>
            <p:nvPr/>
          </p:nvSpPr>
          <p:spPr>
            <a:xfrm rot="10800000">
              <a:off x="2451117"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66" name="フリーフォーム 465"/>
            <p:cNvSpPr/>
            <p:nvPr/>
          </p:nvSpPr>
          <p:spPr>
            <a:xfrm rot="10800000">
              <a:off x="2381783"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67" name="フリーフォーム 466"/>
            <p:cNvSpPr/>
            <p:nvPr/>
          </p:nvSpPr>
          <p:spPr>
            <a:xfrm rot="10800000">
              <a:off x="2355510"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68" name="フリーフォーム 467"/>
            <p:cNvSpPr/>
            <p:nvPr/>
          </p:nvSpPr>
          <p:spPr>
            <a:xfrm rot="10800000">
              <a:off x="2287898"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69" name="フリーフォーム 468"/>
            <p:cNvSpPr/>
            <p:nvPr/>
          </p:nvSpPr>
          <p:spPr>
            <a:xfrm rot="10800000">
              <a:off x="2261625" y="4122426"/>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70" name="フリーフォーム 469"/>
            <p:cNvSpPr/>
            <p:nvPr/>
          </p:nvSpPr>
          <p:spPr>
            <a:xfrm rot="10800000">
              <a:off x="2193829" y="4122427"/>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71" name="フリーフォーム 470"/>
            <p:cNvSpPr/>
            <p:nvPr/>
          </p:nvSpPr>
          <p:spPr>
            <a:xfrm rot="10800000">
              <a:off x="2167556" y="4122427"/>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72" name="フリーフォーム 471"/>
            <p:cNvSpPr/>
            <p:nvPr/>
          </p:nvSpPr>
          <p:spPr>
            <a:xfrm rot="10800000">
              <a:off x="2093749" y="4122427"/>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73" name="フリーフォーム 472"/>
            <p:cNvSpPr/>
            <p:nvPr/>
          </p:nvSpPr>
          <p:spPr>
            <a:xfrm rot="10800000">
              <a:off x="2067475" y="4122427"/>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74" name="フリーフォーム 473"/>
            <p:cNvSpPr/>
            <p:nvPr/>
          </p:nvSpPr>
          <p:spPr>
            <a:xfrm rot="10800000">
              <a:off x="2001005" y="4122427"/>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75" name="フリーフォーム 474"/>
            <p:cNvSpPr/>
            <p:nvPr/>
          </p:nvSpPr>
          <p:spPr>
            <a:xfrm rot="10800000">
              <a:off x="1974732" y="4122427"/>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76" name="フリーフォーム 475"/>
            <p:cNvSpPr/>
            <p:nvPr/>
          </p:nvSpPr>
          <p:spPr>
            <a:xfrm rot="10800000">
              <a:off x="1908714" y="412065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77" name="フリーフォーム 476"/>
            <p:cNvSpPr/>
            <p:nvPr/>
          </p:nvSpPr>
          <p:spPr>
            <a:xfrm rot="10800000">
              <a:off x="1882441" y="412065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78" name="フリーフォーム 477"/>
            <p:cNvSpPr/>
            <p:nvPr/>
          </p:nvSpPr>
          <p:spPr>
            <a:xfrm rot="10800000">
              <a:off x="1814645" y="412065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79" name="フリーフォーム 478"/>
            <p:cNvSpPr/>
            <p:nvPr/>
          </p:nvSpPr>
          <p:spPr>
            <a:xfrm rot="10800000">
              <a:off x="1788372" y="412065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80" name="フリーフォーム 479"/>
            <p:cNvSpPr/>
            <p:nvPr/>
          </p:nvSpPr>
          <p:spPr>
            <a:xfrm rot="10800000">
              <a:off x="1714565" y="412065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81" name="フリーフォーム 480"/>
            <p:cNvSpPr/>
            <p:nvPr/>
          </p:nvSpPr>
          <p:spPr>
            <a:xfrm rot="10800000">
              <a:off x="1688291" y="412065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82" name="フリーフォーム 481"/>
            <p:cNvSpPr/>
            <p:nvPr/>
          </p:nvSpPr>
          <p:spPr>
            <a:xfrm rot="10800000">
              <a:off x="1621821" y="412065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83" name="フリーフォーム 482"/>
            <p:cNvSpPr/>
            <p:nvPr/>
          </p:nvSpPr>
          <p:spPr>
            <a:xfrm rot="10800000">
              <a:off x="1595547" y="412065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84" name="円/楕円 483"/>
            <p:cNvSpPr/>
            <p:nvPr/>
          </p:nvSpPr>
          <p:spPr>
            <a:xfrm rot="10800000">
              <a:off x="2805358" y="4176919"/>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85" name="円/楕円 484"/>
            <p:cNvSpPr/>
            <p:nvPr/>
          </p:nvSpPr>
          <p:spPr>
            <a:xfrm rot="10800000">
              <a:off x="2709530" y="4176943"/>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86" name="円/楕円 485"/>
            <p:cNvSpPr/>
            <p:nvPr/>
          </p:nvSpPr>
          <p:spPr>
            <a:xfrm rot="10800000">
              <a:off x="2614548" y="4176449"/>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87" name="円/楕円 486"/>
            <p:cNvSpPr/>
            <p:nvPr/>
          </p:nvSpPr>
          <p:spPr>
            <a:xfrm rot="10800000">
              <a:off x="2519390" y="4177902"/>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88" name="円/楕円 487"/>
            <p:cNvSpPr/>
            <p:nvPr/>
          </p:nvSpPr>
          <p:spPr>
            <a:xfrm rot="10800000">
              <a:off x="2425678" y="4178095"/>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89" name="円/楕円 488"/>
            <p:cNvSpPr/>
            <p:nvPr/>
          </p:nvSpPr>
          <p:spPr>
            <a:xfrm rot="10800000">
              <a:off x="2331564" y="4177593"/>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90" name="円/楕円 489"/>
            <p:cNvSpPr/>
            <p:nvPr/>
          </p:nvSpPr>
          <p:spPr>
            <a:xfrm rot="10800000">
              <a:off x="2236923" y="4176943"/>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91" name="円/楕円 490"/>
            <p:cNvSpPr/>
            <p:nvPr/>
          </p:nvSpPr>
          <p:spPr>
            <a:xfrm rot="10800000">
              <a:off x="2141748" y="4176200"/>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92" name="円/楕円 491"/>
            <p:cNvSpPr/>
            <p:nvPr/>
          </p:nvSpPr>
          <p:spPr>
            <a:xfrm rot="10800000">
              <a:off x="2045919" y="4176224"/>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93" name="円/楕円 492"/>
            <p:cNvSpPr/>
            <p:nvPr/>
          </p:nvSpPr>
          <p:spPr>
            <a:xfrm rot="10800000">
              <a:off x="1950937" y="4175730"/>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94" name="円/楕円 493"/>
            <p:cNvSpPr/>
            <p:nvPr/>
          </p:nvSpPr>
          <p:spPr>
            <a:xfrm rot="10800000">
              <a:off x="1855780" y="4177183"/>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95" name="円/楕円 494"/>
            <p:cNvSpPr/>
            <p:nvPr/>
          </p:nvSpPr>
          <p:spPr>
            <a:xfrm rot="10800000">
              <a:off x="1762068" y="4177376"/>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96" name="円/楕円 495"/>
            <p:cNvSpPr/>
            <p:nvPr/>
          </p:nvSpPr>
          <p:spPr>
            <a:xfrm rot="10800000">
              <a:off x="1667954" y="4176874"/>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97" name="円/楕円 496"/>
            <p:cNvSpPr/>
            <p:nvPr/>
          </p:nvSpPr>
          <p:spPr>
            <a:xfrm rot="10800000">
              <a:off x="1573313" y="4176224"/>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98" name="フリーフォーム 497"/>
            <p:cNvSpPr/>
            <p:nvPr/>
          </p:nvSpPr>
          <p:spPr>
            <a:xfrm>
              <a:off x="2925185"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99" name="フリーフォーム 498"/>
            <p:cNvSpPr/>
            <p:nvPr/>
          </p:nvSpPr>
          <p:spPr>
            <a:xfrm>
              <a:off x="2951459"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00" name="フリーフォーム 499"/>
            <p:cNvSpPr/>
            <p:nvPr/>
          </p:nvSpPr>
          <p:spPr>
            <a:xfrm>
              <a:off x="3019070"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01" name="フリーフォーム 500"/>
            <p:cNvSpPr/>
            <p:nvPr/>
          </p:nvSpPr>
          <p:spPr>
            <a:xfrm>
              <a:off x="3045344"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02" name="フリーフォーム 501"/>
            <p:cNvSpPr/>
            <p:nvPr/>
          </p:nvSpPr>
          <p:spPr>
            <a:xfrm>
              <a:off x="3113139"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03" name="フリーフォーム 502"/>
            <p:cNvSpPr/>
            <p:nvPr/>
          </p:nvSpPr>
          <p:spPr>
            <a:xfrm>
              <a:off x="3139413"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04" name="フリーフォーム 503"/>
            <p:cNvSpPr/>
            <p:nvPr/>
          </p:nvSpPr>
          <p:spPr>
            <a:xfrm>
              <a:off x="3213220"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05" name="フリーフォーム 504"/>
            <p:cNvSpPr/>
            <p:nvPr/>
          </p:nvSpPr>
          <p:spPr>
            <a:xfrm>
              <a:off x="3239493"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06" name="フリーフォーム 505"/>
            <p:cNvSpPr/>
            <p:nvPr/>
          </p:nvSpPr>
          <p:spPr>
            <a:xfrm>
              <a:off x="3305964"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07" name="フリーフォーム 506"/>
            <p:cNvSpPr/>
            <p:nvPr/>
          </p:nvSpPr>
          <p:spPr>
            <a:xfrm>
              <a:off x="3332237"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08" name="フリーフォーム 507"/>
            <p:cNvSpPr/>
            <p:nvPr/>
          </p:nvSpPr>
          <p:spPr>
            <a:xfrm>
              <a:off x="3401571"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09" name="フリーフォーム 508"/>
            <p:cNvSpPr/>
            <p:nvPr/>
          </p:nvSpPr>
          <p:spPr>
            <a:xfrm>
              <a:off x="3427845"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10" name="フリーフォーム 509"/>
            <p:cNvSpPr/>
            <p:nvPr/>
          </p:nvSpPr>
          <p:spPr>
            <a:xfrm>
              <a:off x="3495456"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11" name="フリーフォーム 510"/>
            <p:cNvSpPr/>
            <p:nvPr/>
          </p:nvSpPr>
          <p:spPr>
            <a:xfrm>
              <a:off x="3521730"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12" name="フリーフォーム 511"/>
            <p:cNvSpPr/>
            <p:nvPr/>
          </p:nvSpPr>
          <p:spPr>
            <a:xfrm>
              <a:off x="3589525"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13" name="フリーフォーム 512"/>
            <p:cNvSpPr/>
            <p:nvPr/>
          </p:nvSpPr>
          <p:spPr>
            <a:xfrm>
              <a:off x="3615799"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14" name="フリーフォーム 513"/>
            <p:cNvSpPr/>
            <p:nvPr/>
          </p:nvSpPr>
          <p:spPr>
            <a:xfrm>
              <a:off x="3689606"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15" name="フリーフォーム 514"/>
            <p:cNvSpPr/>
            <p:nvPr/>
          </p:nvSpPr>
          <p:spPr>
            <a:xfrm>
              <a:off x="3715879"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16" name="フリーフォーム 515"/>
            <p:cNvSpPr/>
            <p:nvPr/>
          </p:nvSpPr>
          <p:spPr>
            <a:xfrm>
              <a:off x="3782349"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17" name="フリーフォーム 516"/>
            <p:cNvSpPr/>
            <p:nvPr/>
          </p:nvSpPr>
          <p:spPr>
            <a:xfrm>
              <a:off x="3808623" y="407985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18" name="フリーフォーム 517"/>
            <p:cNvSpPr/>
            <p:nvPr/>
          </p:nvSpPr>
          <p:spPr>
            <a:xfrm>
              <a:off x="3874640" y="408162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19" name="フリーフォーム 518"/>
            <p:cNvSpPr/>
            <p:nvPr/>
          </p:nvSpPr>
          <p:spPr>
            <a:xfrm>
              <a:off x="3900914" y="408162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20" name="フリーフォーム 519"/>
            <p:cNvSpPr/>
            <p:nvPr/>
          </p:nvSpPr>
          <p:spPr>
            <a:xfrm>
              <a:off x="3968709" y="408162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21" name="フリーフォーム 520"/>
            <p:cNvSpPr/>
            <p:nvPr/>
          </p:nvSpPr>
          <p:spPr>
            <a:xfrm>
              <a:off x="3994983" y="408162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22" name="フリーフォーム 521"/>
            <p:cNvSpPr/>
            <p:nvPr/>
          </p:nvSpPr>
          <p:spPr>
            <a:xfrm>
              <a:off x="4068790" y="408162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23" name="フリーフォーム 522"/>
            <p:cNvSpPr/>
            <p:nvPr/>
          </p:nvSpPr>
          <p:spPr>
            <a:xfrm>
              <a:off x="4095064" y="408162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24" name="フリーフォーム 523"/>
            <p:cNvSpPr/>
            <p:nvPr/>
          </p:nvSpPr>
          <p:spPr>
            <a:xfrm>
              <a:off x="4161534" y="408162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25" name="フリーフォーム 524"/>
            <p:cNvSpPr/>
            <p:nvPr/>
          </p:nvSpPr>
          <p:spPr>
            <a:xfrm>
              <a:off x="4187807" y="408162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26" name="円/楕円 525"/>
            <p:cNvSpPr/>
            <p:nvPr/>
          </p:nvSpPr>
          <p:spPr>
            <a:xfrm>
              <a:off x="2898912" y="4014739"/>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27" name="円/楕円 526"/>
            <p:cNvSpPr/>
            <p:nvPr/>
          </p:nvSpPr>
          <p:spPr>
            <a:xfrm>
              <a:off x="2994740" y="4014716"/>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28" name="円/楕円 527"/>
            <p:cNvSpPr/>
            <p:nvPr/>
          </p:nvSpPr>
          <p:spPr>
            <a:xfrm>
              <a:off x="3089722" y="4015210"/>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29" name="円/楕円 528"/>
            <p:cNvSpPr/>
            <p:nvPr/>
          </p:nvSpPr>
          <p:spPr>
            <a:xfrm>
              <a:off x="3184879" y="4013757"/>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30" name="円/楕円 529"/>
            <p:cNvSpPr/>
            <p:nvPr/>
          </p:nvSpPr>
          <p:spPr>
            <a:xfrm>
              <a:off x="3278592" y="4013564"/>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31" name="円/楕円 530"/>
            <p:cNvSpPr/>
            <p:nvPr/>
          </p:nvSpPr>
          <p:spPr>
            <a:xfrm>
              <a:off x="3372706" y="4014065"/>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32" name="円/楕円 531"/>
            <p:cNvSpPr/>
            <p:nvPr/>
          </p:nvSpPr>
          <p:spPr>
            <a:xfrm>
              <a:off x="3467346" y="4014716"/>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33" name="円/楕円 532"/>
            <p:cNvSpPr/>
            <p:nvPr/>
          </p:nvSpPr>
          <p:spPr>
            <a:xfrm>
              <a:off x="3562522" y="4015458"/>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34" name="円/楕円 533"/>
            <p:cNvSpPr/>
            <p:nvPr/>
          </p:nvSpPr>
          <p:spPr>
            <a:xfrm>
              <a:off x="3658350" y="4015435"/>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35" name="円/楕円 534"/>
            <p:cNvSpPr/>
            <p:nvPr/>
          </p:nvSpPr>
          <p:spPr>
            <a:xfrm>
              <a:off x="3753333" y="4015929"/>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36" name="円/楕円 535"/>
            <p:cNvSpPr/>
            <p:nvPr/>
          </p:nvSpPr>
          <p:spPr>
            <a:xfrm>
              <a:off x="3848490" y="4014476"/>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37" name="円/楕円 536"/>
            <p:cNvSpPr/>
            <p:nvPr/>
          </p:nvSpPr>
          <p:spPr>
            <a:xfrm>
              <a:off x="3942202" y="4014283"/>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38" name="円/楕円 537"/>
            <p:cNvSpPr/>
            <p:nvPr/>
          </p:nvSpPr>
          <p:spPr>
            <a:xfrm>
              <a:off x="4036316" y="4014784"/>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39" name="円/楕円 538"/>
            <p:cNvSpPr/>
            <p:nvPr/>
          </p:nvSpPr>
          <p:spPr>
            <a:xfrm>
              <a:off x="4130957" y="4015435"/>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40" name="フリーフォーム 539"/>
            <p:cNvSpPr/>
            <p:nvPr/>
          </p:nvSpPr>
          <p:spPr>
            <a:xfrm rot="10800000">
              <a:off x="4182476"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41" name="フリーフォーム 540"/>
            <p:cNvSpPr/>
            <p:nvPr/>
          </p:nvSpPr>
          <p:spPr>
            <a:xfrm rot="10800000">
              <a:off x="4156203"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42" name="フリーフォーム 541"/>
            <p:cNvSpPr/>
            <p:nvPr/>
          </p:nvSpPr>
          <p:spPr>
            <a:xfrm rot="10800000">
              <a:off x="4088591"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43" name="フリーフォーム 542"/>
            <p:cNvSpPr/>
            <p:nvPr/>
          </p:nvSpPr>
          <p:spPr>
            <a:xfrm rot="10800000">
              <a:off x="4062318"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44" name="フリーフォーム 543"/>
            <p:cNvSpPr/>
            <p:nvPr/>
          </p:nvSpPr>
          <p:spPr>
            <a:xfrm rot="10800000">
              <a:off x="3994522"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45" name="フリーフォーム 544"/>
            <p:cNvSpPr/>
            <p:nvPr/>
          </p:nvSpPr>
          <p:spPr>
            <a:xfrm rot="10800000">
              <a:off x="3968249"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46" name="フリーフォーム 545"/>
            <p:cNvSpPr/>
            <p:nvPr/>
          </p:nvSpPr>
          <p:spPr>
            <a:xfrm rot="10800000">
              <a:off x="3894442"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47" name="フリーフォーム 546"/>
            <p:cNvSpPr/>
            <p:nvPr/>
          </p:nvSpPr>
          <p:spPr>
            <a:xfrm rot="10800000">
              <a:off x="3868168"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48" name="フリーフォーム 547"/>
            <p:cNvSpPr/>
            <p:nvPr/>
          </p:nvSpPr>
          <p:spPr>
            <a:xfrm rot="10800000">
              <a:off x="3801698"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49" name="フリーフォーム 548"/>
            <p:cNvSpPr/>
            <p:nvPr/>
          </p:nvSpPr>
          <p:spPr>
            <a:xfrm rot="10800000">
              <a:off x="3775424"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50" name="フリーフォーム 549"/>
            <p:cNvSpPr/>
            <p:nvPr/>
          </p:nvSpPr>
          <p:spPr>
            <a:xfrm rot="10800000">
              <a:off x="3706090"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51" name="フリーフォーム 550"/>
            <p:cNvSpPr/>
            <p:nvPr/>
          </p:nvSpPr>
          <p:spPr>
            <a:xfrm rot="10800000">
              <a:off x="3679817"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52" name="フリーフォーム 551"/>
            <p:cNvSpPr/>
            <p:nvPr/>
          </p:nvSpPr>
          <p:spPr>
            <a:xfrm rot="10800000">
              <a:off x="3612205"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53" name="フリーフォーム 552"/>
            <p:cNvSpPr/>
            <p:nvPr/>
          </p:nvSpPr>
          <p:spPr>
            <a:xfrm rot="10800000">
              <a:off x="3585932" y="4120531"/>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54" name="フリーフォーム 553"/>
            <p:cNvSpPr/>
            <p:nvPr/>
          </p:nvSpPr>
          <p:spPr>
            <a:xfrm rot="10800000">
              <a:off x="3518136" y="412053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55" name="フリーフォーム 554"/>
            <p:cNvSpPr/>
            <p:nvPr/>
          </p:nvSpPr>
          <p:spPr>
            <a:xfrm rot="10800000">
              <a:off x="3491863" y="412053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56" name="フリーフォーム 555"/>
            <p:cNvSpPr/>
            <p:nvPr/>
          </p:nvSpPr>
          <p:spPr>
            <a:xfrm rot="10800000">
              <a:off x="3418056" y="412053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57" name="フリーフォーム 556"/>
            <p:cNvSpPr/>
            <p:nvPr/>
          </p:nvSpPr>
          <p:spPr>
            <a:xfrm rot="10800000">
              <a:off x="3391782" y="412053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58" name="フリーフォーム 557"/>
            <p:cNvSpPr/>
            <p:nvPr/>
          </p:nvSpPr>
          <p:spPr>
            <a:xfrm rot="10800000">
              <a:off x="3325312" y="412053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59" name="フリーフォーム 558"/>
            <p:cNvSpPr/>
            <p:nvPr/>
          </p:nvSpPr>
          <p:spPr>
            <a:xfrm rot="10800000">
              <a:off x="3299039" y="4120532"/>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60" name="フリーフォーム 559"/>
            <p:cNvSpPr/>
            <p:nvPr/>
          </p:nvSpPr>
          <p:spPr>
            <a:xfrm rot="10800000">
              <a:off x="3233021" y="411876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61" name="フリーフォーム 560"/>
            <p:cNvSpPr/>
            <p:nvPr/>
          </p:nvSpPr>
          <p:spPr>
            <a:xfrm rot="10800000">
              <a:off x="3206748" y="411876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62" name="フリーフォーム 561"/>
            <p:cNvSpPr/>
            <p:nvPr/>
          </p:nvSpPr>
          <p:spPr>
            <a:xfrm rot="10800000">
              <a:off x="3138952" y="411876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63" name="フリーフォーム 562"/>
            <p:cNvSpPr/>
            <p:nvPr/>
          </p:nvSpPr>
          <p:spPr>
            <a:xfrm rot="10800000">
              <a:off x="3112679" y="411876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64" name="フリーフォーム 563"/>
            <p:cNvSpPr/>
            <p:nvPr/>
          </p:nvSpPr>
          <p:spPr>
            <a:xfrm rot="10800000">
              <a:off x="3038872" y="411876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65" name="フリーフォーム 564"/>
            <p:cNvSpPr/>
            <p:nvPr/>
          </p:nvSpPr>
          <p:spPr>
            <a:xfrm rot="10800000">
              <a:off x="3012598" y="411876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66" name="フリーフォーム 565"/>
            <p:cNvSpPr/>
            <p:nvPr/>
          </p:nvSpPr>
          <p:spPr>
            <a:xfrm rot="10800000">
              <a:off x="2946128" y="411876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67" name="フリーフォーム 566"/>
            <p:cNvSpPr/>
            <p:nvPr/>
          </p:nvSpPr>
          <p:spPr>
            <a:xfrm rot="10800000">
              <a:off x="2919854" y="4118760"/>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68" name="円/楕円 567"/>
            <p:cNvSpPr/>
            <p:nvPr/>
          </p:nvSpPr>
          <p:spPr>
            <a:xfrm rot="10800000">
              <a:off x="4129665" y="4175024"/>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69" name="円/楕円 568"/>
            <p:cNvSpPr/>
            <p:nvPr/>
          </p:nvSpPr>
          <p:spPr>
            <a:xfrm rot="10800000">
              <a:off x="4033837" y="4175048"/>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70" name="円/楕円 569"/>
            <p:cNvSpPr/>
            <p:nvPr/>
          </p:nvSpPr>
          <p:spPr>
            <a:xfrm rot="10800000">
              <a:off x="3938855" y="4174554"/>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71" name="円/楕円 570"/>
            <p:cNvSpPr/>
            <p:nvPr/>
          </p:nvSpPr>
          <p:spPr>
            <a:xfrm rot="10800000">
              <a:off x="3843697" y="4176007"/>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72" name="円/楕円 571"/>
            <p:cNvSpPr/>
            <p:nvPr/>
          </p:nvSpPr>
          <p:spPr>
            <a:xfrm rot="10800000">
              <a:off x="3749985" y="4176200"/>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73" name="円/楕円 572"/>
            <p:cNvSpPr/>
            <p:nvPr/>
          </p:nvSpPr>
          <p:spPr>
            <a:xfrm rot="10800000">
              <a:off x="3655871" y="4175698"/>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74" name="円/楕円 573"/>
            <p:cNvSpPr/>
            <p:nvPr/>
          </p:nvSpPr>
          <p:spPr>
            <a:xfrm rot="10800000">
              <a:off x="3561230" y="4175048"/>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75" name="円/楕円 574"/>
            <p:cNvSpPr/>
            <p:nvPr/>
          </p:nvSpPr>
          <p:spPr>
            <a:xfrm rot="10800000">
              <a:off x="3466055" y="4174305"/>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76" name="円/楕円 575"/>
            <p:cNvSpPr/>
            <p:nvPr/>
          </p:nvSpPr>
          <p:spPr>
            <a:xfrm rot="10800000">
              <a:off x="3370226" y="4174329"/>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77" name="円/楕円 576"/>
            <p:cNvSpPr/>
            <p:nvPr/>
          </p:nvSpPr>
          <p:spPr>
            <a:xfrm rot="10800000">
              <a:off x="3275244" y="4173835"/>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78" name="円/楕円 577"/>
            <p:cNvSpPr/>
            <p:nvPr/>
          </p:nvSpPr>
          <p:spPr>
            <a:xfrm rot="10800000">
              <a:off x="3180087" y="4175288"/>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79" name="円/楕円 578"/>
            <p:cNvSpPr/>
            <p:nvPr/>
          </p:nvSpPr>
          <p:spPr>
            <a:xfrm rot="10800000">
              <a:off x="3086375" y="4175481"/>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80" name="円/楕円 579"/>
            <p:cNvSpPr/>
            <p:nvPr/>
          </p:nvSpPr>
          <p:spPr>
            <a:xfrm rot="10800000">
              <a:off x="2992261" y="4174979"/>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81" name="円/楕円 580"/>
            <p:cNvSpPr/>
            <p:nvPr/>
          </p:nvSpPr>
          <p:spPr>
            <a:xfrm rot="10800000">
              <a:off x="2897620" y="4174329"/>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82" name="フリーフォーム 581"/>
            <p:cNvSpPr/>
            <p:nvPr/>
          </p:nvSpPr>
          <p:spPr>
            <a:xfrm>
              <a:off x="4241741"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83" name="フリーフォーム 582"/>
            <p:cNvSpPr/>
            <p:nvPr/>
          </p:nvSpPr>
          <p:spPr>
            <a:xfrm>
              <a:off x="4268015"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84" name="フリーフォーム 583"/>
            <p:cNvSpPr/>
            <p:nvPr/>
          </p:nvSpPr>
          <p:spPr>
            <a:xfrm>
              <a:off x="4335626"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85" name="フリーフォーム 584"/>
            <p:cNvSpPr/>
            <p:nvPr/>
          </p:nvSpPr>
          <p:spPr>
            <a:xfrm>
              <a:off x="4361900"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86" name="フリーフォーム 585"/>
            <p:cNvSpPr/>
            <p:nvPr/>
          </p:nvSpPr>
          <p:spPr>
            <a:xfrm>
              <a:off x="4429695"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87" name="フリーフォーム 586"/>
            <p:cNvSpPr/>
            <p:nvPr/>
          </p:nvSpPr>
          <p:spPr>
            <a:xfrm>
              <a:off x="4455969"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88" name="フリーフォーム 587"/>
            <p:cNvSpPr/>
            <p:nvPr/>
          </p:nvSpPr>
          <p:spPr>
            <a:xfrm>
              <a:off x="4529776"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89" name="フリーフォーム 588"/>
            <p:cNvSpPr/>
            <p:nvPr/>
          </p:nvSpPr>
          <p:spPr>
            <a:xfrm>
              <a:off x="4556049"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90" name="フリーフォーム 589"/>
            <p:cNvSpPr/>
            <p:nvPr/>
          </p:nvSpPr>
          <p:spPr>
            <a:xfrm>
              <a:off x="4622520"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91" name="フリーフォーム 590"/>
            <p:cNvSpPr/>
            <p:nvPr/>
          </p:nvSpPr>
          <p:spPr>
            <a:xfrm>
              <a:off x="4648793"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92" name="フリーフォーム 591"/>
            <p:cNvSpPr/>
            <p:nvPr/>
          </p:nvSpPr>
          <p:spPr>
            <a:xfrm>
              <a:off x="4718127"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93" name="フリーフォーム 592"/>
            <p:cNvSpPr/>
            <p:nvPr/>
          </p:nvSpPr>
          <p:spPr>
            <a:xfrm>
              <a:off x="4744401"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94" name="フリーフォーム 593"/>
            <p:cNvSpPr/>
            <p:nvPr/>
          </p:nvSpPr>
          <p:spPr>
            <a:xfrm>
              <a:off x="4812012"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95" name="フリーフォーム 594"/>
            <p:cNvSpPr/>
            <p:nvPr/>
          </p:nvSpPr>
          <p:spPr>
            <a:xfrm>
              <a:off x="4838286"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96" name="フリーフォーム 595"/>
            <p:cNvSpPr/>
            <p:nvPr/>
          </p:nvSpPr>
          <p:spPr>
            <a:xfrm>
              <a:off x="4906081"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97" name="フリーフォーム 596"/>
            <p:cNvSpPr/>
            <p:nvPr/>
          </p:nvSpPr>
          <p:spPr>
            <a:xfrm>
              <a:off x="4932355"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98" name="フリーフォーム 597"/>
            <p:cNvSpPr/>
            <p:nvPr/>
          </p:nvSpPr>
          <p:spPr>
            <a:xfrm>
              <a:off x="5006162"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99" name="フリーフォーム 598"/>
            <p:cNvSpPr/>
            <p:nvPr/>
          </p:nvSpPr>
          <p:spPr>
            <a:xfrm>
              <a:off x="5032435"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00" name="フリーフォーム 599"/>
            <p:cNvSpPr/>
            <p:nvPr/>
          </p:nvSpPr>
          <p:spPr>
            <a:xfrm>
              <a:off x="5098905"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01" name="フリーフォーム 600"/>
            <p:cNvSpPr/>
            <p:nvPr/>
          </p:nvSpPr>
          <p:spPr>
            <a:xfrm>
              <a:off x="5125179" y="408004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02" name="フリーフォーム 601"/>
            <p:cNvSpPr/>
            <p:nvPr/>
          </p:nvSpPr>
          <p:spPr>
            <a:xfrm>
              <a:off x="5191196" y="408181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03" name="フリーフォーム 602"/>
            <p:cNvSpPr/>
            <p:nvPr/>
          </p:nvSpPr>
          <p:spPr>
            <a:xfrm>
              <a:off x="5217470" y="408181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04" name="フリーフォーム 603"/>
            <p:cNvSpPr/>
            <p:nvPr/>
          </p:nvSpPr>
          <p:spPr>
            <a:xfrm>
              <a:off x="5285265" y="408181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05" name="フリーフォーム 604"/>
            <p:cNvSpPr/>
            <p:nvPr/>
          </p:nvSpPr>
          <p:spPr>
            <a:xfrm>
              <a:off x="5311539" y="408181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06" name="フリーフォーム 605"/>
            <p:cNvSpPr/>
            <p:nvPr/>
          </p:nvSpPr>
          <p:spPr>
            <a:xfrm>
              <a:off x="5385346" y="408181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07" name="フリーフォーム 606"/>
            <p:cNvSpPr/>
            <p:nvPr/>
          </p:nvSpPr>
          <p:spPr>
            <a:xfrm>
              <a:off x="5411620" y="408181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08" name="フリーフォーム 607"/>
            <p:cNvSpPr/>
            <p:nvPr/>
          </p:nvSpPr>
          <p:spPr>
            <a:xfrm>
              <a:off x="5478090" y="408181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09" name="フリーフォーム 608"/>
            <p:cNvSpPr/>
            <p:nvPr/>
          </p:nvSpPr>
          <p:spPr>
            <a:xfrm>
              <a:off x="5504363" y="408181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10" name="円/楕円 609"/>
            <p:cNvSpPr/>
            <p:nvPr/>
          </p:nvSpPr>
          <p:spPr>
            <a:xfrm>
              <a:off x="4215468" y="4014932"/>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11" name="円/楕円 610"/>
            <p:cNvSpPr/>
            <p:nvPr/>
          </p:nvSpPr>
          <p:spPr>
            <a:xfrm>
              <a:off x="4311296" y="4014909"/>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12" name="円/楕円 611"/>
            <p:cNvSpPr/>
            <p:nvPr/>
          </p:nvSpPr>
          <p:spPr>
            <a:xfrm>
              <a:off x="4406278" y="4015403"/>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13" name="円/楕円 612"/>
            <p:cNvSpPr/>
            <p:nvPr/>
          </p:nvSpPr>
          <p:spPr>
            <a:xfrm>
              <a:off x="4501435" y="4013950"/>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14" name="円/楕円 613"/>
            <p:cNvSpPr/>
            <p:nvPr/>
          </p:nvSpPr>
          <p:spPr>
            <a:xfrm>
              <a:off x="4595148" y="4013757"/>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15" name="円/楕円 614"/>
            <p:cNvSpPr/>
            <p:nvPr/>
          </p:nvSpPr>
          <p:spPr>
            <a:xfrm>
              <a:off x="4689262" y="4014258"/>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16" name="円/楕円 615"/>
            <p:cNvSpPr/>
            <p:nvPr/>
          </p:nvSpPr>
          <p:spPr>
            <a:xfrm>
              <a:off x="4783902" y="4014909"/>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17" name="円/楕円 616"/>
            <p:cNvSpPr/>
            <p:nvPr/>
          </p:nvSpPr>
          <p:spPr>
            <a:xfrm>
              <a:off x="4879078" y="4015651"/>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18" name="円/楕円 617"/>
            <p:cNvSpPr/>
            <p:nvPr/>
          </p:nvSpPr>
          <p:spPr>
            <a:xfrm>
              <a:off x="4974906" y="4015628"/>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19" name="円/楕円 618"/>
            <p:cNvSpPr/>
            <p:nvPr/>
          </p:nvSpPr>
          <p:spPr>
            <a:xfrm>
              <a:off x="5069889" y="4016122"/>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20" name="円/楕円 619"/>
            <p:cNvSpPr/>
            <p:nvPr/>
          </p:nvSpPr>
          <p:spPr>
            <a:xfrm>
              <a:off x="5165046" y="4014669"/>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21" name="円/楕円 620"/>
            <p:cNvSpPr/>
            <p:nvPr/>
          </p:nvSpPr>
          <p:spPr>
            <a:xfrm>
              <a:off x="5258758" y="4014476"/>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22" name="円/楕円 621"/>
            <p:cNvSpPr/>
            <p:nvPr/>
          </p:nvSpPr>
          <p:spPr>
            <a:xfrm>
              <a:off x="5352872" y="4014977"/>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23" name="円/楕円 622"/>
            <p:cNvSpPr/>
            <p:nvPr/>
          </p:nvSpPr>
          <p:spPr>
            <a:xfrm>
              <a:off x="5447513" y="4015628"/>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24" name="フリーフォーム 623"/>
            <p:cNvSpPr/>
            <p:nvPr/>
          </p:nvSpPr>
          <p:spPr>
            <a:xfrm rot="10800000">
              <a:off x="5499032"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25" name="フリーフォーム 624"/>
            <p:cNvSpPr/>
            <p:nvPr/>
          </p:nvSpPr>
          <p:spPr>
            <a:xfrm rot="10800000">
              <a:off x="5472759"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26" name="フリーフォーム 625"/>
            <p:cNvSpPr/>
            <p:nvPr/>
          </p:nvSpPr>
          <p:spPr>
            <a:xfrm rot="10800000">
              <a:off x="5405147"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27" name="フリーフォーム 626"/>
            <p:cNvSpPr/>
            <p:nvPr/>
          </p:nvSpPr>
          <p:spPr>
            <a:xfrm rot="10800000">
              <a:off x="5378874"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28" name="フリーフォーム 627"/>
            <p:cNvSpPr/>
            <p:nvPr/>
          </p:nvSpPr>
          <p:spPr>
            <a:xfrm rot="10800000">
              <a:off x="5311078"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29" name="フリーフォーム 628"/>
            <p:cNvSpPr/>
            <p:nvPr/>
          </p:nvSpPr>
          <p:spPr>
            <a:xfrm rot="10800000">
              <a:off x="5284805"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30" name="フリーフォーム 629"/>
            <p:cNvSpPr/>
            <p:nvPr/>
          </p:nvSpPr>
          <p:spPr>
            <a:xfrm rot="10800000">
              <a:off x="5210998"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31" name="フリーフォーム 630"/>
            <p:cNvSpPr/>
            <p:nvPr/>
          </p:nvSpPr>
          <p:spPr>
            <a:xfrm rot="10800000">
              <a:off x="5184724"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32" name="フリーフォーム 631"/>
            <p:cNvSpPr/>
            <p:nvPr/>
          </p:nvSpPr>
          <p:spPr>
            <a:xfrm rot="10800000">
              <a:off x="5118254"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33" name="フリーフォーム 632"/>
            <p:cNvSpPr/>
            <p:nvPr/>
          </p:nvSpPr>
          <p:spPr>
            <a:xfrm rot="10800000">
              <a:off x="5091980"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34" name="フリーフォーム 633"/>
            <p:cNvSpPr/>
            <p:nvPr/>
          </p:nvSpPr>
          <p:spPr>
            <a:xfrm rot="10800000">
              <a:off x="5022646"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35" name="フリーフォーム 634"/>
            <p:cNvSpPr/>
            <p:nvPr/>
          </p:nvSpPr>
          <p:spPr>
            <a:xfrm rot="10800000">
              <a:off x="4996373"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36" name="フリーフォーム 635"/>
            <p:cNvSpPr/>
            <p:nvPr/>
          </p:nvSpPr>
          <p:spPr>
            <a:xfrm rot="10800000">
              <a:off x="4928761"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37" name="フリーフォーム 636"/>
            <p:cNvSpPr/>
            <p:nvPr/>
          </p:nvSpPr>
          <p:spPr>
            <a:xfrm rot="10800000">
              <a:off x="4902488" y="4120724"/>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38" name="フリーフォーム 637"/>
            <p:cNvSpPr/>
            <p:nvPr/>
          </p:nvSpPr>
          <p:spPr>
            <a:xfrm rot="10800000">
              <a:off x="4834692" y="412072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39" name="フリーフォーム 638"/>
            <p:cNvSpPr/>
            <p:nvPr/>
          </p:nvSpPr>
          <p:spPr>
            <a:xfrm rot="10800000">
              <a:off x="4808419" y="412072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40" name="フリーフォーム 639"/>
            <p:cNvSpPr/>
            <p:nvPr/>
          </p:nvSpPr>
          <p:spPr>
            <a:xfrm rot="10800000">
              <a:off x="4734612" y="412072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41" name="フリーフォーム 640"/>
            <p:cNvSpPr/>
            <p:nvPr/>
          </p:nvSpPr>
          <p:spPr>
            <a:xfrm rot="10800000">
              <a:off x="4708338" y="412072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42" name="フリーフォーム 641"/>
            <p:cNvSpPr/>
            <p:nvPr/>
          </p:nvSpPr>
          <p:spPr>
            <a:xfrm rot="10800000">
              <a:off x="4641868" y="412072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43" name="フリーフォーム 642"/>
            <p:cNvSpPr/>
            <p:nvPr/>
          </p:nvSpPr>
          <p:spPr>
            <a:xfrm rot="10800000">
              <a:off x="4615595" y="4120725"/>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44" name="フリーフォーム 643"/>
            <p:cNvSpPr/>
            <p:nvPr/>
          </p:nvSpPr>
          <p:spPr>
            <a:xfrm rot="10800000">
              <a:off x="4549577" y="411895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45" name="フリーフォーム 644"/>
            <p:cNvSpPr/>
            <p:nvPr/>
          </p:nvSpPr>
          <p:spPr>
            <a:xfrm rot="10800000">
              <a:off x="4523304" y="411895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46" name="フリーフォーム 645"/>
            <p:cNvSpPr/>
            <p:nvPr/>
          </p:nvSpPr>
          <p:spPr>
            <a:xfrm rot="10800000">
              <a:off x="4455508" y="411895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47" name="フリーフォーム 646"/>
            <p:cNvSpPr/>
            <p:nvPr/>
          </p:nvSpPr>
          <p:spPr>
            <a:xfrm rot="10800000">
              <a:off x="4429235" y="411895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48" name="フリーフォーム 647"/>
            <p:cNvSpPr/>
            <p:nvPr/>
          </p:nvSpPr>
          <p:spPr>
            <a:xfrm rot="10800000">
              <a:off x="4355428" y="411895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49" name="フリーフォーム 648"/>
            <p:cNvSpPr/>
            <p:nvPr/>
          </p:nvSpPr>
          <p:spPr>
            <a:xfrm rot="10800000">
              <a:off x="4329154" y="411895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50" name="フリーフォーム 649"/>
            <p:cNvSpPr/>
            <p:nvPr/>
          </p:nvSpPr>
          <p:spPr>
            <a:xfrm rot="10800000">
              <a:off x="4262684" y="411895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51" name="フリーフォーム 650"/>
            <p:cNvSpPr/>
            <p:nvPr/>
          </p:nvSpPr>
          <p:spPr>
            <a:xfrm rot="10800000">
              <a:off x="4236410" y="4118953"/>
              <a:ext cx="13507" cy="64091"/>
            </a:xfrm>
            <a:custGeom>
              <a:avLst/>
              <a:gdLst>
                <a:gd name="connsiteX0" fmla="*/ 14591 w 63229"/>
                <a:gd name="connsiteY0" fmla="*/ 0 h 359923"/>
                <a:gd name="connsiteX1" fmla="*/ 24319 w 63229"/>
                <a:gd name="connsiteY1" fmla="*/ 92413 h 359923"/>
                <a:gd name="connsiteX2" fmla="*/ 38910 w 63229"/>
                <a:gd name="connsiteY2" fmla="*/ 131323 h 359923"/>
                <a:gd name="connsiteX3" fmla="*/ 48638 w 63229"/>
                <a:gd name="connsiteY3" fmla="*/ 160506 h 359923"/>
                <a:gd name="connsiteX4" fmla="*/ 63229 w 63229"/>
                <a:gd name="connsiteY4" fmla="*/ 223736 h 359923"/>
                <a:gd name="connsiteX5" fmla="*/ 58366 w 63229"/>
                <a:gd name="connsiteY5" fmla="*/ 262647 h 359923"/>
                <a:gd name="connsiteX6" fmla="*/ 38910 w 63229"/>
                <a:gd name="connsiteY6" fmla="*/ 291830 h 359923"/>
                <a:gd name="connsiteX7" fmla="*/ 29183 w 63229"/>
                <a:gd name="connsiteY7" fmla="*/ 306421 h 359923"/>
                <a:gd name="connsiteX8" fmla="*/ 24319 w 63229"/>
                <a:gd name="connsiteY8" fmla="*/ 321013 h 359923"/>
                <a:gd name="connsiteX9" fmla="*/ 9727 w 63229"/>
                <a:gd name="connsiteY9" fmla="*/ 335604 h 359923"/>
                <a:gd name="connsiteX10" fmla="*/ 0 w 63229"/>
                <a:gd name="connsiteY10" fmla="*/ 359923 h 35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229" h="359923">
                  <a:moveTo>
                    <a:pt x="14591" y="0"/>
                  </a:moveTo>
                  <a:cubicBezTo>
                    <a:pt x="18693" y="57422"/>
                    <a:pt x="15483" y="52653"/>
                    <a:pt x="24319" y="92413"/>
                  </a:cubicBezTo>
                  <a:cubicBezTo>
                    <a:pt x="32217" y="127951"/>
                    <a:pt x="24811" y="96074"/>
                    <a:pt x="38910" y="131323"/>
                  </a:cubicBezTo>
                  <a:cubicBezTo>
                    <a:pt x="42718" y="140844"/>
                    <a:pt x="46151" y="150558"/>
                    <a:pt x="48638" y="160506"/>
                  </a:cubicBezTo>
                  <a:cubicBezTo>
                    <a:pt x="60371" y="207437"/>
                    <a:pt x="55744" y="186307"/>
                    <a:pt x="63229" y="223736"/>
                  </a:cubicBezTo>
                  <a:cubicBezTo>
                    <a:pt x="61608" y="236706"/>
                    <a:pt x="62762" y="250337"/>
                    <a:pt x="58366" y="262647"/>
                  </a:cubicBezTo>
                  <a:cubicBezTo>
                    <a:pt x="54434" y="273657"/>
                    <a:pt x="45395" y="282102"/>
                    <a:pt x="38910" y="291830"/>
                  </a:cubicBezTo>
                  <a:cubicBezTo>
                    <a:pt x="35668" y="296694"/>
                    <a:pt x="31031" y="300876"/>
                    <a:pt x="29183" y="306421"/>
                  </a:cubicBezTo>
                  <a:cubicBezTo>
                    <a:pt x="27562" y="311285"/>
                    <a:pt x="27163" y="316747"/>
                    <a:pt x="24319" y="321013"/>
                  </a:cubicBezTo>
                  <a:cubicBezTo>
                    <a:pt x="20503" y="326736"/>
                    <a:pt x="14591" y="330740"/>
                    <a:pt x="9727" y="335604"/>
                  </a:cubicBezTo>
                  <a:cubicBezTo>
                    <a:pt x="3717" y="353635"/>
                    <a:pt x="7156" y="345610"/>
                    <a:pt x="0" y="359923"/>
                  </a:cubicBezTo>
                </a:path>
              </a:pathLst>
            </a:cu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52" name="円/楕円 651"/>
            <p:cNvSpPr/>
            <p:nvPr/>
          </p:nvSpPr>
          <p:spPr>
            <a:xfrm rot="10800000">
              <a:off x="5446221" y="4175217"/>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53" name="円/楕円 652"/>
            <p:cNvSpPr/>
            <p:nvPr/>
          </p:nvSpPr>
          <p:spPr>
            <a:xfrm rot="10800000">
              <a:off x="5350393" y="4175241"/>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54" name="円/楕円 653"/>
            <p:cNvSpPr/>
            <p:nvPr/>
          </p:nvSpPr>
          <p:spPr>
            <a:xfrm rot="10800000">
              <a:off x="5255411" y="4174747"/>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55" name="円/楕円 654"/>
            <p:cNvSpPr/>
            <p:nvPr/>
          </p:nvSpPr>
          <p:spPr>
            <a:xfrm rot="10800000">
              <a:off x="5160253" y="4176200"/>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56" name="円/楕円 655"/>
            <p:cNvSpPr/>
            <p:nvPr/>
          </p:nvSpPr>
          <p:spPr>
            <a:xfrm rot="10800000">
              <a:off x="5066541" y="4176393"/>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57" name="円/楕円 656"/>
            <p:cNvSpPr/>
            <p:nvPr/>
          </p:nvSpPr>
          <p:spPr>
            <a:xfrm rot="10800000">
              <a:off x="4972427" y="4175891"/>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58" name="円/楕円 657"/>
            <p:cNvSpPr/>
            <p:nvPr/>
          </p:nvSpPr>
          <p:spPr>
            <a:xfrm rot="10800000">
              <a:off x="4877786" y="4175241"/>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59" name="円/楕円 658"/>
            <p:cNvSpPr/>
            <p:nvPr/>
          </p:nvSpPr>
          <p:spPr>
            <a:xfrm rot="10800000">
              <a:off x="4782611" y="4174498"/>
              <a:ext cx="92592" cy="7470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60" name="円/楕円 659"/>
            <p:cNvSpPr/>
            <p:nvPr/>
          </p:nvSpPr>
          <p:spPr>
            <a:xfrm rot="10800000">
              <a:off x="4686782" y="4174522"/>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61" name="円/楕円 660"/>
            <p:cNvSpPr/>
            <p:nvPr/>
          </p:nvSpPr>
          <p:spPr>
            <a:xfrm rot="10800000">
              <a:off x="4591800" y="4174028"/>
              <a:ext cx="92592" cy="7470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62" name="円/楕円 661"/>
            <p:cNvSpPr/>
            <p:nvPr/>
          </p:nvSpPr>
          <p:spPr>
            <a:xfrm rot="10800000">
              <a:off x="4496643" y="4175481"/>
              <a:ext cx="92592" cy="7470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63" name="円/楕円 662"/>
            <p:cNvSpPr/>
            <p:nvPr/>
          </p:nvSpPr>
          <p:spPr>
            <a:xfrm rot="10800000">
              <a:off x="4402931" y="4175674"/>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64" name="円/楕円 663"/>
            <p:cNvSpPr/>
            <p:nvPr/>
          </p:nvSpPr>
          <p:spPr>
            <a:xfrm rot="10800000">
              <a:off x="4308817" y="4175172"/>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65" name="円/楕円 664"/>
            <p:cNvSpPr/>
            <p:nvPr/>
          </p:nvSpPr>
          <p:spPr>
            <a:xfrm rot="10800000">
              <a:off x="4214176" y="4174522"/>
              <a:ext cx="92592" cy="74708"/>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sp>
        <p:nvSpPr>
          <p:cNvPr id="666" name="フリーフォーム 665"/>
          <p:cNvSpPr/>
          <p:nvPr/>
        </p:nvSpPr>
        <p:spPr>
          <a:xfrm rot="20590910">
            <a:off x="1818174" y="3000601"/>
            <a:ext cx="2215864" cy="3316258"/>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67" name="円/楕円 666"/>
          <p:cNvSpPr/>
          <p:nvPr/>
        </p:nvSpPr>
        <p:spPr>
          <a:xfrm rot="2282292">
            <a:off x="3168231" y="2672421"/>
            <a:ext cx="1909469" cy="2826976"/>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err="1"/>
              <a:t>F</a:t>
            </a:r>
            <a:r>
              <a:rPr lang="en-US" altLang="ja-JP" sz="2696" dirty="0" err="1"/>
              <a:t>Ⅶa</a:t>
            </a:r>
            <a:endParaRPr lang="ja-JP" altLang="en-US" sz="2696" dirty="0"/>
          </a:p>
        </p:txBody>
      </p:sp>
      <p:sp>
        <p:nvSpPr>
          <p:cNvPr id="668" name="フリーフォーム 667"/>
          <p:cNvSpPr/>
          <p:nvPr/>
        </p:nvSpPr>
        <p:spPr>
          <a:xfrm>
            <a:off x="5766702" y="2205397"/>
            <a:ext cx="4676924" cy="3256881"/>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467" dirty="0"/>
          </a:p>
          <a:p>
            <a:pPr algn="ctr"/>
            <a:endParaRPr lang="en-US" altLang="ja-JP" sz="3467" dirty="0"/>
          </a:p>
          <a:p>
            <a:pPr algn="ctr"/>
            <a:endParaRPr lang="en-US" altLang="ja-JP" sz="3467" dirty="0"/>
          </a:p>
          <a:p>
            <a:pPr algn="ctr"/>
            <a:endParaRPr lang="en-US" altLang="ja-JP" sz="3467" dirty="0"/>
          </a:p>
          <a:p>
            <a:pPr algn="ctr"/>
            <a:r>
              <a:rPr lang="en-US" altLang="ja-JP" sz="3467" dirty="0" err="1"/>
              <a:t>F</a:t>
            </a:r>
            <a:r>
              <a:rPr lang="en-US" altLang="ja-JP" sz="2311" dirty="0" err="1"/>
              <a:t>Ⅴ</a:t>
            </a:r>
            <a:endParaRPr lang="ja-JP" altLang="en-US" sz="2311" dirty="0"/>
          </a:p>
        </p:txBody>
      </p:sp>
      <p:sp>
        <p:nvSpPr>
          <p:cNvPr id="669" name="フリーフォーム 668"/>
          <p:cNvSpPr/>
          <p:nvPr/>
        </p:nvSpPr>
        <p:spPr>
          <a:xfrm>
            <a:off x="4842026" y="2425408"/>
            <a:ext cx="3807373" cy="2588880"/>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467" dirty="0"/>
          </a:p>
          <a:p>
            <a:pPr algn="ctr"/>
            <a:r>
              <a:rPr lang="en-US" altLang="ja-JP" sz="3467" dirty="0" err="1"/>
              <a:t>F</a:t>
            </a:r>
            <a:r>
              <a:rPr lang="en-US" altLang="ja-JP" sz="2311" dirty="0" err="1"/>
              <a:t>Ⅹ</a:t>
            </a:r>
            <a:endParaRPr lang="ja-JP" altLang="en-US" sz="2311" dirty="0"/>
          </a:p>
        </p:txBody>
      </p:sp>
      <p:sp>
        <p:nvSpPr>
          <p:cNvPr id="670" name="円/楕円 669"/>
          <p:cNvSpPr/>
          <p:nvPr/>
        </p:nvSpPr>
        <p:spPr>
          <a:xfrm rot="1313919">
            <a:off x="10298239" y="100406"/>
            <a:ext cx="1477975" cy="1909469"/>
          </a:xfrm>
          <a:prstGeom prst="ellipse">
            <a:avLst/>
          </a:prstGeom>
          <a:gradFill flip="none" rotWithShape="1">
            <a:gsLst>
              <a:gs pos="32500">
                <a:schemeClr val="bg1"/>
              </a:gs>
              <a:gs pos="0">
                <a:schemeClr val="accent6">
                  <a:lumMod val="20000"/>
                  <a:lumOff val="80000"/>
                </a:schemeClr>
              </a:gs>
              <a:gs pos="65000">
                <a:srgbClr val="FF0000">
                  <a:alpha val="74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err="1"/>
              <a:t>F</a:t>
            </a:r>
            <a:r>
              <a:rPr lang="en-US" altLang="ja-JP" sz="2311" dirty="0" err="1"/>
              <a:t>Ⅱa</a:t>
            </a:r>
            <a:endParaRPr lang="ja-JP" altLang="en-US" sz="2311" dirty="0"/>
          </a:p>
        </p:txBody>
      </p:sp>
      <p:grpSp>
        <p:nvGrpSpPr>
          <p:cNvPr id="671" name="グループ化 670"/>
          <p:cNvGrpSpPr/>
          <p:nvPr/>
        </p:nvGrpSpPr>
        <p:grpSpPr>
          <a:xfrm>
            <a:off x="7860773" y="1873377"/>
            <a:ext cx="1745222" cy="2446317"/>
            <a:chOff x="4020181" y="2860773"/>
            <a:chExt cx="906173" cy="1270203"/>
          </a:xfrm>
        </p:grpSpPr>
        <p:sp>
          <p:nvSpPr>
            <p:cNvPr id="672" name="円/楕円 671"/>
            <p:cNvSpPr/>
            <p:nvPr/>
          </p:nvSpPr>
          <p:spPr>
            <a:xfrm rot="1313919">
              <a:off x="4206864" y="2860773"/>
              <a:ext cx="719490" cy="869585"/>
            </a:xfrm>
            <a:prstGeom prst="ellipse">
              <a:avLst/>
            </a:prstGeom>
            <a:gradFill flip="none" rotWithShape="1">
              <a:gsLst>
                <a:gs pos="32500">
                  <a:schemeClr val="bg1"/>
                </a:gs>
                <a:gs pos="0">
                  <a:schemeClr val="accent6">
                    <a:lumMod val="20000"/>
                    <a:lumOff val="80000"/>
                  </a:schemeClr>
                </a:gs>
                <a:gs pos="65000">
                  <a:srgbClr val="FF0000">
                    <a:alpha val="74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081" dirty="0" err="1"/>
                <a:t>F</a:t>
              </a:r>
              <a:r>
                <a:rPr lang="en-US" altLang="ja-JP" sz="2311" dirty="0" err="1"/>
                <a:t>Ⅱ</a:t>
              </a:r>
              <a:endParaRPr lang="ja-JP" altLang="en-US" sz="2311" dirty="0"/>
            </a:p>
          </p:txBody>
        </p:sp>
        <p:sp>
          <p:nvSpPr>
            <p:cNvPr id="673" name="円/楕円 672"/>
            <p:cNvSpPr/>
            <p:nvPr/>
          </p:nvSpPr>
          <p:spPr>
            <a:xfrm rot="1246948">
              <a:off x="4131329" y="3625186"/>
              <a:ext cx="254716" cy="317697"/>
            </a:xfrm>
            <a:prstGeom prst="ellipse">
              <a:avLst/>
            </a:prstGeom>
            <a:gradFill flip="none" rotWithShape="1">
              <a:gsLst>
                <a:gs pos="0">
                  <a:schemeClr val="bg1"/>
                </a:gs>
                <a:gs pos="65000">
                  <a:srgbClr val="FF00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118" dirty="0"/>
                <a:t>1</a:t>
              </a:r>
            </a:p>
            <a:p>
              <a:pPr algn="ctr"/>
              <a:endParaRPr lang="ja-JP" altLang="en-US" sz="2118" dirty="0"/>
            </a:p>
          </p:txBody>
        </p:sp>
        <p:sp>
          <p:nvSpPr>
            <p:cNvPr id="674" name="円/楕円 673"/>
            <p:cNvSpPr/>
            <p:nvPr/>
          </p:nvSpPr>
          <p:spPr>
            <a:xfrm rot="1383995">
              <a:off x="4020181" y="3813279"/>
              <a:ext cx="254716" cy="317697"/>
            </a:xfrm>
            <a:prstGeom prst="ellipse">
              <a:avLst/>
            </a:prstGeom>
            <a:gradFill flip="none" rotWithShape="1">
              <a:gsLst>
                <a:gs pos="0">
                  <a:schemeClr val="bg1"/>
                </a:gs>
                <a:gs pos="65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311" dirty="0"/>
                <a:t>2</a:t>
              </a:r>
            </a:p>
            <a:p>
              <a:pPr algn="ctr"/>
              <a:endParaRPr lang="en-US" altLang="ja-JP" sz="2311" dirty="0"/>
            </a:p>
          </p:txBody>
        </p:sp>
      </p:grpSp>
      <p:sp>
        <p:nvSpPr>
          <p:cNvPr id="675" name="フリーフォーム 674"/>
          <p:cNvSpPr/>
          <p:nvPr/>
        </p:nvSpPr>
        <p:spPr>
          <a:xfrm>
            <a:off x="8289444" y="1271345"/>
            <a:ext cx="1818615" cy="640355"/>
          </a:xfrm>
          <a:custGeom>
            <a:avLst/>
            <a:gdLst>
              <a:gd name="connsiteX0" fmla="*/ 0 w 878541"/>
              <a:gd name="connsiteY0" fmla="*/ 0 h 316753"/>
              <a:gd name="connsiteX1" fmla="*/ 328706 w 878541"/>
              <a:gd name="connsiteY1" fmla="*/ 316753 h 316753"/>
              <a:gd name="connsiteX2" fmla="*/ 878541 w 878541"/>
              <a:gd name="connsiteY2" fmla="*/ 149412 h 316753"/>
              <a:gd name="connsiteX0" fmla="*/ 0 w 878541"/>
              <a:gd name="connsiteY0" fmla="*/ 0 h 319757"/>
              <a:gd name="connsiteX1" fmla="*/ 328706 w 878541"/>
              <a:gd name="connsiteY1" fmla="*/ 316753 h 319757"/>
              <a:gd name="connsiteX2" fmla="*/ 878541 w 878541"/>
              <a:gd name="connsiteY2" fmla="*/ 149412 h 319757"/>
              <a:gd name="connsiteX0" fmla="*/ 0 w 878541"/>
              <a:gd name="connsiteY0" fmla="*/ 0 h 319757"/>
              <a:gd name="connsiteX1" fmla="*/ 328706 w 878541"/>
              <a:gd name="connsiteY1" fmla="*/ 316753 h 319757"/>
              <a:gd name="connsiteX2" fmla="*/ 878541 w 878541"/>
              <a:gd name="connsiteY2" fmla="*/ 149412 h 319757"/>
              <a:gd name="connsiteX0" fmla="*/ 0 w 878541"/>
              <a:gd name="connsiteY0" fmla="*/ 0 h 319757"/>
              <a:gd name="connsiteX1" fmla="*/ 328706 w 878541"/>
              <a:gd name="connsiteY1" fmla="*/ 316753 h 319757"/>
              <a:gd name="connsiteX2" fmla="*/ 878541 w 878541"/>
              <a:gd name="connsiteY2" fmla="*/ 149412 h 319757"/>
              <a:gd name="connsiteX0" fmla="*/ 0 w 878541"/>
              <a:gd name="connsiteY0" fmla="*/ 0 h 360957"/>
              <a:gd name="connsiteX1" fmla="*/ 412377 w 878541"/>
              <a:gd name="connsiteY1" fmla="*/ 358588 h 360957"/>
              <a:gd name="connsiteX2" fmla="*/ 878541 w 878541"/>
              <a:gd name="connsiteY2" fmla="*/ 149412 h 360957"/>
              <a:gd name="connsiteX0" fmla="*/ 0 w 872564"/>
              <a:gd name="connsiteY0" fmla="*/ 0 h 364494"/>
              <a:gd name="connsiteX1" fmla="*/ 412377 w 872564"/>
              <a:gd name="connsiteY1" fmla="*/ 358588 h 364494"/>
              <a:gd name="connsiteX2" fmla="*/ 872564 w 872564"/>
              <a:gd name="connsiteY2" fmla="*/ 209176 h 364494"/>
              <a:gd name="connsiteX0" fmla="*/ 0 w 974164"/>
              <a:gd name="connsiteY0" fmla="*/ 0 h 333301"/>
              <a:gd name="connsiteX1" fmla="*/ 513977 w 974164"/>
              <a:gd name="connsiteY1" fmla="*/ 328706 h 333301"/>
              <a:gd name="connsiteX2" fmla="*/ 974164 w 974164"/>
              <a:gd name="connsiteY2" fmla="*/ 179294 h 333301"/>
              <a:gd name="connsiteX0" fmla="*/ 0 w 944281"/>
              <a:gd name="connsiteY0" fmla="*/ 0 h 332492"/>
              <a:gd name="connsiteX1" fmla="*/ 513977 w 944281"/>
              <a:gd name="connsiteY1" fmla="*/ 328706 h 332492"/>
              <a:gd name="connsiteX2" fmla="*/ 944281 w 944281"/>
              <a:gd name="connsiteY2" fmla="*/ 167341 h 332492"/>
              <a:gd name="connsiteX0" fmla="*/ 0 w 944281"/>
              <a:gd name="connsiteY0" fmla="*/ 0 h 332492"/>
              <a:gd name="connsiteX1" fmla="*/ 513977 w 944281"/>
              <a:gd name="connsiteY1" fmla="*/ 328706 h 332492"/>
              <a:gd name="connsiteX2" fmla="*/ 944281 w 944281"/>
              <a:gd name="connsiteY2" fmla="*/ 167341 h 332492"/>
            </a:gdLst>
            <a:ahLst/>
            <a:cxnLst>
              <a:cxn ang="0">
                <a:pos x="connsiteX0" y="connsiteY0"/>
              </a:cxn>
              <a:cxn ang="0">
                <a:pos x="connsiteX1" y="connsiteY1"/>
              </a:cxn>
              <a:cxn ang="0">
                <a:pos x="connsiteX2" y="connsiteY2"/>
              </a:cxn>
            </a:cxnLst>
            <a:rect l="l" t="t" r="r" b="b"/>
            <a:pathLst>
              <a:path w="944281" h="332492">
                <a:moveTo>
                  <a:pt x="0" y="0"/>
                </a:moveTo>
                <a:cubicBezTo>
                  <a:pt x="109569" y="105584"/>
                  <a:pt x="356597" y="300816"/>
                  <a:pt x="513977" y="328706"/>
                </a:cubicBezTo>
                <a:cubicBezTo>
                  <a:pt x="671357" y="356596"/>
                  <a:pt x="761003" y="223121"/>
                  <a:pt x="944281" y="167341"/>
                </a:cubicBezTo>
              </a:path>
            </a:pathLst>
          </a:custGeom>
          <a:no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76" name="二等辺三角形 675"/>
          <p:cNvSpPr/>
          <p:nvPr/>
        </p:nvSpPr>
        <p:spPr>
          <a:xfrm rot="3245886">
            <a:off x="10015235" y="1481237"/>
            <a:ext cx="193199" cy="164803"/>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77" name="正方形/長方形 676"/>
          <p:cNvSpPr/>
          <p:nvPr/>
        </p:nvSpPr>
        <p:spPr>
          <a:xfrm>
            <a:off x="2383644" y="2749702"/>
            <a:ext cx="938417" cy="5171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b="1" dirty="0">
                <a:latin typeface="+mj-ea"/>
                <a:ea typeface="+mj-ea"/>
              </a:rPr>
              <a:t>TF</a:t>
            </a:r>
            <a:endParaRPr lang="ja-JP" altLang="en-US" sz="3467" b="1" dirty="0">
              <a:latin typeface="+mj-ea"/>
              <a:ea typeface="+mj-ea"/>
            </a:endParaRPr>
          </a:p>
        </p:txBody>
      </p:sp>
      <p:sp>
        <p:nvSpPr>
          <p:cNvPr id="678" name="正方形/長方形 677"/>
          <p:cNvSpPr/>
          <p:nvPr/>
        </p:nvSpPr>
        <p:spPr>
          <a:xfrm>
            <a:off x="3867353" y="4890615"/>
            <a:ext cx="729421" cy="389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311" b="1" dirty="0" err="1">
                <a:solidFill>
                  <a:srgbClr val="FF0000"/>
                </a:solidFill>
                <a:latin typeface="+mj-ea"/>
                <a:ea typeface="+mj-ea"/>
              </a:rPr>
              <a:t>Ca</a:t>
            </a:r>
            <a:endParaRPr lang="ja-JP" altLang="en-US" sz="2311" b="1" dirty="0">
              <a:solidFill>
                <a:srgbClr val="FF0000"/>
              </a:solidFill>
              <a:latin typeface="+mj-ea"/>
              <a:ea typeface="+mj-ea"/>
            </a:endParaRPr>
          </a:p>
        </p:txBody>
      </p:sp>
      <p:sp>
        <p:nvSpPr>
          <p:cNvPr id="679" name="正方形/長方形 678"/>
          <p:cNvSpPr/>
          <p:nvPr/>
        </p:nvSpPr>
        <p:spPr>
          <a:xfrm>
            <a:off x="4910115" y="4842280"/>
            <a:ext cx="729421" cy="389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311" b="1" dirty="0" err="1">
                <a:solidFill>
                  <a:srgbClr val="FF0000"/>
                </a:solidFill>
                <a:latin typeface="+mj-ea"/>
                <a:ea typeface="+mj-ea"/>
              </a:rPr>
              <a:t>Ca</a:t>
            </a:r>
            <a:endParaRPr lang="ja-JP" altLang="en-US" sz="2311" b="1" dirty="0">
              <a:solidFill>
                <a:srgbClr val="FF0000"/>
              </a:solidFill>
              <a:latin typeface="+mj-ea"/>
              <a:ea typeface="+mj-ea"/>
            </a:endParaRPr>
          </a:p>
        </p:txBody>
      </p:sp>
      <p:sp>
        <p:nvSpPr>
          <p:cNvPr id="680" name="正方形/長方形 679"/>
          <p:cNvSpPr/>
          <p:nvPr/>
        </p:nvSpPr>
        <p:spPr>
          <a:xfrm>
            <a:off x="5782203" y="4819757"/>
            <a:ext cx="729421" cy="389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311" b="1" dirty="0" err="1">
                <a:solidFill>
                  <a:srgbClr val="FF0000"/>
                </a:solidFill>
                <a:latin typeface="+mj-ea"/>
                <a:ea typeface="+mj-ea"/>
              </a:rPr>
              <a:t>Ca</a:t>
            </a:r>
            <a:endParaRPr lang="ja-JP" altLang="en-US" sz="2311" b="1" dirty="0">
              <a:solidFill>
                <a:srgbClr val="FF0000"/>
              </a:solidFill>
              <a:latin typeface="+mj-ea"/>
              <a:ea typeface="+mj-ea"/>
            </a:endParaRPr>
          </a:p>
        </p:txBody>
      </p:sp>
      <p:sp>
        <p:nvSpPr>
          <p:cNvPr id="681" name="正方形/長方形 680"/>
          <p:cNvSpPr/>
          <p:nvPr/>
        </p:nvSpPr>
        <p:spPr>
          <a:xfrm>
            <a:off x="7341716" y="4269622"/>
            <a:ext cx="729421" cy="389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311" b="1" dirty="0" err="1">
                <a:solidFill>
                  <a:srgbClr val="FF0000"/>
                </a:solidFill>
                <a:latin typeface="+mj-ea"/>
                <a:ea typeface="+mj-ea"/>
              </a:rPr>
              <a:t>Ca</a:t>
            </a:r>
            <a:endParaRPr lang="ja-JP" altLang="en-US" sz="2311" b="1" dirty="0">
              <a:solidFill>
                <a:srgbClr val="FF0000"/>
              </a:solidFill>
              <a:latin typeface="+mj-ea"/>
              <a:ea typeface="+mj-ea"/>
            </a:endParaRPr>
          </a:p>
        </p:txBody>
      </p:sp>
      <p:sp>
        <p:nvSpPr>
          <p:cNvPr id="682" name="正方形/長方形 681"/>
          <p:cNvSpPr/>
          <p:nvPr/>
        </p:nvSpPr>
        <p:spPr>
          <a:xfrm>
            <a:off x="5848162" y="7273082"/>
            <a:ext cx="4407050" cy="59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altLang="ja-JP" sz="2667" dirty="0">
                <a:solidFill>
                  <a:schemeClr val="tx1"/>
                </a:solidFill>
                <a:latin typeface="HGS明朝B" panose="02020800000000000000" pitchFamily="18" charset="-128"/>
                <a:ea typeface="HGS明朝B" panose="02020800000000000000" pitchFamily="18" charset="-128"/>
              </a:rPr>
              <a:t>TF-M</a:t>
            </a:r>
            <a:r>
              <a:rPr lang="ja-JP" altLang="en-US" sz="2667" dirty="0">
                <a:solidFill>
                  <a:schemeClr val="tx1"/>
                </a:solidFill>
                <a:latin typeface="HGS明朝B" panose="02020800000000000000" pitchFamily="18" charset="-128"/>
                <a:ea typeface="HGS明朝B" panose="02020800000000000000" pitchFamily="18" charset="-128"/>
              </a:rPr>
              <a:t>ｐ（</a:t>
            </a:r>
            <a:r>
              <a:rPr lang="en-US" altLang="ja-JP" sz="2667" dirty="0">
                <a:solidFill>
                  <a:schemeClr val="tx1"/>
                </a:solidFill>
                <a:latin typeface="HGS明朝B" panose="02020800000000000000" pitchFamily="18" charset="-128"/>
                <a:ea typeface="HGS明朝B" panose="02020800000000000000" pitchFamily="18" charset="-128"/>
              </a:rPr>
              <a:t>Micro</a:t>
            </a:r>
            <a:r>
              <a:rPr lang="ja-JP" altLang="en-US" sz="2667" dirty="0">
                <a:solidFill>
                  <a:schemeClr val="tx1"/>
                </a:solidFill>
                <a:latin typeface="HGS明朝B" panose="02020800000000000000" pitchFamily="18" charset="-128"/>
                <a:ea typeface="HGS明朝B" panose="02020800000000000000" pitchFamily="18" charset="-128"/>
              </a:rPr>
              <a:t> </a:t>
            </a:r>
            <a:r>
              <a:rPr lang="en-US" altLang="ja-JP" sz="2667" dirty="0">
                <a:solidFill>
                  <a:schemeClr val="tx1"/>
                </a:solidFill>
                <a:latin typeface="HGS明朝B" panose="02020800000000000000" pitchFamily="18" charset="-128"/>
                <a:ea typeface="HGS明朝B" panose="02020800000000000000" pitchFamily="18" charset="-128"/>
              </a:rPr>
              <a:t>Particle</a:t>
            </a:r>
            <a:r>
              <a:rPr lang="ja-JP" altLang="en-US" sz="2667" dirty="0">
                <a:solidFill>
                  <a:schemeClr val="tx1"/>
                </a:solidFill>
                <a:latin typeface="HGS明朝B" panose="02020800000000000000" pitchFamily="18" charset="-128"/>
                <a:ea typeface="HGS明朝B" panose="02020800000000000000" pitchFamily="18" charset="-128"/>
              </a:rPr>
              <a:t>）</a:t>
            </a:r>
          </a:p>
        </p:txBody>
      </p:sp>
      <p:sp>
        <p:nvSpPr>
          <p:cNvPr id="683" name="正方形/長方形 682"/>
          <p:cNvSpPr/>
          <p:nvPr/>
        </p:nvSpPr>
        <p:spPr>
          <a:xfrm>
            <a:off x="5387376" y="8747185"/>
            <a:ext cx="3269030" cy="59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en-US" altLang="ja-JP" sz="2667" dirty="0">
                <a:solidFill>
                  <a:schemeClr val="tx1"/>
                </a:solidFill>
                <a:latin typeface="HGS明朝B" panose="02020800000000000000" pitchFamily="18" charset="-128"/>
                <a:ea typeface="HGS明朝B" panose="02020800000000000000" pitchFamily="18" charset="-128"/>
              </a:rPr>
              <a:t>PT</a:t>
            </a:r>
            <a:r>
              <a:rPr lang="ja-JP" altLang="en-US" sz="2667" dirty="0">
                <a:solidFill>
                  <a:schemeClr val="tx1"/>
                </a:solidFill>
                <a:latin typeface="HGS明朝B" panose="02020800000000000000" pitchFamily="18" charset="-128"/>
                <a:ea typeface="HGS明朝B" panose="02020800000000000000" pitchFamily="18" charset="-128"/>
              </a:rPr>
              <a:t>試薬</a:t>
            </a:r>
          </a:p>
        </p:txBody>
      </p:sp>
      <p:sp>
        <p:nvSpPr>
          <p:cNvPr id="684" name="正方形/長方形 683"/>
          <p:cNvSpPr/>
          <p:nvPr/>
        </p:nvSpPr>
        <p:spPr>
          <a:xfrm rot="5400000">
            <a:off x="6487765" y="8226461"/>
            <a:ext cx="851779" cy="591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1" rIns="68580" bIns="34291" numCol="1" spcCol="0" rtlCol="0" fromWordArt="0" anchor="ctr" anchorCtr="0" forceAA="0" compatLnSpc="1">
            <a:prstTxWarp prst="textNoShape">
              <a:avLst/>
            </a:prstTxWarp>
            <a:noAutofit/>
          </a:bodyPr>
          <a:lstStyle/>
          <a:p>
            <a:pPr algn="ctr"/>
            <a:r>
              <a:rPr lang="ja-JP" altLang="en-US" sz="2667" dirty="0">
                <a:solidFill>
                  <a:schemeClr val="tx1"/>
                </a:solidFill>
                <a:latin typeface="HGS明朝B" panose="02020800000000000000" pitchFamily="18" charset="-128"/>
                <a:ea typeface="HGS明朝B" panose="02020800000000000000" pitchFamily="18" charset="-128"/>
              </a:rPr>
              <a:t>＝</a:t>
            </a:r>
          </a:p>
        </p:txBody>
      </p:sp>
    </p:spTree>
    <p:extLst>
      <p:ext uri="{BB962C8B-B14F-4D97-AF65-F5344CB8AC3E}">
        <p14:creationId xmlns:p14="http://schemas.microsoft.com/office/powerpoint/2010/main" val="123856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78"/>
                                        </p:tgtEl>
                                        <p:attrNameLst>
                                          <p:attrName>style.visibility</p:attrName>
                                        </p:attrNameLst>
                                      </p:cBhvr>
                                      <p:to>
                                        <p:strVal val="visible"/>
                                      </p:to>
                                    </p:set>
                                    <p:animEffect transition="in" filter="fade">
                                      <p:cBhvr>
                                        <p:cTn id="7" dur="1000"/>
                                        <p:tgtEl>
                                          <p:spTgt spid="678"/>
                                        </p:tgtEl>
                                      </p:cBhvr>
                                    </p:animEffect>
                                    <p:anim calcmode="lin" valueType="num">
                                      <p:cBhvr>
                                        <p:cTn id="8" dur="1000" fill="hold"/>
                                        <p:tgtEl>
                                          <p:spTgt spid="678"/>
                                        </p:tgtEl>
                                        <p:attrNameLst>
                                          <p:attrName>ppt_x</p:attrName>
                                        </p:attrNameLst>
                                      </p:cBhvr>
                                      <p:tavLst>
                                        <p:tav tm="0">
                                          <p:val>
                                            <p:strVal val="#ppt_x"/>
                                          </p:val>
                                        </p:tav>
                                        <p:tav tm="100000">
                                          <p:val>
                                            <p:strVal val="#ppt_x"/>
                                          </p:val>
                                        </p:tav>
                                      </p:tavLst>
                                    </p:anim>
                                    <p:anim calcmode="lin" valueType="num">
                                      <p:cBhvr>
                                        <p:cTn id="9" dur="1000" fill="hold"/>
                                        <p:tgtEl>
                                          <p:spTgt spid="67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67"/>
                                        </p:tgtEl>
                                        <p:attrNameLst>
                                          <p:attrName>style.visibility</p:attrName>
                                        </p:attrNameLst>
                                      </p:cBhvr>
                                      <p:to>
                                        <p:strVal val="visible"/>
                                      </p:to>
                                    </p:set>
                                    <p:animEffect transition="in" filter="fade">
                                      <p:cBhvr>
                                        <p:cTn id="12" dur="1000"/>
                                        <p:tgtEl>
                                          <p:spTgt spid="667"/>
                                        </p:tgtEl>
                                      </p:cBhvr>
                                    </p:animEffect>
                                    <p:anim calcmode="lin" valueType="num">
                                      <p:cBhvr>
                                        <p:cTn id="13" dur="1000" fill="hold"/>
                                        <p:tgtEl>
                                          <p:spTgt spid="667"/>
                                        </p:tgtEl>
                                        <p:attrNameLst>
                                          <p:attrName>ppt_x</p:attrName>
                                        </p:attrNameLst>
                                      </p:cBhvr>
                                      <p:tavLst>
                                        <p:tav tm="0">
                                          <p:val>
                                            <p:strVal val="#ppt_x"/>
                                          </p:val>
                                        </p:tav>
                                        <p:tav tm="100000">
                                          <p:val>
                                            <p:strVal val="#ppt_x"/>
                                          </p:val>
                                        </p:tav>
                                      </p:tavLst>
                                    </p:anim>
                                    <p:anim calcmode="lin" valueType="num">
                                      <p:cBhvr>
                                        <p:cTn id="14" dur="1000" fill="hold"/>
                                        <p:tgtEl>
                                          <p:spTgt spid="66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79"/>
                                        </p:tgtEl>
                                        <p:attrNameLst>
                                          <p:attrName>style.visibility</p:attrName>
                                        </p:attrNameLst>
                                      </p:cBhvr>
                                      <p:to>
                                        <p:strVal val="visible"/>
                                      </p:to>
                                    </p:set>
                                    <p:animEffect transition="in" filter="fade">
                                      <p:cBhvr>
                                        <p:cTn id="19" dur="1000"/>
                                        <p:tgtEl>
                                          <p:spTgt spid="679"/>
                                        </p:tgtEl>
                                      </p:cBhvr>
                                    </p:animEffect>
                                    <p:anim calcmode="lin" valueType="num">
                                      <p:cBhvr>
                                        <p:cTn id="20" dur="1000" fill="hold"/>
                                        <p:tgtEl>
                                          <p:spTgt spid="679"/>
                                        </p:tgtEl>
                                        <p:attrNameLst>
                                          <p:attrName>ppt_x</p:attrName>
                                        </p:attrNameLst>
                                      </p:cBhvr>
                                      <p:tavLst>
                                        <p:tav tm="0">
                                          <p:val>
                                            <p:strVal val="#ppt_x"/>
                                          </p:val>
                                        </p:tav>
                                        <p:tav tm="100000">
                                          <p:val>
                                            <p:strVal val="#ppt_x"/>
                                          </p:val>
                                        </p:tav>
                                      </p:tavLst>
                                    </p:anim>
                                    <p:anim calcmode="lin" valueType="num">
                                      <p:cBhvr>
                                        <p:cTn id="21" dur="1000" fill="hold"/>
                                        <p:tgtEl>
                                          <p:spTgt spid="679"/>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680"/>
                                        </p:tgtEl>
                                        <p:attrNameLst>
                                          <p:attrName>style.visibility</p:attrName>
                                        </p:attrNameLst>
                                      </p:cBhvr>
                                      <p:to>
                                        <p:strVal val="visible"/>
                                      </p:to>
                                    </p:set>
                                    <p:animEffect transition="in" filter="fade">
                                      <p:cBhvr>
                                        <p:cTn id="24" dur="1000"/>
                                        <p:tgtEl>
                                          <p:spTgt spid="680"/>
                                        </p:tgtEl>
                                      </p:cBhvr>
                                    </p:animEffect>
                                    <p:anim calcmode="lin" valueType="num">
                                      <p:cBhvr>
                                        <p:cTn id="25" dur="1000" fill="hold"/>
                                        <p:tgtEl>
                                          <p:spTgt spid="680"/>
                                        </p:tgtEl>
                                        <p:attrNameLst>
                                          <p:attrName>ppt_x</p:attrName>
                                        </p:attrNameLst>
                                      </p:cBhvr>
                                      <p:tavLst>
                                        <p:tav tm="0">
                                          <p:val>
                                            <p:strVal val="#ppt_x"/>
                                          </p:val>
                                        </p:tav>
                                        <p:tav tm="100000">
                                          <p:val>
                                            <p:strVal val="#ppt_x"/>
                                          </p:val>
                                        </p:tav>
                                      </p:tavLst>
                                    </p:anim>
                                    <p:anim calcmode="lin" valueType="num">
                                      <p:cBhvr>
                                        <p:cTn id="26" dur="1000" fill="hold"/>
                                        <p:tgtEl>
                                          <p:spTgt spid="68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669"/>
                                        </p:tgtEl>
                                        <p:attrNameLst>
                                          <p:attrName>style.visibility</p:attrName>
                                        </p:attrNameLst>
                                      </p:cBhvr>
                                      <p:to>
                                        <p:strVal val="visible"/>
                                      </p:to>
                                    </p:set>
                                    <p:animEffect transition="in" filter="fade">
                                      <p:cBhvr>
                                        <p:cTn id="29" dur="1000"/>
                                        <p:tgtEl>
                                          <p:spTgt spid="669"/>
                                        </p:tgtEl>
                                      </p:cBhvr>
                                    </p:animEffect>
                                    <p:anim calcmode="lin" valueType="num">
                                      <p:cBhvr>
                                        <p:cTn id="30" dur="1000" fill="hold"/>
                                        <p:tgtEl>
                                          <p:spTgt spid="669"/>
                                        </p:tgtEl>
                                        <p:attrNameLst>
                                          <p:attrName>ppt_x</p:attrName>
                                        </p:attrNameLst>
                                      </p:cBhvr>
                                      <p:tavLst>
                                        <p:tav tm="0">
                                          <p:val>
                                            <p:strVal val="#ppt_x"/>
                                          </p:val>
                                        </p:tav>
                                        <p:tav tm="100000">
                                          <p:val>
                                            <p:strVal val="#ppt_x"/>
                                          </p:val>
                                        </p:tav>
                                      </p:tavLst>
                                    </p:anim>
                                    <p:anim calcmode="lin" valueType="num">
                                      <p:cBhvr>
                                        <p:cTn id="31" dur="1000" fill="hold"/>
                                        <p:tgtEl>
                                          <p:spTgt spid="669"/>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668"/>
                                        </p:tgtEl>
                                        <p:attrNameLst>
                                          <p:attrName>style.visibility</p:attrName>
                                        </p:attrNameLst>
                                      </p:cBhvr>
                                      <p:to>
                                        <p:strVal val="visible"/>
                                      </p:to>
                                    </p:set>
                                    <p:animEffect transition="in" filter="fade">
                                      <p:cBhvr>
                                        <p:cTn id="36" dur="1000"/>
                                        <p:tgtEl>
                                          <p:spTgt spid="668"/>
                                        </p:tgtEl>
                                      </p:cBhvr>
                                    </p:animEffect>
                                    <p:anim calcmode="lin" valueType="num">
                                      <p:cBhvr>
                                        <p:cTn id="37" dur="1000" fill="hold"/>
                                        <p:tgtEl>
                                          <p:spTgt spid="668"/>
                                        </p:tgtEl>
                                        <p:attrNameLst>
                                          <p:attrName>ppt_x</p:attrName>
                                        </p:attrNameLst>
                                      </p:cBhvr>
                                      <p:tavLst>
                                        <p:tav tm="0">
                                          <p:val>
                                            <p:strVal val="#ppt_x"/>
                                          </p:val>
                                        </p:tav>
                                        <p:tav tm="100000">
                                          <p:val>
                                            <p:strVal val="#ppt_x"/>
                                          </p:val>
                                        </p:tav>
                                      </p:tavLst>
                                    </p:anim>
                                    <p:anim calcmode="lin" valueType="num">
                                      <p:cBhvr>
                                        <p:cTn id="38" dur="1000" fill="hold"/>
                                        <p:tgtEl>
                                          <p:spTgt spid="668"/>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681"/>
                                        </p:tgtEl>
                                        <p:attrNameLst>
                                          <p:attrName>style.visibility</p:attrName>
                                        </p:attrNameLst>
                                      </p:cBhvr>
                                      <p:to>
                                        <p:strVal val="visible"/>
                                      </p:to>
                                    </p:set>
                                    <p:animEffect transition="in" filter="fade">
                                      <p:cBhvr>
                                        <p:cTn id="41" dur="1000"/>
                                        <p:tgtEl>
                                          <p:spTgt spid="681"/>
                                        </p:tgtEl>
                                      </p:cBhvr>
                                    </p:animEffect>
                                    <p:anim calcmode="lin" valueType="num">
                                      <p:cBhvr>
                                        <p:cTn id="42" dur="1000" fill="hold"/>
                                        <p:tgtEl>
                                          <p:spTgt spid="681"/>
                                        </p:tgtEl>
                                        <p:attrNameLst>
                                          <p:attrName>ppt_x</p:attrName>
                                        </p:attrNameLst>
                                      </p:cBhvr>
                                      <p:tavLst>
                                        <p:tav tm="0">
                                          <p:val>
                                            <p:strVal val="#ppt_x"/>
                                          </p:val>
                                        </p:tav>
                                        <p:tav tm="100000">
                                          <p:val>
                                            <p:strVal val="#ppt_x"/>
                                          </p:val>
                                        </p:tav>
                                      </p:tavLst>
                                    </p:anim>
                                    <p:anim calcmode="lin" valueType="num">
                                      <p:cBhvr>
                                        <p:cTn id="43" dur="1000" fill="hold"/>
                                        <p:tgtEl>
                                          <p:spTgt spid="681"/>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671"/>
                                        </p:tgtEl>
                                        <p:attrNameLst>
                                          <p:attrName>style.visibility</p:attrName>
                                        </p:attrNameLst>
                                      </p:cBhvr>
                                      <p:to>
                                        <p:strVal val="visible"/>
                                      </p:to>
                                    </p:set>
                                    <p:animEffect transition="in" filter="fade">
                                      <p:cBhvr>
                                        <p:cTn id="48" dur="500"/>
                                        <p:tgtEl>
                                          <p:spTgt spid="671"/>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670"/>
                                        </p:tgtEl>
                                        <p:attrNameLst>
                                          <p:attrName>style.visibility</p:attrName>
                                        </p:attrNameLst>
                                      </p:cBhvr>
                                      <p:to>
                                        <p:strVal val="visible"/>
                                      </p:to>
                                    </p:set>
                                    <p:animEffect transition="in" filter="fade">
                                      <p:cBhvr>
                                        <p:cTn id="53" dur="1000"/>
                                        <p:tgtEl>
                                          <p:spTgt spid="670"/>
                                        </p:tgtEl>
                                      </p:cBhvr>
                                    </p:animEffect>
                                    <p:anim calcmode="lin" valueType="num">
                                      <p:cBhvr>
                                        <p:cTn id="54" dur="1000" fill="hold"/>
                                        <p:tgtEl>
                                          <p:spTgt spid="670"/>
                                        </p:tgtEl>
                                        <p:attrNameLst>
                                          <p:attrName>ppt_x</p:attrName>
                                        </p:attrNameLst>
                                      </p:cBhvr>
                                      <p:tavLst>
                                        <p:tav tm="0">
                                          <p:val>
                                            <p:strVal val="#ppt_x"/>
                                          </p:val>
                                        </p:tav>
                                        <p:tav tm="100000">
                                          <p:val>
                                            <p:strVal val="#ppt_x"/>
                                          </p:val>
                                        </p:tav>
                                      </p:tavLst>
                                    </p:anim>
                                    <p:anim calcmode="lin" valueType="num">
                                      <p:cBhvr>
                                        <p:cTn id="55" dur="1000" fill="hold"/>
                                        <p:tgtEl>
                                          <p:spTgt spid="670"/>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675"/>
                                        </p:tgtEl>
                                        <p:attrNameLst>
                                          <p:attrName>style.visibility</p:attrName>
                                        </p:attrNameLst>
                                      </p:cBhvr>
                                      <p:to>
                                        <p:strVal val="visible"/>
                                      </p:to>
                                    </p:set>
                                    <p:animEffect transition="in" filter="fade">
                                      <p:cBhvr>
                                        <p:cTn id="58" dur="1000"/>
                                        <p:tgtEl>
                                          <p:spTgt spid="675"/>
                                        </p:tgtEl>
                                      </p:cBhvr>
                                    </p:animEffect>
                                    <p:anim calcmode="lin" valueType="num">
                                      <p:cBhvr>
                                        <p:cTn id="59" dur="1000" fill="hold"/>
                                        <p:tgtEl>
                                          <p:spTgt spid="675"/>
                                        </p:tgtEl>
                                        <p:attrNameLst>
                                          <p:attrName>ppt_x</p:attrName>
                                        </p:attrNameLst>
                                      </p:cBhvr>
                                      <p:tavLst>
                                        <p:tav tm="0">
                                          <p:val>
                                            <p:strVal val="#ppt_x"/>
                                          </p:val>
                                        </p:tav>
                                        <p:tav tm="100000">
                                          <p:val>
                                            <p:strVal val="#ppt_x"/>
                                          </p:val>
                                        </p:tav>
                                      </p:tavLst>
                                    </p:anim>
                                    <p:anim calcmode="lin" valueType="num">
                                      <p:cBhvr>
                                        <p:cTn id="60" dur="1000" fill="hold"/>
                                        <p:tgtEl>
                                          <p:spTgt spid="675"/>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76"/>
                                        </p:tgtEl>
                                        <p:attrNameLst>
                                          <p:attrName>style.visibility</p:attrName>
                                        </p:attrNameLst>
                                      </p:cBhvr>
                                      <p:to>
                                        <p:strVal val="visible"/>
                                      </p:to>
                                    </p:set>
                                    <p:animEffect transition="in" filter="fade">
                                      <p:cBhvr>
                                        <p:cTn id="63" dur="1000"/>
                                        <p:tgtEl>
                                          <p:spTgt spid="676"/>
                                        </p:tgtEl>
                                      </p:cBhvr>
                                    </p:animEffect>
                                    <p:anim calcmode="lin" valueType="num">
                                      <p:cBhvr>
                                        <p:cTn id="64" dur="1000" fill="hold"/>
                                        <p:tgtEl>
                                          <p:spTgt spid="676"/>
                                        </p:tgtEl>
                                        <p:attrNameLst>
                                          <p:attrName>ppt_x</p:attrName>
                                        </p:attrNameLst>
                                      </p:cBhvr>
                                      <p:tavLst>
                                        <p:tav tm="0">
                                          <p:val>
                                            <p:strVal val="#ppt_x"/>
                                          </p:val>
                                        </p:tav>
                                        <p:tav tm="100000">
                                          <p:val>
                                            <p:strVal val="#ppt_x"/>
                                          </p:val>
                                        </p:tav>
                                      </p:tavLst>
                                    </p:anim>
                                    <p:anim calcmode="lin" valueType="num">
                                      <p:cBhvr>
                                        <p:cTn id="65" dur="1000" fill="hold"/>
                                        <p:tgtEl>
                                          <p:spTgt spid="67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wipe(down)">
                                      <p:cBhvr>
                                        <p:cTn id="70" dur="500"/>
                                        <p:tgtEl>
                                          <p:spTgt spid="4"/>
                                        </p:tgtEl>
                                      </p:cBhvr>
                                    </p:animEffect>
                                  </p:childTnLst>
                                </p:cTn>
                              </p:par>
                              <p:par>
                                <p:cTn id="71" presetID="22" presetClass="entr" presetSubtype="4" fill="hold" nodeType="with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down)">
                                      <p:cBhvr>
                                        <p:cTn id="73" dur="500"/>
                                        <p:tgtEl>
                                          <p:spTgt spid="5"/>
                                        </p:tgtEl>
                                      </p:cBhvr>
                                    </p:animEffect>
                                  </p:childTnLst>
                                </p:cTn>
                              </p:par>
                              <p:par>
                                <p:cTn id="74" presetID="22" presetClass="entr" presetSubtype="4" fill="hold" grpId="0" nodeType="withEffect">
                                  <p:stCondLst>
                                    <p:cond delay="0"/>
                                  </p:stCondLst>
                                  <p:childTnLst>
                                    <p:set>
                                      <p:cBhvr>
                                        <p:cTn id="75" dur="1" fill="hold">
                                          <p:stCondLst>
                                            <p:cond delay="0"/>
                                          </p:stCondLst>
                                        </p:cTn>
                                        <p:tgtEl>
                                          <p:spTgt spid="682"/>
                                        </p:tgtEl>
                                        <p:attrNameLst>
                                          <p:attrName>style.visibility</p:attrName>
                                        </p:attrNameLst>
                                      </p:cBhvr>
                                      <p:to>
                                        <p:strVal val="visible"/>
                                      </p:to>
                                    </p:set>
                                    <p:animEffect transition="in" filter="wipe(down)">
                                      <p:cBhvr>
                                        <p:cTn id="76" dur="500"/>
                                        <p:tgtEl>
                                          <p:spTgt spid="68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683"/>
                                        </p:tgtEl>
                                        <p:attrNameLst>
                                          <p:attrName>style.visibility</p:attrName>
                                        </p:attrNameLst>
                                      </p:cBhvr>
                                      <p:to>
                                        <p:strVal val="visible"/>
                                      </p:to>
                                    </p:set>
                                    <p:animEffect transition="in" filter="wipe(down)">
                                      <p:cBhvr>
                                        <p:cTn id="81" dur="500"/>
                                        <p:tgtEl>
                                          <p:spTgt spid="683"/>
                                        </p:tgtEl>
                                      </p:cBhvr>
                                    </p:animEffect>
                                  </p:childTnLst>
                                </p:cTn>
                              </p:par>
                              <p:par>
                                <p:cTn id="82" presetID="22" presetClass="entr" presetSubtype="4" fill="hold" grpId="0" nodeType="withEffect">
                                  <p:stCondLst>
                                    <p:cond delay="0"/>
                                  </p:stCondLst>
                                  <p:childTnLst>
                                    <p:set>
                                      <p:cBhvr>
                                        <p:cTn id="83" dur="1" fill="hold">
                                          <p:stCondLst>
                                            <p:cond delay="0"/>
                                          </p:stCondLst>
                                        </p:cTn>
                                        <p:tgtEl>
                                          <p:spTgt spid="684"/>
                                        </p:tgtEl>
                                        <p:attrNameLst>
                                          <p:attrName>style.visibility</p:attrName>
                                        </p:attrNameLst>
                                      </p:cBhvr>
                                      <p:to>
                                        <p:strVal val="visible"/>
                                      </p:to>
                                    </p:set>
                                    <p:animEffect transition="in" filter="wipe(down)">
                                      <p:cBhvr>
                                        <p:cTn id="84" dur="500"/>
                                        <p:tgtEl>
                                          <p:spTgt spid="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67" grpId="0" animBg="1"/>
      <p:bldP spid="668" grpId="0" animBg="1"/>
      <p:bldP spid="669" grpId="0" animBg="1"/>
      <p:bldP spid="670" grpId="0" animBg="1"/>
      <p:bldP spid="675" grpId="0" animBg="1"/>
      <p:bldP spid="676" grpId="0" animBg="1"/>
      <p:bldP spid="678" grpId="0"/>
      <p:bldP spid="679" grpId="0"/>
      <p:bldP spid="680" grpId="0"/>
      <p:bldP spid="681" grpId="0"/>
      <p:bldP spid="682" grpId="0"/>
      <p:bldP spid="683" grpId="0"/>
      <p:bldP spid="6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title"/>
          </p:nvPr>
        </p:nvSpPr>
        <p:spPr>
          <a:xfrm>
            <a:off x="6994563" y="8829074"/>
            <a:ext cx="3249345" cy="452572"/>
          </a:xfrm>
        </p:spPr>
        <p:txBody>
          <a:bodyPr>
            <a:normAutofit/>
          </a:bodyPr>
          <a:lstStyle/>
          <a:p>
            <a:r>
              <a:rPr lang="ja-JP" altLang="en-US" sz="2000" b="1" dirty="0" smtClean="0">
                <a:latin typeface="HG明朝B" panose="02020809000000000000" pitchFamily="17" charset="-128"/>
                <a:ea typeface="HG明朝B" panose="02020809000000000000" pitchFamily="17" charset="-128"/>
              </a:rPr>
              <a:t>　　　</a:t>
            </a:r>
            <a:r>
              <a:rPr lang="en-US" altLang="ja-JP" sz="2000" b="1" dirty="0" err="1" smtClean="0">
                <a:latin typeface="HG明朝B" panose="02020809000000000000" pitchFamily="17" charset="-128"/>
                <a:ea typeface="HG明朝B" panose="02020809000000000000" pitchFamily="17" charset="-128"/>
              </a:rPr>
              <a:t>Mp</a:t>
            </a:r>
            <a:r>
              <a:rPr lang="ja-JP" altLang="en-US" sz="2000" b="1" dirty="0" smtClean="0">
                <a:latin typeface="HG明朝B" panose="02020809000000000000" pitchFamily="17" charset="-128"/>
                <a:ea typeface="HG明朝B" panose="02020809000000000000" pitchFamily="17" charset="-128"/>
              </a:rPr>
              <a:t>が多い場合</a:t>
            </a:r>
            <a:endParaRPr kumimoji="1" lang="ja-JP" altLang="en-US" sz="2000" b="1" dirty="0">
              <a:latin typeface="HG明朝B" panose="02020809000000000000" pitchFamily="17" charset="-128"/>
              <a:ea typeface="HG明朝B" panose="02020809000000000000" pitchFamily="17" charset="-128"/>
            </a:endParaRPr>
          </a:p>
        </p:txBody>
      </p:sp>
      <p:sp>
        <p:nvSpPr>
          <p:cNvPr id="7" name="正方形/長方形 6"/>
          <p:cNvSpPr/>
          <p:nvPr/>
        </p:nvSpPr>
        <p:spPr>
          <a:xfrm>
            <a:off x="681585" y="4734679"/>
            <a:ext cx="6448443" cy="856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r>
              <a:rPr lang="ja-JP" altLang="en-US" sz="3200" dirty="0" smtClean="0">
                <a:solidFill>
                  <a:schemeClr val="tx1"/>
                </a:solidFill>
                <a:latin typeface="HGS明朝B" panose="02020800000000000000" pitchFamily="18" charset="-128"/>
                <a:ea typeface="HGS明朝B" panose="02020800000000000000" pitchFamily="18" charset="-128"/>
              </a:rPr>
              <a:t>・</a:t>
            </a:r>
            <a:r>
              <a:rPr lang="ja-JP" altLang="en-US" sz="3200" dirty="0">
                <a:solidFill>
                  <a:schemeClr val="tx1"/>
                </a:solidFill>
                <a:latin typeface="HGS明朝B" panose="02020800000000000000" pitchFamily="18" charset="-128"/>
                <a:ea typeface="HGS明朝B" panose="02020800000000000000" pitchFamily="18" charset="-128"/>
              </a:rPr>
              <a:t>感度</a:t>
            </a:r>
            <a:r>
              <a:rPr lang="en-US" altLang="ja-JP" sz="3200" dirty="0">
                <a:solidFill>
                  <a:schemeClr val="tx1"/>
                </a:solidFill>
                <a:latin typeface="HGS明朝B" panose="02020800000000000000" pitchFamily="18" charset="-128"/>
                <a:ea typeface="HGS明朝B" panose="02020800000000000000" pitchFamily="18" charset="-128"/>
              </a:rPr>
              <a:t>(ISI</a:t>
            </a:r>
            <a:r>
              <a:rPr lang="ja-JP" altLang="en-US" sz="3200" dirty="0">
                <a:solidFill>
                  <a:schemeClr val="tx1"/>
                </a:solidFill>
                <a:latin typeface="HGS明朝B" panose="02020800000000000000" pitchFamily="18" charset="-128"/>
                <a:ea typeface="HGS明朝B" panose="02020800000000000000" pitchFamily="18" charset="-128"/>
              </a:rPr>
              <a:t>値</a:t>
            </a:r>
            <a:r>
              <a:rPr lang="ja-JP" altLang="en-US" sz="3200" dirty="0" smtClean="0">
                <a:solidFill>
                  <a:schemeClr val="tx1"/>
                </a:solidFill>
                <a:latin typeface="HGS明朝B" panose="02020800000000000000" pitchFamily="18" charset="-128"/>
                <a:ea typeface="HGS明朝B" panose="02020800000000000000" pitchFamily="18" charset="-128"/>
              </a:rPr>
              <a:t>）</a:t>
            </a:r>
            <a:endParaRPr lang="ja-JP" altLang="en-US" sz="3200" dirty="0">
              <a:solidFill>
                <a:schemeClr val="tx1"/>
              </a:solidFill>
              <a:latin typeface="HGS明朝B" panose="02020800000000000000" pitchFamily="18" charset="-128"/>
              <a:ea typeface="HGS明朝B" panose="02020800000000000000" pitchFamily="18" charset="-128"/>
            </a:endParaRPr>
          </a:p>
        </p:txBody>
      </p:sp>
      <p:sp>
        <p:nvSpPr>
          <p:cNvPr id="8" name="正方形/長方形 7"/>
          <p:cNvSpPr/>
          <p:nvPr/>
        </p:nvSpPr>
        <p:spPr>
          <a:xfrm>
            <a:off x="608848" y="199161"/>
            <a:ext cx="6448443" cy="8562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r>
              <a:rPr lang="ja-JP" altLang="en-US" sz="3200" dirty="0">
                <a:solidFill>
                  <a:schemeClr val="tx1"/>
                </a:solidFill>
                <a:latin typeface="HGS明朝B" panose="02020800000000000000" pitchFamily="18" charset="-128"/>
                <a:ea typeface="HGS明朝B" panose="02020800000000000000" pitchFamily="18" charset="-128"/>
              </a:rPr>
              <a:t>・</a:t>
            </a:r>
            <a:r>
              <a:rPr lang="ja-JP" altLang="en-US" sz="3200" dirty="0" smtClean="0">
                <a:solidFill>
                  <a:schemeClr val="tx1"/>
                </a:solidFill>
                <a:latin typeface="HGS明朝B" panose="02020800000000000000" pitchFamily="18" charset="-128"/>
                <a:ea typeface="HGS明朝B" panose="02020800000000000000" pitchFamily="18" charset="-128"/>
              </a:rPr>
              <a:t>凝固活性</a:t>
            </a:r>
            <a:endParaRPr lang="ja-JP" altLang="en-US" sz="3200" dirty="0">
              <a:solidFill>
                <a:schemeClr val="tx1"/>
              </a:solidFill>
              <a:latin typeface="HGS明朝B" panose="02020800000000000000" pitchFamily="18" charset="-128"/>
              <a:ea typeface="HGS明朝B" panose="02020800000000000000" pitchFamily="18" charset="-128"/>
            </a:endParaRPr>
          </a:p>
        </p:txBody>
      </p:sp>
      <p:sp>
        <p:nvSpPr>
          <p:cNvPr id="9" name="正方形/長方形 8"/>
          <p:cNvSpPr/>
          <p:nvPr/>
        </p:nvSpPr>
        <p:spPr>
          <a:xfrm>
            <a:off x="1154953" y="4141076"/>
            <a:ext cx="2288276" cy="3072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5609" tIns="17805" rIns="35609" bIns="17805" numCol="1" spcCol="0" rtlCol="0" fromWordArt="0" anchor="ctr" anchorCtr="0" forceAA="0" compatLnSpc="1">
            <a:prstTxWarp prst="textNoShape">
              <a:avLst/>
            </a:prstTxWarp>
            <a:noAutofit/>
          </a:bodyPr>
          <a:lstStyle/>
          <a:p>
            <a:pPr algn="ctr"/>
            <a:r>
              <a:rPr lang="en-US" altLang="ja-JP" sz="1385" dirty="0" smtClean="0">
                <a:solidFill>
                  <a:schemeClr val="tx1"/>
                </a:solidFill>
                <a:latin typeface="HGS明朝B" panose="02020800000000000000" pitchFamily="18" charset="-128"/>
                <a:ea typeface="HGS明朝B" panose="02020800000000000000" pitchFamily="18" charset="-128"/>
              </a:rPr>
              <a:t>TF-M</a:t>
            </a:r>
            <a:r>
              <a:rPr lang="ja-JP" altLang="en-US" sz="1385" dirty="0" smtClean="0">
                <a:solidFill>
                  <a:schemeClr val="tx1"/>
                </a:solidFill>
                <a:latin typeface="HGS明朝B" panose="02020800000000000000" pitchFamily="18" charset="-128"/>
                <a:ea typeface="HGS明朝B" panose="02020800000000000000" pitchFamily="18" charset="-128"/>
              </a:rPr>
              <a:t>ｐ（</a:t>
            </a:r>
            <a:r>
              <a:rPr lang="en-US" altLang="ja-JP" sz="1385" dirty="0" smtClean="0">
                <a:solidFill>
                  <a:schemeClr val="tx1"/>
                </a:solidFill>
                <a:latin typeface="HGS明朝B" panose="02020800000000000000" pitchFamily="18" charset="-128"/>
                <a:ea typeface="HGS明朝B" panose="02020800000000000000" pitchFamily="18" charset="-128"/>
              </a:rPr>
              <a:t>Micro</a:t>
            </a:r>
            <a:r>
              <a:rPr lang="ja-JP" altLang="en-US" sz="1385" dirty="0" smtClean="0">
                <a:solidFill>
                  <a:schemeClr val="tx1"/>
                </a:solidFill>
                <a:latin typeface="HGS明朝B" panose="02020800000000000000" pitchFamily="18" charset="-128"/>
                <a:ea typeface="HGS明朝B" panose="02020800000000000000" pitchFamily="18" charset="-128"/>
              </a:rPr>
              <a:t> </a:t>
            </a:r>
            <a:r>
              <a:rPr lang="en-US" altLang="ja-JP" sz="1385" dirty="0" smtClean="0">
                <a:solidFill>
                  <a:schemeClr val="tx1"/>
                </a:solidFill>
                <a:latin typeface="HGS明朝B" panose="02020800000000000000" pitchFamily="18" charset="-128"/>
                <a:ea typeface="HGS明朝B" panose="02020800000000000000" pitchFamily="18" charset="-128"/>
              </a:rPr>
              <a:t>Particle</a:t>
            </a:r>
            <a:r>
              <a:rPr lang="ja-JP" altLang="en-US" sz="1385" dirty="0" smtClean="0">
                <a:solidFill>
                  <a:schemeClr val="tx1"/>
                </a:solidFill>
                <a:latin typeface="HGS明朝B" panose="02020800000000000000" pitchFamily="18" charset="-128"/>
                <a:ea typeface="HGS明朝B" panose="02020800000000000000" pitchFamily="18" charset="-128"/>
              </a:rPr>
              <a:t>）</a:t>
            </a:r>
            <a:endParaRPr lang="ja-JP" altLang="en-US" sz="1385" dirty="0">
              <a:solidFill>
                <a:schemeClr val="tx1"/>
              </a:solidFill>
              <a:latin typeface="HGS明朝B" panose="02020800000000000000" pitchFamily="18" charset="-128"/>
              <a:ea typeface="HGS明朝B" panose="02020800000000000000" pitchFamily="18" charset="-128"/>
            </a:endParaRPr>
          </a:p>
        </p:txBody>
      </p:sp>
      <p:pic>
        <p:nvPicPr>
          <p:cNvPr id="10" name="図 9"/>
          <p:cNvPicPr>
            <a:picLocks noChangeAspect="1"/>
          </p:cNvPicPr>
          <p:nvPr/>
        </p:nvPicPr>
        <p:blipFill>
          <a:blip r:embed="rId2"/>
          <a:stretch>
            <a:fillRect/>
          </a:stretch>
        </p:blipFill>
        <p:spPr>
          <a:xfrm>
            <a:off x="1133231" y="1208180"/>
            <a:ext cx="2836350" cy="2899001"/>
          </a:xfrm>
          <a:prstGeom prst="rect">
            <a:avLst/>
          </a:prstGeom>
        </p:spPr>
      </p:pic>
      <p:grpSp>
        <p:nvGrpSpPr>
          <p:cNvPr id="716" name="グループ化 715"/>
          <p:cNvGrpSpPr/>
          <p:nvPr/>
        </p:nvGrpSpPr>
        <p:grpSpPr>
          <a:xfrm>
            <a:off x="4268204" y="1182775"/>
            <a:ext cx="2732677" cy="2924405"/>
            <a:chOff x="4268204" y="1182775"/>
            <a:chExt cx="2732677" cy="2924405"/>
          </a:xfrm>
        </p:grpSpPr>
        <p:sp>
          <p:nvSpPr>
            <p:cNvPr id="5" name="正方形/長方形 4"/>
            <p:cNvSpPr/>
            <p:nvPr/>
          </p:nvSpPr>
          <p:spPr>
            <a:xfrm>
              <a:off x="4268204" y="1182775"/>
              <a:ext cx="2732677" cy="2924405"/>
            </a:xfrm>
            <a:prstGeom prst="rect">
              <a:avLst/>
            </a:prstGeom>
            <a:gradFill flip="none" rotWithShape="1">
              <a:gsLst>
                <a:gs pos="0">
                  <a:schemeClr val="accent1">
                    <a:lumMod val="5000"/>
                    <a:lumOff val="95000"/>
                  </a:schemeClr>
                </a:gs>
                <a:gs pos="77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p:cNvGrpSpPr/>
            <p:nvPr/>
          </p:nvGrpSpPr>
          <p:grpSpPr>
            <a:xfrm>
              <a:off x="4595546" y="1278684"/>
              <a:ext cx="1966956" cy="2565836"/>
              <a:chOff x="572234" y="-94207"/>
              <a:chExt cx="5764119" cy="6970839"/>
            </a:xfrm>
          </p:grpSpPr>
          <p:sp>
            <p:nvSpPr>
              <p:cNvPr id="12" name="Rectangle 2"/>
              <p:cNvSpPr>
                <a:spLocks noChangeArrowheads="1"/>
              </p:cNvSpPr>
              <p:nvPr/>
            </p:nvSpPr>
            <p:spPr bwMode="auto">
              <a:xfrm>
                <a:off x="1309623" y="-94207"/>
                <a:ext cx="4018276" cy="46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sz="1050"/>
              </a:p>
            </p:txBody>
          </p:sp>
          <p:grpSp>
            <p:nvGrpSpPr>
              <p:cNvPr id="13" name="グループ化 12"/>
              <p:cNvGrpSpPr/>
              <p:nvPr/>
            </p:nvGrpSpPr>
            <p:grpSpPr>
              <a:xfrm>
                <a:off x="572234" y="927575"/>
                <a:ext cx="5764119" cy="5584553"/>
                <a:chOff x="617631" y="411908"/>
                <a:chExt cx="2135355" cy="2156784"/>
              </a:xfrm>
            </p:grpSpPr>
            <p:sp>
              <p:nvSpPr>
                <p:cNvPr id="40" name="円/楕円 39"/>
                <p:cNvSpPr/>
                <p:nvPr/>
              </p:nvSpPr>
              <p:spPr>
                <a:xfrm>
                  <a:off x="2600961" y="143385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41" name="円/楕円 40"/>
                <p:cNvSpPr/>
                <p:nvPr/>
              </p:nvSpPr>
              <p:spPr>
                <a:xfrm>
                  <a:off x="2588553" y="127769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42" name="円/楕円 41"/>
                <p:cNvSpPr/>
                <p:nvPr/>
              </p:nvSpPr>
              <p:spPr>
                <a:xfrm>
                  <a:off x="2630093" y="108791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43" name="円/楕円 42"/>
                <p:cNvSpPr/>
                <p:nvPr/>
              </p:nvSpPr>
              <p:spPr>
                <a:xfrm>
                  <a:off x="2593482" y="139400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44" name="円/楕円 43"/>
                <p:cNvSpPr/>
                <p:nvPr/>
              </p:nvSpPr>
              <p:spPr>
                <a:xfrm>
                  <a:off x="2576374" y="1237714"/>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45" name="円/楕円 44"/>
                <p:cNvSpPr/>
                <p:nvPr/>
              </p:nvSpPr>
              <p:spPr>
                <a:xfrm>
                  <a:off x="2702477" y="143668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46" name="円/楕円 45"/>
                <p:cNvSpPr/>
                <p:nvPr/>
              </p:nvSpPr>
              <p:spPr>
                <a:xfrm>
                  <a:off x="2701285" y="140082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47" name="円/楕円 46"/>
                <p:cNvSpPr/>
                <p:nvPr/>
              </p:nvSpPr>
              <p:spPr>
                <a:xfrm>
                  <a:off x="2655954" y="117129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48" name="円/楕円 47"/>
                <p:cNvSpPr/>
                <p:nvPr/>
              </p:nvSpPr>
              <p:spPr>
                <a:xfrm>
                  <a:off x="2539775" y="112616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49" name="円/楕円 48"/>
                <p:cNvSpPr/>
                <p:nvPr/>
              </p:nvSpPr>
              <p:spPr>
                <a:xfrm>
                  <a:off x="2674367" y="1209607"/>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50" name="円/楕円 49"/>
                <p:cNvSpPr/>
                <p:nvPr/>
              </p:nvSpPr>
              <p:spPr>
                <a:xfrm>
                  <a:off x="2508270" y="105136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51" name="円/楕円 50"/>
                <p:cNvSpPr/>
                <p:nvPr/>
              </p:nvSpPr>
              <p:spPr>
                <a:xfrm>
                  <a:off x="2684300" y="128451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52" name="円/楕円 51"/>
                <p:cNvSpPr/>
                <p:nvPr/>
              </p:nvSpPr>
              <p:spPr>
                <a:xfrm>
                  <a:off x="2491792" y="101620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53" name="円/楕円 52"/>
                <p:cNvSpPr/>
                <p:nvPr/>
              </p:nvSpPr>
              <p:spPr>
                <a:xfrm>
                  <a:off x="2693920" y="132508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54" name="円/楕円 53"/>
                <p:cNvSpPr/>
                <p:nvPr/>
              </p:nvSpPr>
              <p:spPr>
                <a:xfrm>
                  <a:off x="1938139" y="45659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55" name="円/楕円 54"/>
                <p:cNvSpPr/>
                <p:nvPr/>
              </p:nvSpPr>
              <p:spPr>
                <a:xfrm>
                  <a:off x="2281193" y="74634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56" name="円/楕円 55"/>
                <p:cNvSpPr/>
                <p:nvPr/>
              </p:nvSpPr>
              <p:spPr>
                <a:xfrm>
                  <a:off x="2454790" y="95188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57" name="円/楕円 56"/>
                <p:cNvSpPr/>
                <p:nvPr/>
              </p:nvSpPr>
              <p:spPr>
                <a:xfrm>
                  <a:off x="2614562" y="104960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58" name="円/楕円 57"/>
                <p:cNvSpPr/>
                <p:nvPr/>
              </p:nvSpPr>
              <p:spPr>
                <a:xfrm>
                  <a:off x="2588553" y="131600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59" name="円/楕円 58"/>
                <p:cNvSpPr/>
                <p:nvPr/>
              </p:nvSpPr>
              <p:spPr>
                <a:xfrm>
                  <a:off x="2430543" y="92081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0" name="円/楕円 59"/>
                <p:cNvSpPr/>
                <p:nvPr/>
              </p:nvSpPr>
              <p:spPr>
                <a:xfrm>
                  <a:off x="2645057" y="112622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1" name="円/楕円 60"/>
                <p:cNvSpPr/>
                <p:nvPr/>
              </p:nvSpPr>
              <p:spPr>
                <a:xfrm>
                  <a:off x="2696698" y="1362327"/>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2" name="円/楕円 61"/>
                <p:cNvSpPr/>
                <p:nvPr/>
              </p:nvSpPr>
              <p:spPr>
                <a:xfrm>
                  <a:off x="2593482" y="1354465"/>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3" name="円/楕円 62"/>
                <p:cNvSpPr/>
                <p:nvPr/>
              </p:nvSpPr>
              <p:spPr>
                <a:xfrm>
                  <a:off x="2474715" y="98249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4" name="円/楕円 63"/>
                <p:cNvSpPr/>
                <p:nvPr/>
              </p:nvSpPr>
              <p:spPr>
                <a:xfrm>
                  <a:off x="2672577" y="1245780"/>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5" name="円/楕円 64"/>
                <p:cNvSpPr/>
                <p:nvPr/>
              </p:nvSpPr>
              <p:spPr>
                <a:xfrm>
                  <a:off x="2527886" y="108800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6" name="円/楕円 65"/>
                <p:cNvSpPr/>
                <p:nvPr/>
              </p:nvSpPr>
              <p:spPr>
                <a:xfrm>
                  <a:off x="2406893" y="891126"/>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7" name="円/楕円 66"/>
                <p:cNvSpPr/>
                <p:nvPr/>
              </p:nvSpPr>
              <p:spPr>
                <a:xfrm>
                  <a:off x="2554336" y="116176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8" name="円/楕円 67"/>
                <p:cNvSpPr/>
                <p:nvPr/>
              </p:nvSpPr>
              <p:spPr>
                <a:xfrm>
                  <a:off x="2336664" y="80622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69" name="円/楕円 68"/>
                <p:cNvSpPr/>
                <p:nvPr/>
              </p:nvSpPr>
              <p:spPr>
                <a:xfrm>
                  <a:off x="2562106" y="119586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0" name="円/楕円 69"/>
                <p:cNvSpPr/>
                <p:nvPr/>
              </p:nvSpPr>
              <p:spPr>
                <a:xfrm>
                  <a:off x="1900095" y="44279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1" name="円/楕円 70"/>
                <p:cNvSpPr/>
                <p:nvPr/>
              </p:nvSpPr>
              <p:spPr>
                <a:xfrm>
                  <a:off x="2361276" y="83306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2" name="円/楕円 71"/>
                <p:cNvSpPr/>
                <p:nvPr/>
              </p:nvSpPr>
              <p:spPr>
                <a:xfrm>
                  <a:off x="1947918" y="56086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3" name="円/楕円 72"/>
                <p:cNvSpPr/>
                <p:nvPr/>
              </p:nvSpPr>
              <p:spPr>
                <a:xfrm>
                  <a:off x="2466679" y="80701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4" name="円/楕円 73"/>
                <p:cNvSpPr/>
                <p:nvPr/>
              </p:nvSpPr>
              <p:spPr>
                <a:xfrm>
                  <a:off x="1779239" y="52364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5" name="円/楕円 74"/>
                <p:cNvSpPr/>
                <p:nvPr/>
              </p:nvSpPr>
              <p:spPr>
                <a:xfrm>
                  <a:off x="2308842" y="774697"/>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6" name="円/楕円 75"/>
                <p:cNvSpPr/>
                <p:nvPr/>
              </p:nvSpPr>
              <p:spPr>
                <a:xfrm>
                  <a:off x="1976184" y="47059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7" name="円/楕円 76"/>
                <p:cNvSpPr/>
                <p:nvPr/>
              </p:nvSpPr>
              <p:spPr>
                <a:xfrm>
                  <a:off x="2091436" y="51793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8" name="円/楕円 77"/>
                <p:cNvSpPr/>
                <p:nvPr/>
              </p:nvSpPr>
              <p:spPr>
                <a:xfrm>
                  <a:off x="2487882" y="844406"/>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79" name="円/楕円 78"/>
                <p:cNvSpPr/>
                <p:nvPr/>
              </p:nvSpPr>
              <p:spPr>
                <a:xfrm>
                  <a:off x="1694330" y="41190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0" name="円/楕円 79"/>
                <p:cNvSpPr/>
                <p:nvPr/>
              </p:nvSpPr>
              <p:spPr>
                <a:xfrm>
                  <a:off x="2011973" y="48694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1" name="円/楕円 80"/>
                <p:cNvSpPr/>
                <p:nvPr/>
              </p:nvSpPr>
              <p:spPr>
                <a:xfrm>
                  <a:off x="2231715" y="596955"/>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2" name="円/楕円 81"/>
                <p:cNvSpPr/>
                <p:nvPr/>
              </p:nvSpPr>
              <p:spPr>
                <a:xfrm>
                  <a:off x="2294667" y="64335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3" name="円/楕円 82"/>
                <p:cNvSpPr/>
                <p:nvPr/>
              </p:nvSpPr>
              <p:spPr>
                <a:xfrm>
                  <a:off x="2219310" y="69416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4" name="円/楕円 83"/>
                <p:cNvSpPr/>
                <p:nvPr/>
              </p:nvSpPr>
              <p:spPr>
                <a:xfrm>
                  <a:off x="2164336" y="553994"/>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5" name="円/楕円 84"/>
                <p:cNvSpPr/>
                <p:nvPr/>
              </p:nvSpPr>
              <p:spPr>
                <a:xfrm>
                  <a:off x="2562649" y="94920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6" name="円/楕円 85"/>
                <p:cNvSpPr/>
                <p:nvPr/>
              </p:nvSpPr>
              <p:spPr>
                <a:xfrm>
                  <a:off x="2328116" y="66716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7" name="円/楕円 86"/>
                <p:cNvSpPr/>
                <p:nvPr/>
              </p:nvSpPr>
              <p:spPr>
                <a:xfrm>
                  <a:off x="2188950" y="67244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8" name="円/楕円 87"/>
                <p:cNvSpPr/>
                <p:nvPr/>
              </p:nvSpPr>
              <p:spPr>
                <a:xfrm>
                  <a:off x="1906850" y="55338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89" name="円/楕円 88"/>
                <p:cNvSpPr/>
                <p:nvPr/>
              </p:nvSpPr>
              <p:spPr>
                <a:xfrm>
                  <a:off x="2598706" y="101777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0" name="円/楕円 89"/>
                <p:cNvSpPr/>
                <p:nvPr/>
              </p:nvSpPr>
              <p:spPr>
                <a:xfrm>
                  <a:off x="2438762" y="78124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1" name="円/楕円 90"/>
                <p:cNvSpPr/>
                <p:nvPr/>
              </p:nvSpPr>
              <p:spPr>
                <a:xfrm>
                  <a:off x="2383608" y="86067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2" name="円/楕円 91"/>
                <p:cNvSpPr/>
                <p:nvPr/>
              </p:nvSpPr>
              <p:spPr>
                <a:xfrm>
                  <a:off x="2023429" y="58939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3" name="円/楕円 92"/>
                <p:cNvSpPr/>
                <p:nvPr/>
              </p:nvSpPr>
              <p:spPr>
                <a:xfrm>
                  <a:off x="2088854" y="61892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4" name="円/楕円 93"/>
                <p:cNvSpPr/>
                <p:nvPr/>
              </p:nvSpPr>
              <p:spPr>
                <a:xfrm>
                  <a:off x="1655171" y="50776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5" name="円/楕円 94"/>
                <p:cNvSpPr/>
                <p:nvPr/>
              </p:nvSpPr>
              <p:spPr>
                <a:xfrm>
                  <a:off x="2157590" y="650081"/>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6" name="円/楕円 95"/>
                <p:cNvSpPr/>
                <p:nvPr/>
              </p:nvSpPr>
              <p:spPr>
                <a:xfrm>
                  <a:off x="1986391" y="5746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7" name="円/楕円 96"/>
                <p:cNvSpPr/>
                <p:nvPr/>
              </p:nvSpPr>
              <p:spPr>
                <a:xfrm>
                  <a:off x="2387101" y="72105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8" name="円/楕円 97"/>
                <p:cNvSpPr/>
                <p:nvPr/>
              </p:nvSpPr>
              <p:spPr>
                <a:xfrm>
                  <a:off x="1734345" y="41905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99" name="円/楕円 98"/>
                <p:cNvSpPr/>
                <p:nvPr/>
              </p:nvSpPr>
              <p:spPr>
                <a:xfrm>
                  <a:off x="2252990" y="71879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0" name="円/楕円 99"/>
                <p:cNvSpPr/>
                <p:nvPr/>
              </p:nvSpPr>
              <p:spPr>
                <a:xfrm>
                  <a:off x="2514123" y="87609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1" name="円/楕円 100"/>
                <p:cNvSpPr/>
                <p:nvPr/>
              </p:nvSpPr>
              <p:spPr>
                <a:xfrm>
                  <a:off x="2125665" y="53418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2" name="円/楕円 101"/>
                <p:cNvSpPr/>
                <p:nvPr/>
              </p:nvSpPr>
              <p:spPr>
                <a:xfrm>
                  <a:off x="1736254" y="51726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3" name="円/楕円 102"/>
                <p:cNvSpPr/>
                <p:nvPr/>
              </p:nvSpPr>
              <p:spPr>
                <a:xfrm>
                  <a:off x="1694330" y="50721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4" name="円/楕円 103"/>
                <p:cNvSpPr/>
                <p:nvPr/>
              </p:nvSpPr>
              <p:spPr>
                <a:xfrm>
                  <a:off x="2053261" y="49984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5" name="円/楕円 104"/>
                <p:cNvSpPr/>
                <p:nvPr/>
              </p:nvSpPr>
              <p:spPr>
                <a:xfrm>
                  <a:off x="2578311" y="986964"/>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6" name="円/楕円 105"/>
                <p:cNvSpPr/>
                <p:nvPr/>
              </p:nvSpPr>
              <p:spPr>
                <a:xfrm>
                  <a:off x="2263161" y="6206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7" name="円/楕円 106"/>
                <p:cNvSpPr/>
                <p:nvPr/>
              </p:nvSpPr>
              <p:spPr>
                <a:xfrm>
                  <a:off x="1857639" y="43822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8" name="円/楕円 107"/>
                <p:cNvSpPr/>
                <p:nvPr/>
              </p:nvSpPr>
              <p:spPr>
                <a:xfrm>
                  <a:off x="2200868" y="575475"/>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9" name="円/楕円 108"/>
                <p:cNvSpPr/>
                <p:nvPr/>
              </p:nvSpPr>
              <p:spPr>
                <a:xfrm>
                  <a:off x="2540317" y="913867"/>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10" name="円/楕円 109"/>
                <p:cNvSpPr/>
                <p:nvPr/>
              </p:nvSpPr>
              <p:spPr>
                <a:xfrm>
                  <a:off x="1824609" y="52822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11" name="円/楕円 110"/>
                <p:cNvSpPr/>
                <p:nvPr/>
              </p:nvSpPr>
              <p:spPr>
                <a:xfrm>
                  <a:off x="1773919" y="42249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12" name="円/楕円 111"/>
                <p:cNvSpPr/>
                <p:nvPr/>
              </p:nvSpPr>
              <p:spPr>
                <a:xfrm>
                  <a:off x="1867335" y="53900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13" name="円/楕円 112"/>
                <p:cNvSpPr/>
                <p:nvPr/>
              </p:nvSpPr>
              <p:spPr>
                <a:xfrm>
                  <a:off x="2356399" y="69518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14" name="円/楕円 113"/>
                <p:cNvSpPr/>
                <p:nvPr/>
              </p:nvSpPr>
              <p:spPr>
                <a:xfrm>
                  <a:off x="2413101" y="75071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15" name="円/楕円 114"/>
                <p:cNvSpPr/>
                <p:nvPr/>
              </p:nvSpPr>
              <p:spPr>
                <a:xfrm>
                  <a:off x="1817387" y="42698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16" name="円/楕円 115"/>
                <p:cNvSpPr/>
                <p:nvPr/>
              </p:nvSpPr>
              <p:spPr>
                <a:xfrm>
                  <a:off x="2059183" y="60629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17" name="円/楕円 116"/>
                <p:cNvSpPr/>
                <p:nvPr/>
              </p:nvSpPr>
              <p:spPr>
                <a:xfrm>
                  <a:off x="2123995" y="63533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18" name="円/楕円 117"/>
                <p:cNvSpPr/>
                <p:nvPr/>
              </p:nvSpPr>
              <p:spPr>
                <a:xfrm>
                  <a:off x="1653872" y="41221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19" name="円/楕円 118"/>
                <p:cNvSpPr/>
                <p:nvPr/>
              </p:nvSpPr>
              <p:spPr>
                <a:xfrm rot="5400000">
                  <a:off x="1695895" y="241039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20" name="円/楕円 119"/>
                <p:cNvSpPr/>
                <p:nvPr/>
              </p:nvSpPr>
              <p:spPr>
                <a:xfrm rot="5400000">
                  <a:off x="1852063" y="240162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21" name="円/楕円 120"/>
                <p:cNvSpPr/>
                <p:nvPr/>
              </p:nvSpPr>
              <p:spPr>
                <a:xfrm rot="5400000">
                  <a:off x="2038547" y="2439801"/>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22" name="円/楕円 121"/>
                <p:cNvSpPr/>
                <p:nvPr/>
              </p:nvSpPr>
              <p:spPr>
                <a:xfrm rot="5400000">
                  <a:off x="1736851" y="240660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23" name="円/楕円 122"/>
                <p:cNvSpPr/>
                <p:nvPr/>
              </p:nvSpPr>
              <p:spPr>
                <a:xfrm rot="5400000">
                  <a:off x="1891661" y="2389332"/>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24" name="円/楕円 123"/>
                <p:cNvSpPr/>
                <p:nvPr/>
              </p:nvSpPr>
              <p:spPr>
                <a:xfrm rot="5400000">
                  <a:off x="1693096" y="251288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25" name="円/楕円 124"/>
                <p:cNvSpPr/>
                <p:nvPr/>
              </p:nvSpPr>
              <p:spPr>
                <a:xfrm rot="5400000">
                  <a:off x="1730100" y="251544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26" name="円/楕円 125"/>
                <p:cNvSpPr/>
                <p:nvPr/>
              </p:nvSpPr>
              <p:spPr>
                <a:xfrm rot="5400000">
                  <a:off x="1957447" y="246967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27" name="円/楕円 126"/>
                <p:cNvSpPr/>
                <p:nvPr/>
              </p:nvSpPr>
              <p:spPr>
                <a:xfrm rot="5400000">
                  <a:off x="2002154" y="235238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28" name="円/楕円 127"/>
                <p:cNvSpPr/>
                <p:nvPr/>
              </p:nvSpPr>
              <p:spPr>
                <a:xfrm rot="5400000">
                  <a:off x="1919501" y="248826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29" name="円/楕円 128"/>
                <p:cNvSpPr/>
                <p:nvPr/>
              </p:nvSpPr>
              <p:spPr>
                <a:xfrm rot="5400000">
                  <a:off x="2076236" y="232057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30" name="円/楕円 129"/>
                <p:cNvSpPr/>
                <p:nvPr/>
              </p:nvSpPr>
              <p:spPr>
                <a:xfrm rot="5400000">
                  <a:off x="1845308" y="249829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31" name="円/楕円 130"/>
                <p:cNvSpPr/>
                <p:nvPr/>
              </p:nvSpPr>
              <p:spPr>
                <a:xfrm rot="5400000">
                  <a:off x="2111067" y="2303939"/>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32" name="円/楕円 131"/>
                <p:cNvSpPr/>
                <p:nvPr/>
              </p:nvSpPr>
              <p:spPr>
                <a:xfrm rot="5400000">
                  <a:off x="1805118" y="250800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33" name="円/楕円 132"/>
                <p:cNvSpPr/>
                <p:nvPr/>
              </p:nvSpPr>
              <p:spPr>
                <a:xfrm rot="5400000">
                  <a:off x="2663870" y="174121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34" name="円/楕円 133"/>
                <p:cNvSpPr/>
                <p:nvPr/>
              </p:nvSpPr>
              <p:spPr>
                <a:xfrm rot="5400000">
                  <a:off x="2376876" y="208755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35" name="円/楕円 134"/>
                <p:cNvSpPr/>
                <p:nvPr/>
              </p:nvSpPr>
              <p:spPr>
                <a:xfrm rot="5400000">
                  <a:off x="2174778" y="226658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36" name="円/楕円 135"/>
                <p:cNvSpPr/>
                <p:nvPr/>
              </p:nvSpPr>
              <p:spPr>
                <a:xfrm rot="5400000">
                  <a:off x="2076492" y="2424122"/>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37" name="円/楕円 136"/>
                <p:cNvSpPr/>
                <p:nvPr/>
              </p:nvSpPr>
              <p:spPr>
                <a:xfrm rot="5400000">
                  <a:off x="1814118" y="240162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38" name="円/楕円 137"/>
                <p:cNvSpPr/>
                <p:nvPr/>
              </p:nvSpPr>
              <p:spPr>
                <a:xfrm rot="5400000">
                  <a:off x="2205547" y="2242102"/>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39" name="円/楕円 138"/>
                <p:cNvSpPr/>
                <p:nvPr/>
              </p:nvSpPr>
              <p:spPr>
                <a:xfrm rot="5400000">
                  <a:off x="2000601" y="245491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40" name="円/楕円 139"/>
                <p:cNvSpPr/>
                <p:nvPr/>
              </p:nvSpPr>
              <p:spPr>
                <a:xfrm rot="5400000">
                  <a:off x="1768232" y="251081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41" name="円/楕円 140"/>
                <p:cNvSpPr/>
                <p:nvPr/>
              </p:nvSpPr>
              <p:spPr>
                <a:xfrm rot="5400000">
                  <a:off x="1776019" y="2406604"/>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42" name="円/楕円 141"/>
                <p:cNvSpPr/>
                <p:nvPr/>
              </p:nvSpPr>
              <p:spPr>
                <a:xfrm rot="5400000">
                  <a:off x="2144458" y="2286698"/>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43" name="円/楕円 142"/>
                <p:cNvSpPr/>
                <p:nvPr/>
              </p:nvSpPr>
              <p:spPr>
                <a:xfrm rot="5400000">
                  <a:off x="1883672" y="2486458"/>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44" name="円/楕円 143"/>
                <p:cNvSpPr/>
                <p:nvPr/>
              </p:nvSpPr>
              <p:spPr>
                <a:xfrm rot="5400000">
                  <a:off x="2039949" y="2340379"/>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45" name="円/楕円 144"/>
                <p:cNvSpPr/>
                <p:nvPr/>
              </p:nvSpPr>
              <p:spPr>
                <a:xfrm rot="5400000">
                  <a:off x="2234956" y="221822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46" name="円/楕円 145"/>
                <p:cNvSpPr/>
                <p:nvPr/>
              </p:nvSpPr>
              <p:spPr>
                <a:xfrm rot="5400000">
                  <a:off x="1966893" y="236708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47" name="円/楕円 146"/>
                <p:cNvSpPr/>
                <p:nvPr/>
              </p:nvSpPr>
              <p:spPr>
                <a:xfrm rot="5400000">
                  <a:off x="2319053" y="214732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48" name="円/楕円 147"/>
                <p:cNvSpPr/>
                <p:nvPr/>
              </p:nvSpPr>
              <p:spPr>
                <a:xfrm rot="5400000">
                  <a:off x="1933114" y="237492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49" name="円/楕円 148"/>
                <p:cNvSpPr/>
                <p:nvPr/>
              </p:nvSpPr>
              <p:spPr>
                <a:xfrm rot="5400000">
                  <a:off x="2677541" y="1702801"/>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50" name="円/楕円 149"/>
                <p:cNvSpPr/>
                <p:nvPr/>
              </p:nvSpPr>
              <p:spPr>
                <a:xfrm rot="5400000">
                  <a:off x="2292468" y="2172171"/>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51" name="円/楕円 150"/>
                <p:cNvSpPr/>
                <p:nvPr/>
              </p:nvSpPr>
              <p:spPr>
                <a:xfrm rot="5400000">
                  <a:off x="2562081" y="175484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52" name="円/楕円 151"/>
                <p:cNvSpPr/>
                <p:nvPr/>
              </p:nvSpPr>
              <p:spPr>
                <a:xfrm rot="5400000">
                  <a:off x="2316785" y="227482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53" name="円/楕円 152"/>
                <p:cNvSpPr/>
                <p:nvPr/>
              </p:nvSpPr>
              <p:spPr>
                <a:xfrm rot="5400000">
                  <a:off x="2598949" y="158455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54" name="円/楕円 153"/>
                <p:cNvSpPr/>
                <p:nvPr/>
              </p:nvSpPr>
              <p:spPr>
                <a:xfrm rot="5400000">
                  <a:off x="2350279" y="211923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55" name="円/楕円 154"/>
                <p:cNvSpPr/>
                <p:nvPr/>
              </p:nvSpPr>
              <p:spPr>
                <a:xfrm rot="5400000">
                  <a:off x="2650006" y="177962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56" name="円/楕円 155"/>
                <p:cNvSpPr/>
                <p:nvPr/>
              </p:nvSpPr>
              <p:spPr>
                <a:xfrm rot="5400000">
                  <a:off x="2604603" y="189974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57" name="円/楕円 156"/>
                <p:cNvSpPr/>
                <p:nvPr/>
              </p:nvSpPr>
              <p:spPr>
                <a:xfrm rot="5400000">
                  <a:off x="2281232" y="229999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58" name="円/楕円 157"/>
                <p:cNvSpPr/>
                <p:nvPr/>
              </p:nvSpPr>
              <p:spPr>
                <a:xfrm rot="5400000">
                  <a:off x="2708134" y="1495063"/>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59" name="円/楕円 158"/>
                <p:cNvSpPr/>
                <p:nvPr/>
              </p:nvSpPr>
              <p:spPr>
                <a:xfrm rot="5400000">
                  <a:off x="2635299" y="181951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60" name="円/楕円 159"/>
                <p:cNvSpPr/>
                <p:nvPr/>
              </p:nvSpPr>
              <p:spPr>
                <a:xfrm rot="5400000">
                  <a:off x="2526332" y="2041368"/>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61" name="円/楕円 160"/>
                <p:cNvSpPr/>
                <p:nvPr/>
              </p:nvSpPr>
              <p:spPr>
                <a:xfrm rot="5400000">
                  <a:off x="2480370" y="210492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62" name="円/楕円 161"/>
                <p:cNvSpPr/>
                <p:nvPr/>
              </p:nvSpPr>
              <p:spPr>
                <a:xfrm rot="5400000">
                  <a:off x="2430042" y="202884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63" name="円/楕円 162"/>
                <p:cNvSpPr/>
                <p:nvPr/>
              </p:nvSpPr>
              <p:spPr>
                <a:xfrm rot="5400000">
                  <a:off x="2568885" y="197334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64" name="円/楕円 163"/>
                <p:cNvSpPr/>
                <p:nvPr/>
              </p:nvSpPr>
              <p:spPr>
                <a:xfrm rot="5400000">
                  <a:off x="2177430" y="237547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65" name="円/楕円 164"/>
                <p:cNvSpPr/>
                <p:nvPr/>
              </p:nvSpPr>
              <p:spPr>
                <a:xfrm rot="5400000">
                  <a:off x="2456791" y="213869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66" name="円/楕円 165"/>
                <p:cNvSpPr/>
                <p:nvPr/>
              </p:nvSpPr>
              <p:spPr>
                <a:xfrm rot="5400000">
                  <a:off x="2451557" y="1998192"/>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67" name="円/楕円 166"/>
                <p:cNvSpPr/>
                <p:nvPr/>
              </p:nvSpPr>
              <p:spPr>
                <a:xfrm rot="5400000">
                  <a:off x="2569493" y="171338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68" name="円/楕円 167"/>
                <p:cNvSpPr/>
                <p:nvPr/>
              </p:nvSpPr>
              <p:spPr>
                <a:xfrm rot="5400000">
                  <a:off x="2109513" y="2411878"/>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69" name="円/楕円 168"/>
                <p:cNvSpPr/>
                <p:nvPr/>
              </p:nvSpPr>
              <p:spPr>
                <a:xfrm rot="5400000">
                  <a:off x="2343789" y="225040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70" name="円/楕円 169"/>
                <p:cNvSpPr/>
                <p:nvPr/>
              </p:nvSpPr>
              <p:spPr>
                <a:xfrm rot="5400000">
                  <a:off x="2265120" y="219471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71" name="円/楕円 170"/>
                <p:cNvSpPr/>
                <p:nvPr/>
              </p:nvSpPr>
              <p:spPr>
                <a:xfrm rot="5400000">
                  <a:off x="2533820" y="183108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72" name="円/楕円 171"/>
                <p:cNvSpPr/>
                <p:nvPr/>
              </p:nvSpPr>
              <p:spPr>
                <a:xfrm rot="5400000">
                  <a:off x="2504575" y="189713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73" name="円/楕円 172"/>
                <p:cNvSpPr/>
                <p:nvPr/>
              </p:nvSpPr>
              <p:spPr>
                <a:xfrm rot="5400000">
                  <a:off x="2613188" y="145552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74" name="円/楕円 173"/>
                <p:cNvSpPr/>
                <p:nvPr/>
              </p:nvSpPr>
              <p:spPr>
                <a:xfrm rot="5400000">
                  <a:off x="2473711" y="1966531"/>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75" name="円/楕円 174"/>
                <p:cNvSpPr/>
                <p:nvPr/>
              </p:nvSpPr>
              <p:spPr>
                <a:xfrm rot="5400000">
                  <a:off x="2548403" y="179369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76" name="円/楕円 175"/>
                <p:cNvSpPr/>
                <p:nvPr/>
              </p:nvSpPr>
              <p:spPr>
                <a:xfrm rot="5400000">
                  <a:off x="2401927" y="2194479"/>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77" name="円/楕円 176"/>
                <p:cNvSpPr/>
                <p:nvPr/>
              </p:nvSpPr>
              <p:spPr>
                <a:xfrm rot="5400000">
                  <a:off x="2702539" y="153922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78" name="円/楕円 177"/>
                <p:cNvSpPr/>
                <p:nvPr/>
              </p:nvSpPr>
              <p:spPr>
                <a:xfrm rot="5400000">
                  <a:off x="2405652" y="206284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79" name="円/楕円 178"/>
                <p:cNvSpPr/>
                <p:nvPr/>
              </p:nvSpPr>
              <p:spPr>
                <a:xfrm rot="5400000">
                  <a:off x="2248361" y="2322719"/>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80" name="円/楕円 179"/>
                <p:cNvSpPr/>
                <p:nvPr/>
              </p:nvSpPr>
              <p:spPr>
                <a:xfrm rot="5400000">
                  <a:off x="2588503" y="193430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81" name="円/楕円 180"/>
                <p:cNvSpPr/>
                <p:nvPr/>
              </p:nvSpPr>
              <p:spPr>
                <a:xfrm rot="5400000">
                  <a:off x="2605263" y="1541154"/>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82" name="円/楕円 181"/>
                <p:cNvSpPr/>
                <p:nvPr/>
              </p:nvSpPr>
              <p:spPr>
                <a:xfrm rot="5400000">
                  <a:off x="2613736" y="1495063"/>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83" name="円/楕円 182"/>
                <p:cNvSpPr/>
                <p:nvPr/>
              </p:nvSpPr>
              <p:spPr>
                <a:xfrm rot="5400000">
                  <a:off x="2622521" y="186120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84" name="円/楕円 183"/>
                <p:cNvSpPr/>
                <p:nvPr/>
              </p:nvSpPr>
              <p:spPr>
                <a:xfrm rot="5400000">
                  <a:off x="2140029" y="2391287"/>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85" name="円/楕円 184"/>
                <p:cNvSpPr/>
                <p:nvPr/>
              </p:nvSpPr>
              <p:spPr>
                <a:xfrm rot="5400000">
                  <a:off x="2502823" y="207311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86" name="円/楕円 185"/>
                <p:cNvSpPr/>
                <p:nvPr/>
              </p:nvSpPr>
              <p:spPr>
                <a:xfrm rot="5400000">
                  <a:off x="2683550" y="166370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87" name="円/楕円 186"/>
                <p:cNvSpPr/>
                <p:nvPr/>
              </p:nvSpPr>
              <p:spPr>
                <a:xfrm rot="5400000">
                  <a:off x="2547609" y="2010224"/>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88" name="円/楕円 187"/>
                <p:cNvSpPr/>
                <p:nvPr/>
              </p:nvSpPr>
              <p:spPr>
                <a:xfrm rot="5400000">
                  <a:off x="2212432" y="2352929"/>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89" name="円/楕円 188"/>
                <p:cNvSpPr/>
                <p:nvPr/>
              </p:nvSpPr>
              <p:spPr>
                <a:xfrm rot="5400000">
                  <a:off x="2594415" y="163035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90" name="円/楕円 189"/>
                <p:cNvSpPr/>
                <p:nvPr/>
              </p:nvSpPr>
              <p:spPr>
                <a:xfrm rot="5400000">
                  <a:off x="2699139" y="1579180"/>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91" name="円/楕円 190"/>
                <p:cNvSpPr/>
                <p:nvPr/>
              </p:nvSpPr>
              <p:spPr>
                <a:xfrm rot="5400000">
                  <a:off x="2583729" y="167349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92" name="円/楕円 191"/>
                <p:cNvSpPr/>
                <p:nvPr/>
              </p:nvSpPr>
              <p:spPr>
                <a:xfrm rot="5400000">
                  <a:off x="2429038" y="216724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93" name="円/楕円 192"/>
                <p:cNvSpPr/>
                <p:nvPr/>
              </p:nvSpPr>
              <p:spPr>
                <a:xfrm rot="5400000">
                  <a:off x="2374030" y="222449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94" name="円/楕円 193"/>
                <p:cNvSpPr/>
                <p:nvPr/>
              </p:nvSpPr>
              <p:spPr>
                <a:xfrm rot="5400000">
                  <a:off x="2694683" y="162306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95" name="円/楕円 194"/>
                <p:cNvSpPr/>
                <p:nvPr/>
              </p:nvSpPr>
              <p:spPr>
                <a:xfrm rot="5400000">
                  <a:off x="2517081" y="186718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96" name="円/楕円 195"/>
                <p:cNvSpPr/>
                <p:nvPr/>
              </p:nvSpPr>
              <p:spPr>
                <a:xfrm rot="5400000">
                  <a:off x="2488313" y="1932614"/>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97" name="円/楕円 196"/>
                <p:cNvSpPr/>
                <p:nvPr/>
              </p:nvSpPr>
              <p:spPr>
                <a:xfrm rot="5400000">
                  <a:off x="2707834" y="145421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98" name="円/楕円 197"/>
                <p:cNvSpPr/>
                <p:nvPr/>
              </p:nvSpPr>
              <p:spPr>
                <a:xfrm rot="10800000">
                  <a:off x="724316" y="149940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99" name="円/楕円 198"/>
                <p:cNvSpPr/>
                <p:nvPr/>
              </p:nvSpPr>
              <p:spPr>
                <a:xfrm rot="10800000">
                  <a:off x="734469" y="166087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00" name="円/楕円 199"/>
                <p:cNvSpPr/>
                <p:nvPr/>
              </p:nvSpPr>
              <p:spPr>
                <a:xfrm rot="10800000">
                  <a:off x="695184" y="184534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01" name="円/楕円 200"/>
                <p:cNvSpPr/>
                <p:nvPr/>
              </p:nvSpPr>
              <p:spPr>
                <a:xfrm rot="10800000">
                  <a:off x="729540" y="154455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02" name="円/楕円 201"/>
                <p:cNvSpPr/>
                <p:nvPr/>
              </p:nvSpPr>
              <p:spPr>
                <a:xfrm rot="10800000">
                  <a:off x="746647" y="1700849"/>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03" name="円/楕円 202"/>
                <p:cNvSpPr/>
                <p:nvPr/>
              </p:nvSpPr>
              <p:spPr>
                <a:xfrm rot="10800000">
                  <a:off x="622800" y="149657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04" name="円/楕円 203"/>
                <p:cNvSpPr/>
                <p:nvPr/>
              </p:nvSpPr>
              <p:spPr>
                <a:xfrm rot="10800000">
                  <a:off x="621737" y="153773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05" name="円/楕円 204"/>
                <p:cNvSpPr/>
                <p:nvPr/>
              </p:nvSpPr>
              <p:spPr>
                <a:xfrm rot="10800000">
                  <a:off x="667068" y="1767265"/>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06" name="円/楕円 205"/>
                <p:cNvSpPr/>
                <p:nvPr/>
              </p:nvSpPr>
              <p:spPr>
                <a:xfrm rot="10800000">
                  <a:off x="783247" y="1812401"/>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07" name="円/楕円 206"/>
                <p:cNvSpPr/>
                <p:nvPr/>
              </p:nvSpPr>
              <p:spPr>
                <a:xfrm rot="10800000">
                  <a:off x="648655" y="1728956"/>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08" name="円/楕円 207"/>
                <p:cNvSpPr/>
                <p:nvPr/>
              </p:nvSpPr>
              <p:spPr>
                <a:xfrm rot="10800000">
                  <a:off x="814752" y="1887194"/>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09" name="円/楕円 208"/>
                <p:cNvSpPr/>
                <p:nvPr/>
              </p:nvSpPr>
              <p:spPr>
                <a:xfrm rot="10800000">
                  <a:off x="638722" y="1654051"/>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10" name="円/楕円 209"/>
                <p:cNvSpPr/>
                <p:nvPr/>
              </p:nvSpPr>
              <p:spPr>
                <a:xfrm rot="10800000">
                  <a:off x="831230" y="192235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11" name="円/楕円 210"/>
                <p:cNvSpPr/>
                <p:nvPr/>
              </p:nvSpPr>
              <p:spPr>
                <a:xfrm rot="10800000">
                  <a:off x="629101" y="161347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12" name="円/楕円 211"/>
                <p:cNvSpPr/>
                <p:nvPr/>
              </p:nvSpPr>
              <p:spPr>
                <a:xfrm rot="10800000">
                  <a:off x="1387138" y="247666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13" name="円/楕円 212"/>
                <p:cNvSpPr/>
                <p:nvPr/>
              </p:nvSpPr>
              <p:spPr>
                <a:xfrm rot="10800000">
                  <a:off x="1044084" y="218691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14" name="円/楕円 213"/>
                <p:cNvSpPr/>
                <p:nvPr/>
              </p:nvSpPr>
              <p:spPr>
                <a:xfrm rot="10800000">
                  <a:off x="868231" y="198668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15" name="円/楕円 214"/>
                <p:cNvSpPr/>
                <p:nvPr/>
              </p:nvSpPr>
              <p:spPr>
                <a:xfrm rot="10800000">
                  <a:off x="710715" y="188365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16" name="円/楕円 215"/>
                <p:cNvSpPr/>
                <p:nvPr/>
              </p:nvSpPr>
              <p:spPr>
                <a:xfrm rot="10800000">
                  <a:off x="734469" y="162256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17" name="円/楕円 216"/>
                <p:cNvSpPr/>
                <p:nvPr/>
              </p:nvSpPr>
              <p:spPr>
                <a:xfrm rot="10800000">
                  <a:off x="892478" y="2017745"/>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18" name="円/楕円 217"/>
                <p:cNvSpPr/>
                <p:nvPr/>
              </p:nvSpPr>
              <p:spPr>
                <a:xfrm rot="10800000">
                  <a:off x="680220" y="180703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19" name="円/楕円 218"/>
                <p:cNvSpPr/>
                <p:nvPr/>
              </p:nvSpPr>
              <p:spPr>
                <a:xfrm rot="10800000">
                  <a:off x="626323" y="157623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20" name="円/楕円 219"/>
                <p:cNvSpPr/>
                <p:nvPr/>
              </p:nvSpPr>
              <p:spPr>
                <a:xfrm rot="10800000">
                  <a:off x="729540" y="158409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21" name="円/楕円 220"/>
                <p:cNvSpPr/>
                <p:nvPr/>
              </p:nvSpPr>
              <p:spPr>
                <a:xfrm rot="10800000">
                  <a:off x="848306" y="195607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22" name="円/楕円 221"/>
                <p:cNvSpPr/>
                <p:nvPr/>
              </p:nvSpPr>
              <p:spPr>
                <a:xfrm rot="10800000">
                  <a:off x="650445" y="1692783"/>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23" name="円/楕円 222"/>
                <p:cNvSpPr/>
                <p:nvPr/>
              </p:nvSpPr>
              <p:spPr>
                <a:xfrm rot="10800000">
                  <a:off x="795136" y="185055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24" name="円/楕円 223"/>
                <p:cNvSpPr/>
                <p:nvPr/>
              </p:nvSpPr>
              <p:spPr>
                <a:xfrm rot="10800000">
                  <a:off x="916129" y="2047436"/>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25" name="円/楕円 224"/>
                <p:cNvSpPr/>
                <p:nvPr/>
              </p:nvSpPr>
              <p:spPr>
                <a:xfrm rot="10800000">
                  <a:off x="768685" y="177680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26" name="円/楕円 225"/>
                <p:cNvSpPr/>
                <p:nvPr/>
              </p:nvSpPr>
              <p:spPr>
                <a:xfrm rot="10800000">
                  <a:off x="986357" y="213234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27" name="円/楕円 226"/>
                <p:cNvSpPr/>
                <p:nvPr/>
              </p:nvSpPr>
              <p:spPr>
                <a:xfrm rot="10800000">
                  <a:off x="760915" y="174270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28" name="円/楕円 227"/>
                <p:cNvSpPr/>
                <p:nvPr/>
              </p:nvSpPr>
              <p:spPr>
                <a:xfrm rot="10800000">
                  <a:off x="1425183" y="2490466"/>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29" name="円/楕円 228"/>
                <p:cNvSpPr/>
                <p:nvPr/>
              </p:nvSpPr>
              <p:spPr>
                <a:xfrm rot="10800000">
                  <a:off x="961745" y="210550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30" name="円/楕円 229"/>
                <p:cNvSpPr/>
                <p:nvPr/>
              </p:nvSpPr>
              <p:spPr>
                <a:xfrm rot="10800000">
                  <a:off x="1375104" y="237769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31" name="円/楕円 230"/>
                <p:cNvSpPr/>
                <p:nvPr/>
              </p:nvSpPr>
              <p:spPr>
                <a:xfrm rot="10800000">
                  <a:off x="858599" y="212625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32" name="円/楕円 231"/>
                <p:cNvSpPr/>
                <p:nvPr/>
              </p:nvSpPr>
              <p:spPr>
                <a:xfrm rot="10800000">
                  <a:off x="1543782" y="241492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33" name="円/楕円 232"/>
                <p:cNvSpPr/>
                <p:nvPr/>
              </p:nvSpPr>
              <p:spPr>
                <a:xfrm rot="10800000">
                  <a:off x="1014180" y="2163866"/>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34" name="円/楕円 233"/>
                <p:cNvSpPr/>
                <p:nvPr/>
              </p:nvSpPr>
              <p:spPr>
                <a:xfrm rot="10800000">
                  <a:off x="1349094" y="246266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35" name="円/楕円 234"/>
                <p:cNvSpPr/>
                <p:nvPr/>
              </p:nvSpPr>
              <p:spPr>
                <a:xfrm rot="10800000">
                  <a:off x="1231586" y="242062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36" name="円/楕円 235"/>
                <p:cNvSpPr/>
                <p:nvPr/>
              </p:nvSpPr>
              <p:spPr>
                <a:xfrm rot="10800000">
                  <a:off x="835140" y="209415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37" name="円/楕円 236"/>
                <p:cNvSpPr/>
                <p:nvPr/>
              </p:nvSpPr>
              <p:spPr>
                <a:xfrm rot="10800000">
                  <a:off x="1630947" y="2521352"/>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38" name="円/楕円 237"/>
                <p:cNvSpPr/>
                <p:nvPr/>
              </p:nvSpPr>
              <p:spPr>
                <a:xfrm rot="10800000">
                  <a:off x="1311049" y="245162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39" name="円/楕円 238"/>
                <p:cNvSpPr/>
                <p:nvPr/>
              </p:nvSpPr>
              <p:spPr>
                <a:xfrm rot="10800000">
                  <a:off x="1091306" y="234160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40" name="円/楕円 239"/>
                <p:cNvSpPr/>
                <p:nvPr/>
              </p:nvSpPr>
              <p:spPr>
                <a:xfrm rot="10800000">
                  <a:off x="1028355" y="229520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41" name="円/楕円 240"/>
                <p:cNvSpPr/>
                <p:nvPr/>
              </p:nvSpPr>
              <p:spPr>
                <a:xfrm rot="10800000">
                  <a:off x="1103712" y="224439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42" name="円/楕円 241"/>
                <p:cNvSpPr/>
                <p:nvPr/>
              </p:nvSpPr>
              <p:spPr>
                <a:xfrm rot="10800000">
                  <a:off x="1158686" y="238456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43" name="円/楕円 242"/>
                <p:cNvSpPr/>
                <p:nvPr/>
              </p:nvSpPr>
              <p:spPr>
                <a:xfrm rot="10800000">
                  <a:off x="760373" y="198935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44" name="円/楕円 243"/>
                <p:cNvSpPr/>
                <p:nvPr/>
              </p:nvSpPr>
              <p:spPr>
                <a:xfrm rot="10800000">
                  <a:off x="994906" y="227139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45" name="円/楕円 244"/>
                <p:cNvSpPr/>
                <p:nvPr/>
              </p:nvSpPr>
              <p:spPr>
                <a:xfrm rot="10800000">
                  <a:off x="1134072" y="2266115"/>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46" name="円/楕円 245"/>
                <p:cNvSpPr/>
                <p:nvPr/>
              </p:nvSpPr>
              <p:spPr>
                <a:xfrm rot="10800000">
                  <a:off x="1416172" y="238518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47" name="円/楕円 246"/>
                <p:cNvSpPr/>
                <p:nvPr/>
              </p:nvSpPr>
              <p:spPr>
                <a:xfrm rot="10800000">
                  <a:off x="724316" y="19207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48" name="円/楕円 247"/>
                <p:cNvSpPr/>
                <p:nvPr/>
              </p:nvSpPr>
              <p:spPr>
                <a:xfrm rot="10800000">
                  <a:off x="884260" y="215731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49" name="円/楕円 248"/>
                <p:cNvSpPr/>
                <p:nvPr/>
              </p:nvSpPr>
              <p:spPr>
                <a:xfrm rot="10800000">
                  <a:off x="939414" y="207788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50" name="円/楕円 249"/>
                <p:cNvSpPr/>
                <p:nvPr/>
              </p:nvSpPr>
              <p:spPr>
                <a:xfrm rot="10800000">
                  <a:off x="1299593" y="2349167"/>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51" name="円/楕円 250"/>
                <p:cNvSpPr/>
                <p:nvPr/>
              </p:nvSpPr>
              <p:spPr>
                <a:xfrm rot="10800000">
                  <a:off x="1234168" y="2319641"/>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52" name="円/楕円 251"/>
                <p:cNvSpPr/>
                <p:nvPr/>
              </p:nvSpPr>
              <p:spPr>
                <a:xfrm rot="10800000">
                  <a:off x="1670107" y="242549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53" name="円/楕円 252"/>
                <p:cNvSpPr/>
                <p:nvPr/>
              </p:nvSpPr>
              <p:spPr>
                <a:xfrm rot="10800000">
                  <a:off x="1165431" y="2288482"/>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54" name="円/楕円 253"/>
                <p:cNvSpPr/>
                <p:nvPr/>
              </p:nvSpPr>
              <p:spPr>
                <a:xfrm rot="10800000">
                  <a:off x="1336630" y="236389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55" name="円/楕円 254"/>
                <p:cNvSpPr/>
                <p:nvPr/>
              </p:nvSpPr>
              <p:spPr>
                <a:xfrm rot="10800000">
                  <a:off x="938176" y="221220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56" name="円/楕円 255"/>
                <p:cNvSpPr/>
                <p:nvPr/>
              </p:nvSpPr>
              <p:spPr>
                <a:xfrm rot="10800000">
                  <a:off x="1588677" y="251950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57" name="円/楕円 256"/>
                <p:cNvSpPr/>
                <p:nvPr/>
              </p:nvSpPr>
              <p:spPr>
                <a:xfrm rot="10800000">
                  <a:off x="1070032" y="2219770"/>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58" name="円/楕円 257"/>
                <p:cNvSpPr/>
                <p:nvPr/>
              </p:nvSpPr>
              <p:spPr>
                <a:xfrm rot="10800000">
                  <a:off x="811154" y="205717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59" name="円/楕円 258"/>
                <p:cNvSpPr/>
                <p:nvPr/>
              </p:nvSpPr>
              <p:spPr>
                <a:xfrm rot="10800000">
                  <a:off x="1197356" y="2404375"/>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60" name="円/楕円 259"/>
                <p:cNvSpPr/>
                <p:nvPr/>
              </p:nvSpPr>
              <p:spPr>
                <a:xfrm rot="10800000">
                  <a:off x="1586767" y="2421296"/>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61" name="円/楕円 260"/>
                <p:cNvSpPr/>
                <p:nvPr/>
              </p:nvSpPr>
              <p:spPr>
                <a:xfrm rot="10800000">
                  <a:off x="1630947" y="2426049"/>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62" name="円/楕円 261"/>
                <p:cNvSpPr/>
                <p:nvPr/>
              </p:nvSpPr>
              <p:spPr>
                <a:xfrm rot="10800000">
                  <a:off x="1269760" y="243871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63" name="円/楕円 262"/>
                <p:cNvSpPr/>
                <p:nvPr/>
              </p:nvSpPr>
              <p:spPr>
                <a:xfrm rot="10800000">
                  <a:off x="744711" y="195159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64" name="円/楕円 263"/>
                <p:cNvSpPr/>
                <p:nvPr/>
              </p:nvSpPr>
              <p:spPr>
                <a:xfrm rot="10800000">
                  <a:off x="1059861" y="231787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65" name="円/楕円 264"/>
                <p:cNvSpPr/>
                <p:nvPr/>
              </p:nvSpPr>
              <p:spPr>
                <a:xfrm rot="10800000">
                  <a:off x="1465382" y="250033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66" name="円/楕円 265"/>
                <p:cNvSpPr/>
                <p:nvPr/>
              </p:nvSpPr>
              <p:spPr>
                <a:xfrm rot="10800000">
                  <a:off x="1122154" y="2363088"/>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67" name="円/楕円 266"/>
                <p:cNvSpPr/>
                <p:nvPr/>
              </p:nvSpPr>
              <p:spPr>
                <a:xfrm rot="10800000">
                  <a:off x="782704" y="2024696"/>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68" name="円/楕円 267"/>
                <p:cNvSpPr/>
                <p:nvPr/>
              </p:nvSpPr>
              <p:spPr>
                <a:xfrm rot="10800000">
                  <a:off x="1498413" y="241034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69" name="円/楕円 268"/>
                <p:cNvSpPr/>
                <p:nvPr/>
              </p:nvSpPr>
              <p:spPr>
                <a:xfrm rot="10800000">
                  <a:off x="1549103" y="2516072"/>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70" name="円/楕円 269"/>
                <p:cNvSpPr/>
                <p:nvPr/>
              </p:nvSpPr>
              <p:spPr>
                <a:xfrm rot="10800000">
                  <a:off x="1455686" y="239955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71" name="円/楕円 270"/>
                <p:cNvSpPr/>
                <p:nvPr/>
              </p:nvSpPr>
              <p:spPr>
                <a:xfrm rot="10800000">
                  <a:off x="966623" y="224338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72" name="円/楕円 271"/>
                <p:cNvSpPr/>
                <p:nvPr/>
              </p:nvSpPr>
              <p:spPr>
                <a:xfrm rot="10800000">
                  <a:off x="909921" y="2187844"/>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73" name="円/楕円 272"/>
                <p:cNvSpPr/>
                <p:nvPr/>
              </p:nvSpPr>
              <p:spPr>
                <a:xfrm rot="10800000">
                  <a:off x="1505634" y="2511573"/>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74" name="円/楕円 273"/>
                <p:cNvSpPr/>
                <p:nvPr/>
              </p:nvSpPr>
              <p:spPr>
                <a:xfrm rot="10800000">
                  <a:off x="1263839" y="233226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75" name="円/楕円 274"/>
                <p:cNvSpPr/>
                <p:nvPr/>
              </p:nvSpPr>
              <p:spPr>
                <a:xfrm rot="10800000">
                  <a:off x="1199027" y="230322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76" name="円/楕円 275"/>
                <p:cNvSpPr/>
                <p:nvPr/>
              </p:nvSpPr>
              <p:spPr>
                <a:xfrm rot="10800000">
                  <a:off x="1671405" y="252105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77" name="円/楕円 276"/>
                <p:cNvSpPr/>
                <p:nvPr/>
              </p:nvSpPr>
              <p:spPr>
                <a:xfrm rot="16200000">
                  <a:off x="1631908" y="51817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78" name="円/楕円 277"/>
                <p:cNvSpPr/>
                <p:nvPr/>
              </p:nvSpPr>
              <p:spPr>
                <a:xfrm rot="16200000">
                  <a:off x="1473462" y="53219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79" name="円/楕円 278"/>
                <p:cNvSpPr/>
                <p:nvPr/>
              </p:nvSpPr>
              <p:spPr>
                <a:xfrm rot="16200000">
                  <a:off x="1289256" y="48876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80" name="円/楕円 279"/>
                <p:cNvSpPr/>
                <p:nvPr/>
              </p:nvSpPr>
              <p:spPr>
                <a:xfrm rot="16200000">
                  <a:off x="1588674" y="52721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81" name="円/楕円 280"/>
                <p:cNvSpPr/>
                <p:nvPr/>
              </p:nvSpPr>
              <p:spPr>
                <a:xfrm rot="16200000">
                  <a:off x="1433865" y="54448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82" name="円/楕円 281"/>
                <p:cNvSpPr/>
                <p:nvPr/>
              </p:nvSpPr>
              <p:spPr>
                <a:xfrm rot="16200000">
                  <a:off x="1634707" y="41568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83" name="円/楕円 282"/>
                <p:cNvSpPr/>
                <p:nvPr/>
              </p:nvSpPr>
              <p:spPr>
                <a:xfrm rot="16200000">
                  <a:off x="1595426" y="41837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84" name="円/楕円 283"/>
                <p:cNvSpPr/>
                <p:nvPr/>
              </p:nvSpPr>
              <p:spPr>
                <a:xfrm rot="16200000">
                  <a:off x="1368079" y="46414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85" name="円/楕円 284"/>
                <p:cNvSpPr/>
                <p:nvPr/>
              </p:nvSpPr>
              <p:spPr>
                <a:xfrm rot="16200000">
                  <a:off x="1323372" y="58143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86" name="円/楕円 285"/>
                <p:cNvSpPr/>
                <p:nvPr/>
              </p:nvSpPr>
              <p:spPr>
                <a:xfrm rot="16200000">
                  <a:off x="1406024" y="44555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87" name="円/楕円 286"/>
                <p:cNvSpPr/>
                <p:nvPr/>
              </p:nvSpPr>
              <p:spPr>
                <a:xfrm rot="16200000">
                  <a:off x="1249289" y="61324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88" name="円/楕円 287"/>
                <p:cNvSpPr/>
                <p:nvPr/>
              </p:nvSpPr>
              <p:spPr>
                <a:xfrm rot="16200000">
                  <a:off x="1480218" y="43552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89" name="円/楕円 288"/>
                <p:cNvSpPr/>
                <p:nvPr/>
              </p:nvSpPr>
              <p:spPr>
                <a:xfrm rot="16200000">
                  <a:off x="1214459" y="62988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90" name="円/楕円 289"/>
                <p:cNvSpPr/>
                <p:nvPr/>
              </p:nvSpPr>
              <p:spPr>
                <a:xfrm rot="16200000">
                  <a:off x="1520408" y="42581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91" name="円/楕円 290"/>
                <p:cNvSpPr/>
                <p:nvPr/>
              </p:nvSpPr>
              <p:spPr>
                <a:xfrm rot="16200000">
                  <a:off x="663933" y="118735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92" name="円/楕円 291"/>
                <p:cNvSpPr/>
                <p:nvPr/>
              </p:nvSpPr>
              <p:spPr>
                <a:xfrm rot="16200000">
                  <a:off x="950927" y="841011"/>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93" name="円/楕円 292"/>
                <p:cNvSpPr/>
                <p:nvPr/>
              </p:nvSpPr>
              <p:spPr>
                <a:xfrm rot="16200000">
                  <a:off x="1150748" y="66723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94" name="円/楕円 293"/>
                <p:cNvSpPr/>
                <p:nvPr/>
              </p:nvSpPr>
              <p:spPr>
                <a:xfrm rot="16200000">
                  <a:off x="1251310" y="50444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95" name="円/楕円 294"/>
                <p:cNvSpPr/>
                <p:nvPr/>
              </p:nvSpPr>
              <p:spPr>
                <a:xfrm rot="16200000">
                  <a:off x="1511408" y="53219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96" name="円/楕円 295"/>
                <p:cNvSpPr/>
                <p:nvPr/>
              </p:nvSpPr>
              <p:spPr>
                <a:xfrm rot="16200000">
                  <a:off x="1119979" y="69171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97" name="円/楕円 296"/>
                <p:cNvSpPr/>
                <p:nvPr/>
              </p:nvSpPr>
              <p:spPr>
                <a:xfrm rot="16200000">
                  <a:off x="1327201" y="47365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98" name="円/楕円 297"/>
                <p:cNvSpPr/>
                <p:nvPr/>
              </p:nvSpPr>
              <p:spPr>
                <a:xfrm rot="16200000">
                  <a:off x="1557293" y="42300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299" name="円/楕円 298"/>
                <p:cNvSpPr/>
                <p:nvPr/>
              </p:nvSpPr>
              <p:spPr>
                <a:xfrm rot="16200000">
                  <a:off x="1549506" y="52721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00" name="円/楕円 299"/>
                <p:cNvSpPr/>
                <p:nvPr/>
              </p:nvSpPr>
              <p:spPr>
                <a:xfrm rot="16200000">
                  <a:off x="1181068" y="64712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01" name="円/楕円 300"/>
                <p:cNvSpPr/>
                <p:nvPr/>
              </p:nvSpPr>
              <p:spPr>
                <a:xfrm rot="16200000">
                  <a:off x="1441853" y="44736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02" name="円/楕円 301"/>
                <p:cNvSpPr/>
                <p:nvPr/>
              </p:nvSpPr>
              <p:spPr>
                <a:xfrm rot="16200000">
                  <a:off x="1285577" y="59344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03" name="円/楕円 302"/>
                <p:cNvSpPr/>
                <p:nvPr/>
              </p:nvSpPr>
              <p:spPr>
                <a:xfrm rot="16200000">
                  <a:off x="1090570" y="71559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04" name="円/楕円 303"/>
                <p:cNvSpPr/>
                <p:nvPr/>
              </p:nvSpPr>
              <p:spPr>
                <a:xfrm rot="16200000">
                  <a:off x="1358632" y="5667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05" name="円/楕円 304"/>
                <p:cNvSpPr/>
                <p:nvPr/>
              </p:nvSpPr>
              <p:spPr>
                <a:xfrm rot="16200000">
                  <a:off x="1006472" y="78649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06" name="円/楕円 305"/>
                <p:cNvSpPr/>
                <p:nvPr/>
              </p:nvSpPr>
              <p:spPr>
                <a:xfrm rot="16200000">
                  <a:off x="1392411" y="55889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07" name="円/楕円 306"/>
                <p:cNvSpPr/>
                <p:nvPr/>
              </p:nvSpPr>
              <p:spPr>
                <a:xfrm rot="16200000">
                  <a:off x="650262" y="122576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08" name="円/楕円 307"/>
                <p:cNvSpPr/>
                <p:nvPr/>
              </p:nvSpPr>
              <p:spPr>
                <a:xfrm rot="16200000">
                  <a:off x="1033058" y="76164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09" name="円/楕円 308"/>
                <p:cNvSpPr/>
                <p:nvPr/>
              </p:nvSpPr>
              <p:spPr>
                <a:xfrm rot="16200000">
                  <a:off x="763444" y="117897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10" name="円/楕円 309"/>
                <p:cNvSpPr/>
                <p:nvPr/>
              </p:nvSpPr>
              <p:spPr>
                <a:xfrm rot="16200000">
                  <a:off x="1011017" y="65374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11" name="円/楕円 310"/>
                <p:cNvSpPr/>
                <p:nvPr/>
              </p:nvSpPr>
              <p:spPr>
                <a:xfrm rot="16200000">
                  <a:off x="726577" y="134926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12" name="円/楕円 311"/>
                <p:cNvSpPr/>
                <p:nvPr/>
              </p:nvSpPr>
              <p:spPr>
                <a:xfrm rot="16200000">
                  <a:off x="975246" y="81458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13" name="円/楕円 312"/>
                <p:cNvSpPr/>
                <p:nvPr/>
              </p:nvSpPr>
              <p:spPr>
                <a:xfrm rot="16200000">
                  <a:off x="677797" y="114894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14" name="円/楕円 313"/>
                <p:cNvSpPr/>
                <p:nvPr/>
              </p:nvSpPr>
              <p:spPr>
                <a:xfrm rot="16200000">
                  <a:off x="720923" y="103407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15" name="円/楕円 314"/>
                <p:cNvSpPr/>
                <p:nvPr/>
              </p:nvSpPr>
              <p:spPr>
                <a:xfrm rot="16200000">
                  <a:off x="1044293" y="633827"/>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16" name="円/楕円 315"/>
                <p:cNvSpPr/>
                <p:nvPr/>
              </p:nvSpPr>
              <p:spPr>
                <a:xfrm rot="16200000">
                  <a:off x="619669" y="1433503"/>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17" name="円/楕円 316"/>
                <p:cNvSpPr/>
                <p:nvPr/>
              </p:nvSpPr>
              <p:spPr>
                <a:xfrm rot="16200000">
                  <a:off x="690226" y="11143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18" name="円/楕円 317"/>
                <p:cNvSpPr/>
                <p:nvPr/>
              </p:nvSpPr>
              <p:spPr>
                <a:xfrm rot="16200000">
                  <a:off x="799193" y="89245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19" name="円/楕円 318"/>
                <p:cNvSpPr/>
                <p:nvPr/>
              </p:nvSpPr>
              <p:spPr>
                <a:xfrm rot="16200000">
                  <a:off x="845155" y="82889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20" name="円/楕円 319"/>
                <p:cNvSpPr/>
                <p:nvPr/>
              </p:nvSpPr>
              <p:spPr>
                <a:xfrm rot="16200000">
                  <a:off x="895483" y="90497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21" name="円/楕円 320"/>
                <p:cNvSpPr/>
                <p:nvPr/>
              </p:nvSpPr>
              <p:spPr>
                <a:xfrm rot="16200000">
                  <a:off x="756641" y="960477"/>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22" name="円/楕円 321"/>
                <p:cNvSpPr/>
                <p:nvPr/>
              </p:nvSpPr>
              <p:spPr>
                <a:xfrm rot="16200000">
                  <a:off x="1148095" y="55834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23" name="円/楕円 322"/>
                <p:cNvSpPr/>
                <p:nvPr/>
              </p:nvSpPr>
              <p:spPr>
                <a:xfrm rot="16200000">
                  <a:off x="868734" y="79512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24" name="円/楕円 323"/>
                <p:cNvSpPr/>
                <p:nvPr/>
              </p:nvSpPr>
              <p:spPr>
                <a:xfrm rot="16200000">
                  <a:off x="873969" y="935627"/>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25" name="円/楕円 324"/>
                <p:cNvSpPr/>
                <p:nvPr/>
              </p:nvSpPr>
              <p:spPr>
                <a:xfrm rot="16200000">
                  <a:off x="756033" y="122043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26" name="円/楕円 325"/>
                <p:cNvSpPr/>
                <p:nvPr/>
              </p:nvSpPr>
              <p:spPr>
                <a:xfrm rot="16200000">
                  <a:off x="1216012" y="52194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27" name="円/楕円 326"/>
                <p:cNvSpPr/>
                <p:nvPr/>
              </p:nvSpPr>
              <p:spPr>
                <a:xfrm rot="16200000">
                  <a:off x="981736" y="6834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28" name="円/楕円 327"/>
                <p:cNvSpPr/>
                <p:nvPr/>
              </p:nvSpPr>
              <p:spPr>
                <a:xfrm rot="16200000">
                  <a:off x="1060406" y="73910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29" name="円/楕円 328"/>
                <p:cNvSpPr/>
                <p:nvPr/>
              </p:nvSpPr>
              <p:spPr>
                <a:xfrm rot="16200000">
                  <a:off x="791706" y="110273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30" name="円/楕円 329"/>
                <p:cNvSpPr/>
                <p:nvPr/>
              </p:nvSpPr>
              <p:spPr>
                <a:xfrm rot="16200000">
                  <a:off x="820951" y="103668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31" name="円/楕円 330"/>
                <p:cNvSpPr/>
                <p:nvPr/>
              </p:nvSpPr>
              <p:spPr>
                <a:xfrm rot="16200000">
                  <a:off x="714615" y="1473038"/>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32" name="円/楕円 331"/>
                <p:cNvSpPr/>
                <p:nvPr/>
              </p:nvSpPr>
              <p:spPr>
                <a:xfrm rot="16200000">
                  <a:off x="851814" y="967287"/>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33" name="円/楕円 332"/>
                <p:cNvSpPr/>
                <p:nvPr/>
              </p:nvSpPr>
              <p:spPr>
                <a:xfrm rot="16200000">
                  <a:off x="777123" y="114012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34" name="円/楕円 333"/>
                <p:cNvSpPr/>
                <p:nvPr/>
              </p:nvSpPr>
              <p:spPr>
                <a:xfrm rot="16200000">
                  <a:off x="925876" y="734087"/>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35" name="円/楕円 334"/>
                <p:cNvSpPr/>
                <p:nvPr/>
              </p:nvSpPr>
              <p:spPr>
                <a:xfrm rot="16200000">
                  <a:off x="622987" y="139459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36" name="円/楕円 335"/>
                <p:cNvSpPr/>
                <p:nvPr/>
              </p:nvSpPr>
              <p:spPr>
                <a:xfrm rot="16200000">
                  <a:off x="919874" y="870973"/>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37" name="円/楕円 336"/>
                <p:cNvSpPr/>
                <p:nvPr/>
              </p:nvSpPr>
              <p:spPr>
                <a:xfrm rot="16200000">
                  <a:off x="1079441" y="605847"/>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38" name="円/楕円 337"/>
                <p:cNvSpPr/>
                <p:nvPr/>
              </p:nvSpPr>
              <p:spPr>
                <a:xfrm rot="16200000">
                  <a:off x="737022" y="9995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39" name="円/楕円 338"/>
                <p:cNvSpPr/>
                <p:nvPr/>
              </p:nvSpPr>
              <p:spPr>
                <a:xfrm rot="16200000">
                  <a:off x="720262" y="139266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40" name="円/楕円 339"/>
                <p:cNvSpPr/>
                <p:nvPr/>
              </p:nvSpPr>
              <p:spPr>
                <a:xfrm rot="16200000">
                  <a:off x="714067" y="1433503"/>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41" name="円/楕円 340"/>
                <p:cNvSpPr/>
                <p:nvPr/>
              </p:nvSpPr>
              <p:spPr>
                <a:xfrm rot="16200000">
                  <a:off x="703004" y="107261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42" name="円/楕円 341"/>
                <p:cNvSpPr/>
                <p:nvPr/>
              </p:nvSpPr>
              <p:spPr>
                <a:xfrm rot="16200000">
                  <a:off x="1185497" y="54253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43" name="円/楕円 342"/>
                <p:cNvSpPr/>
                <p:nvPr/>
              </p:nvSpPr>
              <p:spPr>
                <a:xfrm rot="16200000">
                  <a:off x="822703" y="86070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44" name="円/楕円 343"/>
                <p:cNvSpPr/>
                <p:nvPr/>
              </p:nvSpPr>
              <p:spPr>
                <a:xfrm rot="16200000">
                  <a:off x="641976" y="127011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45" name="円/楕円 344"/>
                <p:cNvSpPr/>
                <p:nvPr/>
              </p:nvSpPr>
              <p:spPr>
                <a:xfrm rot="16200000">
                  <a:off x="777917" y="923594"/>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46" name="円/楕円 345"/>
                <p:cNvSpPr/>
                <p:nvPr/>
              </p:nvSpPr>
              <p:spPr>
                <a:xfrm rot="16200000">
                  <a:off x="1113094" y="580889"/>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47" name="円/楕円 346"/>
                <p:cNvSpPr/>
                <p:nvPr/>
              </p:nvSpPr>
              <p:spPr>
                <a:xfrm rot="16200000">
                  <a:off x="731111" y="130346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48" name="円/楕円 347"/>
                <p:cNvSpPr/>
                <p:nvPr/>
              </p:nvSpPr>
              <p:spPr>
                <a:xfrm rot="16200000">
                  <a:off x="626387" y="1354639"/>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49" name="円/楕円 348"/>
                <p:cNvSpPr/>
                <p:nvPr/>
              </p:nvSpPr>
              <p:spPr>
                <a:xfrm rot="16200000">
                  <a:off x="741796" y="126032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50" name="円/楕円 349"/>
                <p:cNvSpPr/>
                <p:nvPr/>
              </p:nvSpPr>
              <p:spPr>
                <a:xfrm rot="16200000">
                  <a:off x="896488" y="766572"/>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51" name="円/楕円 350"/>
                <p:cNvSpPr/>
                <p:nvPr/>
              </p:nvSpPr>
              <p:spPr>
                <a:xfrm rot="16200000">
                  <a:off x="951496" y="709326"/>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52" name="円/楕円 351"/>
                <p:cNvSpPr/>
                <p:nvPr/>
              </p:nvSpPr>
              <p:spPr>
                <a:xfrm rot="16200000">
                  <a:off x="630843" y="131075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53" name="円/楕円 352"/>
                <p:cNvSpPr/>
                <p:nvPr/>
              </p:nvSpPr>
              <p:spPr>
                <a:xfrm rot="16200000">
                  <a:off x="808444" y="1066638"/>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54" name="円/楕円 353"/>
                <p:cNvSpPr/>
                <p:nvPr/>
              </p:nvSpPr>
              <p:spPr>
                <a:xfrm rot="16200000">
                  <a:off x="837213" y="100120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355" name="円/楕円 354"/>
                <p:cNvSpPr/>
                <p:nvPr/>
              </p:nvSpPr>
              <p:spPr>
                <a:xfrm rot="16200000">
                  <a:off x="619968" y="1474350"/>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grpSp>
          <p:grpSp>
            <p:nvGrpSpPr>
              <p:cNvPr id="14" name="グループ化 13"/>
              <p:cNvGrpSpPr/>
              <p:nvPr/>
            </p:nvGrpSpPr>
            <p:grpSpPr>
              <a:xfrm rot="2198281">
                <a:off x="4627545" y="747752"/>
                <a:ext cx="1672111" cy="812728"/>
                <a:chOff x="-163727" y="5318386"/>
                <a:chExt cx="4489699" cy="3310786"/>
              </a:xfrm>
            </p:grpSpPr>
            <p:sp>
              <p:nvSpPr>
                <p:cNvPr id="28" name="フリーフォーム 27"/>
                <p:cNvSpPr/>
                <p:nvPr/>
              </p:nvSpPr>
              <p:spPr>
                <a:xfrm>
                  <a:off x="350661" y="6056403"/>
                  <a:ext cx="953305" cy="1144690"/>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305342 w 477120"/>
                    <a:gd name="connsiteY8" fmla="*/ 421490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560 w 476992"/>
                    <a:gd name="connsiteY0" fmla="*/ 12887 h 502360"/>
                    <a:gd name="connsiteX1" fmla="*/ 177575 w 476992"/>
                    <a:gd name="connsiteY1" fmla="*/ 39781 h 502360"/>
                    <a:gd name="connsiteX2" fmla="*/ 204468 w 476992"/>
                    <a:gd name="connsiteY2" fmla="*/ 125842 h 502360"/>
                    <a:gd name="connsiteX3" fmla="*/ 150680 w 476992"/>
                    <a:gd name="connsiteY3" fmla="*/ 233419 h 502360"/>
                    <a:gd name="connsiteX4" fmla="*/ 72718 w 476992"/>
                    <a:gd name="connsiteY4" fmla="*/ 309281 h 502360"/>
                    <a:gd name="connsiteX5" fmla="*/ 73 w 476992"/>
                    <a:gd name="connsiteY5" fmla="*/ 400162 h 502360"/>
                    <a:gd name="connsiteX6" fmla="*/ 86135 w 476992"/>
                    <a:gd name="connsiteY6" fmla="*/ 443194 h 502360"/>
                    <a:gd name="connsiteX7" fmla="*/ 220605 w 476992"/>
                    <a:gd name="connsiteY7" fmla="*/ 502360 h 502360"/>
                    <a:gd name="connsiteX8" fmla="*/ 305214 w 476992"/>
                    <a:gd name="connsiteY8" fmla="*/ 421490 h 502360"/>
                    <a:gd name="connsiteX9" fmla="*/ 231363 w 476992"/>
                    <a:gd name="connsiteY9" fmla="*/ 276449 h 502360"/>
                    <a:gd name="connsiteX10" fmla="*/ 274393 w 476992"/>
                    <a:gd name="connsiteY10" fmla="*/ 147357 h 502360"/>
                    <a:gd name="connsiteX11" fmla="*/ 344318 w 476992"/>
                    <a:gd name="connsiteY11" fmla="*/ 104328 h 502360"/>
                    <a:gd name="connsiteX12" fmla="*/ 468032 w 476992"/>
                    <a:gd name="connsiteY12" fmla="*/ 115085 h 502360"/>
                    <a:gd name="connsiteX13" fmla="*/ 333560 w 476992"/>
                    <a:gd name="connsiteY13" fmla="*/ 12887 h 502360"/>
                    <a:gd name="connsiteX0" fmla="*/ 333560 w 476992"/>
                    <a:gd name="connsiteY0" fmla="*/ 12887 h 502360"/>
                    <a:gd name="connsiteX1" fmla="*/ 177575 w 476992"/>
                    <a:gd name="connsiteY1" fmla="*/ 39781 h 502360"/>
                    <a:gd name="connsiteX2" fmla="*/ 204468 w 476992"/>
                    <a:gd name="connsiteY2" fmla="*/ 125842 h 502360"/>
                    <a:gd name="connsiteX3" fmla="*/ 150680 w 476992"/>
                    <a:gd name="connsiteY3" fmla="*/ 233419 h 502360"/>
                    <a:gd name="connsiteX4" fmla="*/ 72718 w 476992"/>
                    <a:gd name="connsiteY4" fmla="*/ 309281 h 502360"/>
                    <a:gd name="connsiteX5" fmla="*/ 73 w 476992"/>
                    <a:gd name="connsiteY5" fmla="*/ 400162 h 502360"/>
                    <a:gd name="connsiteX6" fmla="*/ 86135 w 476992"/>
                    <a:gd name="connsiteY6" fmla="*/ 443194 h 502360"/>
                    <a:gd name="connsiteX7" fmla="*/ 220605 w 476992"/>
                    <a:gd name="connsiteY7" fmla="*/ 502360 h 502360"/>
                    <a:gd name="connsiteX8" fmla="*/ 305214 w 476992"/>
                    <a:gd name="connsiteY8" fmla="*/ 421490 h 502360"/>
                    <a:gd name="connsiteX9" fmla="*/ 413006 w 476992"/>
                    <a:gd name="connsiteY9" fmla="*/ 410353 h 502360"/>
                    <a:gd name="connsiteX10" fmla="*/ 274393 w 476992"/>
                    <a:gd name="connsiteY10" fmla="*/ 147357 h 502360"/>
                    <a:gd name="connsiteX11" fmla="*/ 344318 w 476992"/>
                    <a:gd name="connsiteY11" fmla="*/ 104328 h 502360"/>
                    <a:gd name="connsiteX12" fmla="*/ 468032 w 476992"/>
                    <a:gd name="connsiteY12" fmla="*/ 115085 h 502360"/>
                    <a:gd name="connsiteX13" fmla="*/ 333560 w 476992"/>
                    <a:gd name="connsiteY13" fmla="*/ 12887 h 502360"/>
                    <a:gd name="connsiteX0" fmla="*/ 333560 w 476992"/>
                    <a:gd name="connsiteY0" fmla="*/ 12887 h 502360"/>
                    <a:gd name="connsiteX1" fmla="*/ 177575 w 476992"/>
                    <a:gd name="connsiteY1" fmla="*/ 39781 h 502360"/>
                    <a:gd name="connsiteX2" fmla="*/ 204468 w 476992"/>
                    <a:gd name="connsiteY2" fmla="*/ 125842 h 502360"/>
                    <a:gd name="connsiteX3" fmla="*/ 150680 w 476992"/>
                    <a:gd name="connsiteY3" fmla="*/ 233419 h 502360"/>
                    <a:gd name="connsiteX4" fmla="*/ 72718 w 476992"/>
                    <a:gd name="connsiteY4" fmla="*/ 309281 h 502360"/>
                    <a:gd name="connsiteX5" fmla="*/ 73 w 476992"/>
                    <a:gd name="connsiteY5" fmla="*/ 400162 h 502360"/>
                    <a:gd name="connsiteX6" fmla="*/ 86135 w 476992"/>
                    <a:gd name="connsiteY6" fmla="*/ 443194 h 502360"/>
                    <a:gd name="connsiteX7" fmla="*/ 220605 w 476992"/>
                    <a:gd name="connsiteY7" fmla="*/ 502360 h 502360"/>
                    <a:gd name="connsiteX8" fmla="*/ 305214 w 476992"/>
                    <a:gd name="connsiteY8" fmla="*/ 421490 h 502360"/>
                    <a:gd name="connsiteX9" fmla="*/ 413006 w 476992"/>
                    <a:gd name="connsiteY9" fmla="*/ 410353 h 502360"/>
                    <a:gd name="connsiteX10" fmla="*/ 459529 w 476992"/>
                    <a:gd name="connsiteY10" fmla="*/ 291832 h 502360"/>
                    <a:gd name="connsiteX11" fmla="*/ 344318 w 476992"/>
                    <a:gd name="connsiteY11" fmla="*/ 104328 h 502360"/>
                    <a:gd name="connsiteX12" fmla="*/ 468032 w 476992"/>
                    <a:gd name="connsiteY12" fmla="*/ 115085 h 502360"/>
                    <a:gd name="connsiteX13" fmla="*/ 333560 w 476992"/>
                    <a:gd name="connsiteY13" fmla="*/ 12887 h 502360"/>
                    <a:gd name="connsiteX0" fmla="*/ 333560 w 512143"/>
                    <a:gd name="connsiteY0" fmla="*/ 12887 h 502360"/>
                    <a:gd name="connsiteX1" fmla="*/ 177575 w 512143"/>
                    <a:gd name="connsiteY1" fmla="*/ 39781 h 502360"/>
                    <a:gd name="connsiteX2" fmla="*/ 204468 w 512143"/>
                    <a:gd name="connsiteY2" fmla="*/ 125842 h 502360"/>
                    <a:gd name="connsiteX3" fmla="*/ 150680 w 512143"/>
                    <a:gd name="connsiteY3" fmla="*/ 233419 h 502360"/>
                    <a:gd name="connsiteX4" fmla="*/ 72718 w 512143"/>
                    <a:gd name="connsiteY4" fmla="*/ 309281 h 502360"/>
                    <a:gd name="connsiteX5" fmla="*/ 73 w 512143"/>
                    <a:gd name="connsiteY5" fmla="*/ 400162 h 502360"/>
                    <a:gd name="connsiteX6" fmla="*/ 86135 w 512143"/>
                    <a:gd name="connsiteY6" fmla="*/ 443194 h 502360"/>
                    <a:gd name="connsiteX7" fmla="*/ 220605 w 512143"/>
                    <a:gd name="connsiteY7" fmla="*/ 502360 h 502360"/>
                    <a:gd name="connsiteX8" fmla="*/ 305214 w 512143"/>
                    <a:gd name="connsiteY8" fmla="*/ 421490 h 502360"/>
                    <a:gd name="connsiteX9" fmla="*/ 413006 w 512143"/>
                    <a:gd name="connsiteY9" fmla="*/ 410353 h 502360"/>
                    <a:gd name="connsiteX10" fmla="*/ 459529 w 512143"/>
                    <a:gd name="connsiteY10" fmla="*/ 291832 h 502360"/>
                    <a:gd name="connsiteX11" fmla="*/ 494523 w 512143"/>
                    <a:gd name="connsiteY11" fmla="*/ 192423 h 502360"/>
                    <a:gd name="connsiteX12" fmla="*/ 468032 w 512143"/>
                    <a:gd name="connsiteY12" fmla="*/ 115085 h 502360"/>
                    <a:gd name="connsiteX13" fmla="*/ 333560 w 512143"/>
                    <a:gd name="connsiteY13" fmla="*/ 12887 h 502360"/>
                    <a:gd name="connsiteX0" fmla="*/ 270618 w 449201"/>
                    <a:gd name="connsiteY0" fmla="*/ 12887 h 502360"/>
                    <a:gd name="connsiteX1" fmla="*/ 114633 w 449201"/>
                    <a:gd name="connsiteY1" fmla="*/ 39781 h 502360"/>
                    <a:gd name="connsiteX2" fmla="*/ 141526 w 449201"/>
                    <a:gd name="connsiteY2" fmla="*/ 125842 h 502360"/>
                    <a:gd name="connsiteX3" fmla="*/ 87738 w 449201"/>
                    <a:gd name="connsiteY3" fmla="*/ 233419 h 502360"/>
                    <a:gd name="connsiteX4" fmla="*/ 9776 w 449201"/>
                    <a:gd name="connsiteY4" fmla="*/ 309281 h 502360"/>
                    <a:gd name="connsiteX5" fmla="*/ 10487 w 449201"/>
                    <a:gd name="connsiteY5" fmla="*/ 371972 h 502360"/>
                    <a:gd name="connsiteX6" fmla="*/ 23193 w 449201"/>
                    <a:gd name="connsiteY6" fmla="*/ 443194 h 502360"/>
                    <a:gd name="connsiteX7" fmla="*/ 157663 w 449201"/>
                    <a:gd name="connsiteY7" fmla="*/ 502360 h 502360"/>
                    <a:gd name="connsiteX8" fmla="*/ 242272 w 449201"/>
                    <a:gd name="connsiteY8" fmla="*/ 421490 h 502360"/>
                    <a:gd name="connsiteX9" fmla="*/ 350064 w 449201"/>
                    <a:gd name="connsiteY9" fmla="*/ 410353 h 502360"/>
                    <a:gd name="connsiteX10" fmla="*/ 396587 w 449201"/>
                    <a:gd name="connsiteY10" fmla="*/ 291832 h 502360"/>
                    <a:gd name="connsiteX11" fmla="*/ 431581 w 449201"/>
                    <a:gd name="connsiteY11" fmla="*/ 192423 h 502360"/>
                    <a:gd name="connsiteX12" fmla="*/ 405090 w 449201"/>
                    <a:gd name="connsiteY12" fmla="*/ 115085 h 502360"/>
                    <a:gd name="connsiteX13" fmla="*/ 270618 w 449201"/>
                    <a:gd name="connsiteY13" fmla="*/ 12887 h 502360"/>
                    <a:gd name="connsiteX0" fmla="*/ 270618 w 449201"/>
                    <a:gd name="connsiteY0" fmla="*/ 12887 h 505304"/>
                    <a:gd name="connsiteX1" fmla="*/ 114633 w 449201"/>
                    <a:gd name="connsiteY1" fmla="*/ 39781 h 505304"/>
                    <a:gd name="connsiteX2" fmla="*/ 141526 w 449201"/>
                    <a:gd name="connsiteY2" fmla="*/ 125842 h 505304"/>
                    <a:gd name="connsiteX3" fmla="*/ 87738 w 449201"/>
                    <a:gd name="connsiteY3" fmla="*/ 233419 h 505304"/>
                    <a:gd name="connsiteX4" fmla="*/ 9776 w 449201"/>
                    <a:gd name="connsiteY4" fmla="*/ 309281 h 505304"/>
                    <a:gd name="connsiteX5" fmla="*/ 10487 w 449201"/>
                    <a:gd name="connsiteY5" fmla="*/ 371972 h 505304"/>
                    <a:gd name="connsiteX6" fmla="*/ 23193 w 449201"/>
                    <a:gd name="connsiteY6" fmla="*/ 443194 h 505304"/>
                    <a:gd name="connsiteX7" fmla="*/ 157663 w 449201"/>
                    <a:gd name="connsiteY7" fmla="*/ 502360 h 505304"/>
                    <a:gd name="connsiteX8" fmla="*/ 242272 w 449201"/>
                    <a:gd name="connsiteY8" fmla="*/ 421490 h 505304"/>
                    <a:gd name="connsiteX9" fmla="*/ 350064 w 449201"/>
                    <a:gd name="connsiteY9" fmla="*/ 410353 h 505304"/>
                    <a:gd name="connsiteX10" fmla="*/ 396587 w 449201"/>
                    <a:gd name="connsiteY10" fmla="*/ 291832 h 505304"/>
                    <a:gd name="connsiteX11" fmla="*/ 431581 w 449201"/>
                    <a:gd name="connsiteY11" fmla="*/ 192423 h 505304"/>
                    <a:gd name="connsiteX12" fmla="*/ 405090 w 449201"/>
                    <a:gd name="connsiteY12" fmla="*/ 115085 h 505304"/>
                    <a:gd name="connsiteX13" fmla="*/ 270618 w 449201"/>
                    <a:gd name="connsiteY13" fmla="*/ 12887 h 505304"/>
                    <a:gd name="connsiteX0" fmla="*/ 270618 w 449201"/>
                    <a:gd name="connsiteY0" fmla="*/ 12887 h 504150"/>
                    <a:gd name="connsiteX1" fmla="*/ 114633 w 449201"/>
                    <a:gd name="connsiteY1" fmla="*/ 39781 h 504150"/>
                    <a:gd name="connsiteX2" fmla="*/ 141526 w 449201"/>
                    <a:gd name="connsiteY2" fmla="*/ 125842 h 504150"/>
                    <a:gd name="connsiteX3" fmla="*/ 87738 w 449201"/>
                    <a:gd name="connsiteY3" fmla="*/ 233419 h 504150"/>
                    <a:gd name="connsiteX4" fmla="*/ 9776 w 449201"/>
                    <a:gd name="connsiteY4" fmla="*/ 309281 h 504150"/>
                    <a:gd name="connsiteX5" fmla="*/ 10487 w 449201"/>
                    <a:gd name="connsiteY5" fmla="*/ 371972 h 504150"/>
                    <a:gd name="connsiteX6" fmla="*/ 23193 w 449201"/>
                    <a:gd name="connsiteY6" fmla="*/ 443194 h 504150"/>
                    <a:gd name="connsiteX7" fmla="*/ 157663 w 449201"/>
                    <a:gd name="connsiteY7" fmla="*/ 502360 h 504150"/>
                    <a:gd name="connsiteX8" fmla="*/ 242272 w 449201"/>
                    <a:gd name="connsiteY8" fmla="*/ 421490 h 504150"/>
                    <a:gd name="connsiteX9" fmla="*/ 350064 w 449201"/>
                    <a:gd name="connsiteY9" fmla="*/ 410353 h 504150"/>
                    <a:gd name="connsiteX10" fmla="*/ 396587 w 449201"/>
                    <a:gd name="connsiteY10" fmla="*/ 291832 h 504150"/>
                    <a:gd name="connsiteX11" fmla="*/ 431581 w 449201"/>
                    <a:gd name="connsiteY11" fmla="*/ 192423 h 504150"/>
                    <a:gd name="connsiteX12" fmla="*/ 405090 w 449201"/>
                    <a:gd name="connsiteY12" fmla="*/ 115085 h 504150"/>
                    <a:gd name="connsiteX13" fmla="*/ 270618 w 449201"/>
                    <a:gd name="connsiteY13" fmla="*/ 12887 h 504150"/>
                    <a:gd name="connsiteX0" fmla="*/ 270618 w 449201"/>
                    <a:gd name="connsiteY0" fmla="*/ 12887 h 504150"/>
                    <a:gd name="connsiteX1" fmla="*/ 114633 w 449201"/>
                    <a:gd name="connsiteY1" fmla="*/ 39781 h 504150"/>
                    <a:gd name="connsiteX2" fmla="*/ 141526 w 449201"/>
                    <a:gd name="connsiteY2" fmla="*/ 125842 h 504150"/>
                    <a:gd name="connsiteX3" fmla="*/ 87738 w 449201"/>
                    <a:gd name="connsiteY3" fmla="*/ 233419 h 504150"/>
                    <a:gd name="connsiteX4" fmla="*/ 9776 w 449201"/>
                    <a:gd name="connsiteY4" fmla="*/ 309281 h 504150"/>
                    <a:gd name="connsiteX5" fmla="*/ 10487 w 449201"/>
                    <a:gd name="connsiteY5" fmla="*/ 371972 h 504150"/>
                    <a:gd name="connsiteX6" fmla="*/ 23193 w 449201"/>
                    <a:gd name="connsiteY6" fmla="*/ 443194 h 504150"/>
                    <a:gd name="connsiteX7" fmla="*/ 157663 w 449201"/>
                    <a:gd name="connsiteY7" fmla="*/ 502360 h 504150"/>
                    <a:gd name="connsiteX8" fmla="*/ 242272 w 449201"/>
                    <a:gd name="connsiteY8" fmla="*/ 421490 h 504150"/>
                    <a:gd name="connsiteX9" fmla="*/ 350064 w 449201"/>
                    <a:gd name="connsiteY9" fmla="*/ 410353 h 504150"/>
                    <a:gd name="connsiteX10" fmla="*/ 396587 w 449201"/>
                    <a:gd name="connsiteY10" fmla="*/ 291832 h 504150"/>
                    <a:gd name="connsiteX11" fmla="*/ 431581 w 449201"/>
                    <a:gd name="connsiteY11" fmla="*/ 192423 h 504150"/>
                    <a:gd name="connsiteX12" fmla="*/ 405090 w 449201"/>
                    <a:gd name="connsiteY12" fmla="*/ 115085 h 504150"/>
                    <a:gd name="connsiteX13" fmla="*/ 270618 w 449201"/>
                    <a:gd name="connsiteY13" fmla="*/ 12887 h 504150"/>
                    <a:gd name="connsiteX0" fmla="*/ 270618 w 449201"/>
                    <a:gd name="connsiteY0" fmla="*/ 3844 h 495107"/>
                    <a:gd name="connsiteX1" fmla="*/ 114633 w 449201"/>
                    <a:gd name="connsiteY1" fmla="*/ 30738 h 495107"/>
                    <a:gd name="connsiteX2" fmla="*/ 141526 w 449201"/>
                    <a:gd name="connsiteY2" fmla="*/ 116799 h 495107"/>
                    <a:gd name="connsiteX3" fmla="*/ 87738 w 449201"/>
                    <a:gd name="connsiteY3" fmla="*/ 224376 h 495107"/>
                    <a:gd name="connsiteX4" fmla="*/ 9776 w 449201"/>
                    <a:gd name="connsiteY4" fmla="*/ 300238 h 495107"/>
                    <a:gd name="connsiteX5" fmla="*/ 10487 w 449201"/>
                    <a:gd name="connsiteY5" fmla="*/ 362929 h 495107"/>
                    <a:gd name="connsiteX6" fmla="*/ 23193 w 449201"/>
                    <a:gd name="connsiteY6" fmla="*/ 434151 h 495107"/>
                    <a:gd name="connsiteX7" fmla="*/ 157663 w 449201"/>
                    <a:gd name="connsiteY7" fmla="*/ 493317 h 495107"/>
                    <a:gd name="connsiteX8" fmla="*/ 242272 w 449201"/>
                    <a:gd name="connsiteY8" fmla="*/ 412447 h 495107"/>
                    <a:gd name="connsiteX9" fmla="*/ 350064 w 449201"/>
                    <a:gd name="connsiteY9" fmla="*/ 401310 h 495107"/>
                    <a:gd name="connsiteX10" fmla="*/ 396587 w 449201"/>
                    <a:gd name="connsiteY10" fmla="*/ 282789 h 495107"/>
                    <a:gd name="connsiteX11" fmla="*/ 431581 w 449201"/>
                    <a:gd name="connsiteY11" fmla="*/ 183380 h 495107"/>
                    <a:gd name="connsiteX12" fmla="*/ 405090 w 449201"/>
                    <a:gd name="connsiteY12" fmla="*/ 106042 h 495107"/>
                    <a:gd name="connsiteX13" fmla="*/ 270618 w 449201"/>
                    <a:gd name="connsiteY13" fmla="*/ 3844 h 495107"/>
                    <a:gd name="connsiteX0" fmla="*/ 270618 w 449201"/>
                    <a:gd name="connsiteY0" fmla="*/ 8488 h 499751"/>
                    <a:gd name="connsiteX1" fmla="*/ 114633 w 449201"/>
                    <a:gd name="connsiteY1" fmla="*/ 35382 h 499751"/>
                    <a:gd name="connsiteX2" fmla="*/ 141526 w 449201"/>
                    <a:gd name="connsiteY2" fmla="*/ 121443 h 499751"/>
                    <a:gd name="connsiteX3" fmla="*/ 87738 w 449201"/>
                    <a:gd name="connsiteY3" fmla="*/ 229020 h 499751"/>
                    <a:gd name="connsiteX4" fmla="*/ 9776 w 449201"/>
                    <a:gd name="connsiteY4" fmla="*/ 304882 h 499751"/>
                    <a:gd name="connsiteX5" fmla="*/ 10487 w 449201"/>
                    <a:gd name="connsiteY5" fmla="*/ 367573 h 499751"/>
                    <a:gd name="connsiteX6" fmla="*/ 23193 w 449201"/>
                    <a:gd name="connsiteY6" fmla="*/ 438795 h 499751"/>
                    <a:gd name="connsiteX7" fmla="*/ 157663 w 449201"/>
                    <a:gd name="connsiteY7" fmla="*/ 497961 h 499751"/>
                    <a:gd name="connsiteX8" fmla="*/ 242272 w 449201"/>
                    <a:gd name="connsiteY8" fmla="*/ 417091 h 499751"/>
                    <a:gd name="connsiteX9" fmla="*/ 350064 w 449201"/>
                    <a:gd name="connsiteY9" fmla="*/ 405954 h 499751"/>
                    <a:gd name="connsiteX10" fmla="*/ 396587 w 449201"/>
                    <a:gd name="connsiteY10" fmla="*/ 287433 h 499751"/>
                    <a:gd name="connsiteX11" fmla="*/ 431581 w 449201"/>
                    <a:gd name="connsiteY11" fmla="*/ 188024 h 499751"/>
                    <a:gd name="connsiteX12" fmla="*/ 405090 w 449201"/>
                    <a:gd name="connsiteY12" fmla="*/ 110686 h 499751"/>
                    <a:gd name="connsiteX13" fmla="*/ 270618 w 449201"/>
                    <a:gd name="connsiteY13" fmla="*/ 8488 h 499751"/>
                    <a:gd name="connsiteX0" fmla="*/ 270618 w 449201"/>
                    <a:gd name="connsiteY0" fmla="*/ 4650 h 495913"/>
                    <a:gd name="connsiteX1" fmla="*/ 114633 w 449201"/>
                    <a:gd name="connsiteY1" fmla="*/ 31544 h 495913"/>
                    <a:gd name="connsiteX2" fmla="*/ 124060 w 449201"/>
                    <a:gd name="connsiteY2" fmla="*/ 156367 h 495913"/>
                    <a:gd name="connsiteX3" fmla="*/ 87738 w 449201"/>
                    <a:gd name="connsiteY3" fmla="*/ 225182 h 495913"/>
                    <a:gd name="connsiteX4" fmla="*/ 9776 w 449201"/>
                    <a:gd name="connsiteY4" fmla="*/ 301044 h 495913"/>
                    <a:gd name="connsiteX5" fmla="*/ 10487 w 449201"/>
                    <a:gd name="connsiteY5" fmla="*/ 363735 h 495913"/>
                    <a:gd name="connsiteX6" fmla="*/ 23193 w 449201"/>
                    <a:gd name="connsiteY6" fmla="*/ 434957 h 495913"/>
                    <a:gd name="connsiteX7" fmla="*/ 157663 w 449201"/>
                    <a:gd name="connsiteY7" fmla="*/ 494123 h 495913"/>
                    <a:gd name="connsiteX8" fmla="*/ 242272 w 449201"/>
                    <a:gd name="connsiteY8" fmla="*/ 413253 h 495913"/>
                    <a:gd name="connsiteX9" fmla="*/ 350064 w 449201"/>
                    <a:gd name="connsiteY9" fmla="*/ 402116 h 495913"/>
                    <a:gd name="connsiteX10" fmla="*/ 396587 w 449201"/>
                    <a:gd name="connsiteY10" fmla="*/ 283595 h 495913"/>
                    <a:gd name="connsiteX11" fmla="*/ 431581 w 449201"/>
                    <a:gd name="connsiteY11" fmla="*/ 184186 h 495913"/>
                    <a:gd name="connsiteX12" fmla="*/ 405090 w 449201"/>
                    <a:gd name="connsiteY12" fmla="*/ 106848 h 495913"/>
                    <a:gd name="connsiteX13" fmla="*/ 270618 w 449201"/>
                    <a:gd name="connsiteY13" fmla="*/ 4650 h 495913"/>
                    <a:gd name="connsiteX0" fmla="*/ 270618 w 449201"/>
                    <a:gd name="connsiteY0" fmla="*/ 6776 h 498039"/>
                    <a:gd name="connsiteX1" fmla="*/ 114633 w 449201"/>
                    <a:gd name="connsiteY1" fmla="*/ 33670 h 498039"/>
                    <a:gd name="connsiteX2" fmla="*/ 87738 w 449201"/>
                    <a:gd name="connsiteY2" fmla="*/ 227308 h 498039"/>
                    <a:gd name="connsiteX3" fmla="*/ 9776 w 449201"/>
                    <a:gd name="connsiteY3" fmla="*/ 303170 h 498039"/>
                    <a:gd name="connsiteX4" fmla="*/ 10487 w 449201"/>
                    <a:gd name="connsiteY4" fmla="*/ 365861 h 498039"/>
                    <a:gd name="connsiteX5" fmla="*/ 23193 w 449201"/>
                    <a:gd name="connsiteY5" fmla="*/ 437083 h 498039"/>
                    <a:gd name="connsiteX6" fmla="*/ 157663 w 449201"/>
                    <a:gd name="connsiteY6" fmla="*/ 496249 h 498039"/>
                    <a:gd name="connsiteX7" fmla="*/ 242272 w 449201"/>
                    <a:gd name="connsiteY7" fmla="*/ 415379 h 498039"/>
                    <a:gd name="connsiteX8" fmla="*/ 350064 w 449201"/>
                    <a:gd name="connsiteY8" fmla="*/ 404242 h 498039"/>
                    <a:gd name="connsiteX9" fmla="*/ 396587 w 449201"/>
                    <a:gd name="connsiteY9" fmla="*/ 285721 h 498039"/>
                    <a:gd name="connsiteX10" fmla="*/ 431581 w 449201"/>
                    <a:gd name="connsiteY10" fmla="*/ 186312 h 498039"/>
                    <a:gd name="connsiteX11" fmla="*/ 405090 w 449201"/>
                    <a:gd name="connsiteY11" fmla="*/ 108974 h 498039"/>
                    <a:gd name="connsiteX12" fmla="*/ 270618 w 449201"/>
                    <a:gd name="connsiteY12" fmla="*/ 6776 h 498039"/>
                    <a:gd name="connsiteX0" fmla="*/ 267867 w 446450"/>
                    <a:gd name="connsiteY0" fmla="*/ 6776 h 498470"/>
                    <a:gd name="connsiteX1" fmla="*/ 111882 w 446450"/>
                    <a:gd name="connsiteY1" fmla="*/ 33670 h 498470"/>
                    <a:gd name="connsiteX2" fmla="*/ 84987 w 446450"/>
                    <a:gd name="connsiteY2" fmla="*/ 227308 h 498470"/>
                    <a:gd name="connsiteX3" fmla="*/ 7025 w 446450"/>
                    <a:gd name="connsiteY3" fmla="*/ 303170 h 498470"/>
                    <a:gd name="connsiteX4" fmla="*/ 20442 w 446450"/>
                    <a:gd name="connsiteY4" fmla="*/ 437083 h 498470"/>
                    <a:gd name="connsiteX5" fmla="*/ 154912 w 446450"/>
                    <a:gd name="connsiteY5" fmla="*/ 496249 h 498470"/>
                    <a:gd name="connsiteX6" fmla="*/ 239521 w 446450"/>
                    <a:gd name="connsiteY6" fmla="*/ 415379 h 498470"/>
                    <a:gd name="connsiteX7" fmla="*/ 347313 w 446450"/>
                    <a:gd name="connsiteY7" fmla="*/ 404242 h 498470"/>
                    <a:gd name="connsiteX8" fmla="*/ 393836 w 446450"/>
                    <a:gd name="connsiteY8" fmla="*/ 285721 h 498470"/>
                    <a:gd name="connsiteX9" fmla="*/ 428830 w 446450"/>
                    <a:gd name="connsiteY9" fmla="*/ 186312 h 498470"/>
                    <a:gd name="connsiteX10" fmla="*/ 402339 w 446450"/>
                    <a:gd name="connsiteY10" fmla="*/ 108974 h 498470"/>
                    <a:gd name="connsiteX11" fmla="*/ 267867 w 446450"/>
                    <a:gd name="connsiteY11" fmla="*/ 6776 h 498470"/>
                    <a:gd name="connsiteX0" fmla="*/ 267867 w 411519"/>
                    <a:gd name="connsiteY0" fmla="*/ 6776 h 498470"/>
                    <a:gd name="connsiteX1" fmla="*/ 111882 w 411519"/>
                    <a:gd name="connsiteY1" fmla="*/ 33670 h 498470"/>
                    <a:gd name="connsiteX2" fmla="*/ 84987 w 411519"/>
                    <a:gd name="connsiteY2" fmla="*/ 227308 h 498470"/>
                    <a:gd name="connsiteX3" fmla="*/ 7025 w 411519"/>
                    <a:gd name="connsiteY3" fmla="*/ 303170 h 498470"/>
                    <a:gd name="connsiteX4" fmla="*/ 20442 w 411519"/>
                    <a:gd name="connsiteY4" fmla="*/ 437083 h 498470"/>
                    <a:gd name="connsiteX5" fmla="*/ 154912 w 411519"/>
                    <a:gd name="connsiteY5" fmla="*/ 496249 h 498470"/>
                    <a:gd name="connsiteX6" fmla="*/ 239521 w 411519"/>
                    <a:gd name="connsiteY6" fmla="*/ 415379 h 498470"/>
                    <a:gd name="connsiteX7" fmla="*/ 347313 w 411519"/>
                    <a:gd name="connsiteY7" fmla="*/ 404242 h 498470"/>
                    <a:gd name="connsiteX8" fmla="*/ 393836 w 411519"/>
                    <a:gd name="connsiteY8" fmla="*/ 285721 h 498470"/>
                    <a:gd name="connsiteX9" fmla="*/ 402339 w 411519"/>
                    <a:gd name="connsiteY9" fmla="*/ 108974 h 498470"/>
                    <a:gd name="connsiteX10" fmla="*/ 267867 w 411519"/>
                    <a:gd name="connsiteY10" fmla="*/ 6776 h 49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519" h="498470">
                      <a:moveTo>
                        <a:pt x="267867" y="6776"/>
                      </a:moveTo>
                      <a:cubicBezTo>
                        <a:pt x="219458" y="-5775"/>
                        <a:pt x="142362" y="-3085"/>
                        <a:pt x="111882" y="33670"/>
                      </a:cubicBezTo>
                      <a:cubicBezTo>
                        <a:pt x="81402" y="70425"/>
                        <a:pt x="102463" y="182391"/>
                        <a:pt x="84987" y="227308"/>
                      </a:cubicBezTo>
                      <a:cubicBezTo>
                        <a:pt x="67511" y="272225"/>
                        <a:pt x="17783" y="268208"/>
                        <a:pt x="7025" y="303170"/>
                      </a:cubicBezTo>
                      <a:cubicBezTo>
                        <a:pt x="-3733" y="338133"/>
                        <a:pt x="-4206" y="404903"/>
                        <a:pt x="20442" y="437083"/>
                      </a:cubicBezTo>
                      <a:cubicBezTo>
                        <a:pt x="45090" y="469263"/>
                        <a:pt x="103103" y="508241"/>
                        <a:pt x="154912" y="496249"/>
                      </a:cubicBezTo>
                      <a:cubicBezTo>
                        <a:pt x="206721" y="484257"/>
                        <a:pt x="207454" y="430714"/>
                        <a:pt x="239521" y="415379"/>
                      </a:cubicBezTo>
                      <a:cubicBezTo>
                        <a:pt x="271588" y="400045"/>
                        <a:pt x="321594" y="425852"/>
                        <a:pt x="347313" y="404242"/>
                      </a:cubicBezTo>
                      <a:cubicBezTo>
                        <a:pt x="373032" y="382632"/>
                        <a:pt x="384665" y="334932"/>
                        <a:pt x="393836" y="285721"/>
                      </a:cubicBezTo>
                      <a:cubicBezTo>
                        <a:pt x="403007" y="236510"/>
                        <a:pt x="423334" y="155465"/>
                        <a:pt x="402339" y="108974"/>
                      </a:cubicBezTo>
                      <a:lnTo>
                        <a:pt x="267867" y="6776"/>
                      </a:lnTo>
                      <a:close/>
                    </a:path>
                  </a:pathLst>
                </a:custGeom>
                <a:gradFill>
                  <a:gsLst>
                    <a:gs pos="0">
                      <a:srgbClr val="FFC000"/>
                    </a:gs>
                    <a:gs pos="75000">
                      <a:schemeClr val="tx1"/>
                    </a:gs>
                  </a:gsLst>
                  <a:path path="circle">
                    <a:fillToRect l="100000" t="100000"/>
                  </a:path>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00" dirty="0" err="1" smtClean="0"/>
                    <a:t>F</a:t>
                  </a:r>
                  <a:r>
                    <a:rPr kumimoji="1" lang="en-US" altLang="ja-JP" sz="300" dirty="0" err="1" smtClean="0"/>
                    <a:t>Ⅸ</a:t>
                  </a:r>
                  <a:r>
                    <a:rPr kumimoji="1" lang="en-US" altLang="ja-JP" sz="500" dirty="0" err="1" smtClean="0"/>
                    <a:t>a</a:t>
                  </a:r>
                  <a:endParaRPr kumimoji="1" lang="ja-JP" altLang="en-US" sz="500" dirty="0"/>
                </a:p>
              </p:txBody>
            </p:sp>
            <p:sp>
              <p:nvSpPr>
                <p:cNvPr id="29" name="フリーフォーム 28"/>
                <p:cNvSpPr/>
                <p:nvPr/>
              </p:nvSpPr>
              <p:spPr>
                <a:xfrm>
                  <a:off x="-163727" y="5318386"/>
                  <a:ext cx="1125591" cy="10791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804"/>
                    <a:gd name="connsiteX1" fmla="*/ 177703 w 477120"/>
                    <a:gd name="connsiteY1" fmla="*/ 39781 h 502804"/>
                    <a:gd name="connsiteX2" fmla="*/ 204596 w 477120"/>
                    <a:gd name="connsiteY2" fmla="*/ 125842 h 502804"/>
                    <a:gd name="connsiteX3" fmla="*/ 150808 w 477120"/>
                    <a:gd name="connsiteY3" fmla="*/ 233419 h 502804"/>
                    <a:gd name="connsiteX4" fmla="*/ 107778 w 477120"/>
                    <a:gd name="connsiteY4" fmla="*/ 340995 h 502804"/>
                    <a:gd name="connsiteX5" fmla="*/ 201 w 477120"/>
                    <a:gd name="connsiteY5" fmla="*/ 400162 h 502804"/>
                    <a:gd name="connsiteX6" fmla="*/ 86263 w 477120"/>
                    <a:gd name="connsiteY6" fmla="*/ 443194 h 502804"/>
                    <a:gd name="connsiteX7" fmla="*/ 220733 w 477120"/>
                    <a:gd name="connsiteY7" fmla="*/ 502360 h 502804"/>
                    <a:gd name="connsiteX8" fmla="*/ 183082 w 477120"/>
                    <a:gd name="connsiteY8" fmla="*/ 410919 h 502804"/>
                    <a:gd name="connsiteX9" fmla="*/ 231491 w 477120"/>
                    <a:gd name="connsiteY9" fmla="*/ 276449 h 502804"/>
                    <a:gd name="connsiteX10" fmla="*/ 274521 w 477120"/>
                    <a:gd name="connsiteY10" fmla="*/ 147357 h 502804"/>
                    <a:gd name="connsiteX11" fmla="*/ 344446 w 477120"/>
                    <a:gd name="connsiteY11" fmla="*/ 104328 h 502804"/>
                    <a:gd name="connsiteX12" fmla="*/ 468160 w 477120"/>
                    <a:gd name="connsiteY12" fmla="*/ 115085 h 502804"/>
                    <a:gd name="connsiteX13" fmla="*/ 333688 w 477120"/>
                    <a:gd name="connsiteY13" fmla="*/ 12887 h 502804"/>
                    <a:gd name="connsiteX0" fmla="*/ 333688 w 477120"/>
                    <a:gd name="connsiteY0" fmla="*/ 12887 h 502804"/>
                    <a:gd name="connsiteX1" fmla="*/ 177703 w 477120"/>
                    <a:gd name="connsiteY1" fmla="*/ 39781 h 502804"/>
                    <a:gd name="connsiteX2" fmla="*/ 204596 w 477120"/>
                    <a:gd name="connsiteY2" fmla="*/ 125842 h 502804"/>
                    <a:gd name="connsiteX3" fmla="*/ 150808 w 477120"/>
                    <a:gd name="connsiteY3" fmla="*/ 233419 h 502804"/>
                    <a:gd name="connsiteX4" fmla="*/ 107778 w 477120"/>
                    <a:gd name="connsiteY4" fmla="*/ 340995 h 502804"/>
                    <a:gd name="connsiteX5" fmla="*/ 201 w 477120"/>
                    <a:gd name="connsiteY5" fmla="*/ 400162 h 502804"/>
                    <a:gd name="connsiteX6" fmla="*/ 86263 w 477120"/>
                    <a:gd name="connsiteY6" fmla="*/ 443194 h 502804"/>
                    <a:gd name="connsiteX7" fmla="*/ 220733 w 477120"/>
                    <a:gd name="connsiteY7" fmla="*/ 502360 h 502804"/>
                    <a:gd name="connsiteX8" fmla="*/ 183082 w 477120"/>
                    <a:gd name="connsiteY8" fmla="*/ 410919 h 502804"/>
                    <a:gd name="connsiteX9" fmla="*/ 231491 w 477120"/>
                    <a:gd name="connsiteY9" fmla="*/ 276449 h 502804"/>
                    <a:gd name="connsiteX10" fmla="*/ 274521 w 477120"/>
                    <a:gd name="connsiteY10" fmla="*/ 147357 h 502804"/>
                    <a:gd name="connsiteX11" fmla="*/ 344446 w 477120"/>
                    <a:gd name="connsiteY11" fmla="*/ 104328 h 502804"/>
                    <a:gd name="connsiteX12" fmla="*/ 468160 w 477120"/>
                    <a:gd name="connsiteY12" fmla="*/ 115085 h 502804"/>
                    <a:gd name="connsiteX13" fmla="*/ 333688 w 477120"/>
                    <a:gd name="connsiteY13" fmla="*/ 12887 h 502804"/>
                    <a:gd name="connsiteX0" fmla="*/ 289021 w 432453"/>
                    <a:gd name="connsiteY0" fmla="*/ 12887 h 502804"/>
                    <a:gd name="connsiteX1" fmla="*/ 133036 w 432453"/>
                    <a:gd name="connsiteY1" fmla="*/ 39781 h 502804"/>
                    <a:gd name="connsiteX2" fmla="*/ 159929 w 432453"/>
                    <a:gd name="connsiteY2" fmla="*/ 125842 h 502804"/>
                    <a:gd name="connsiteX3" fmla="*/ 106141 w 432453"/>
                    <a:gd name="connsiteY3" fmla="*/ 233419 h 502804"/>
                    <a:gd name="connsiteX4" fmla="*/ 63111 w 432453"/>
                    <a:gd name="connsiteY4" fmla="*/ 340995 h 502804"/>
                    <a:gd name="connsiteX5" fmla="*/ 1569 w 432453"/>
                    <a:gd name="connsiteY5" fmla="*/ 393571 h 502804"/>
                    <a:gd name="connsiteX6" fmla="*/ 41596 w 432453"/>
                    <a:gd name="connsiteY6" fmla="*/ 443194 h 502804"/>
                    <a:gd name="connsiteX7" fmla="*/ 176066 w 432453"/>
                    <a:gd name="connsiteY7" fmla="*/ 502360 h 502804"/>
                    <a:gd name="connsiteX8" fmla="*/ 138415 w 432453"/>
                    <a:gd name="connsiteY8" fmla="*/ 410919 h 502804"/>
                    <a:gd name="connsiteX9" fmla="*/ 186824 w 432453"/>
                    <a:gd name="connsiteY9" fmla="*/ 276449 h 502804"/>
                    <a:gd name="connsiteX10" fmla="*/ 229854 w 432453"/>
                    <a:gd name="connsiteY10" fmla="*/ 147357 h 502804"/>
                    <a:gd name="connsiteX11" fmla="*/ 299779 w 432453"/>
                    <a:gd name="connsiteY11" fmla="*/ 104328 h 502804"/>
                    <a:gd name="connsiteX12" fmla="*/ 423493 w 432453"/>
                    <a:gd name="connsiteY12" fmla="*/ 115085 h 502804"/>
                    <a:gd name="connsiteX13" fmla="*/ 289021 w 432453"/>
                    <a:gd name="connsiteY13" fmla="*/ 12887 h 502804"/>
                    <a:gd name="connsiteX0" fmla="*/ 310475 w 453907"/>
                    <a:gd name="connsiteY0" fmla="*/ 12887 h 502804"/>
                    <a:gd name="connsiteX1" fmla="*/ 154490 w 453907"/>
                    <a:gd name="connsiteY1" fmla="*/ 39781 h 502804"/>
                    <a:gd name="connsiteX2" fmla="*/ 181383 w 453907"/>
                    <a:gd name="connsiteY2" fmla="*/ 125842 h 502804"/>
                    <a:gd name="connsiteX3" fmla="*/ 127595 w 453907"/>
                    <a:gd name="connsiteY3" fmla="*/ 233419 h 502804"/>
                    <a:gd name="connsiteX4" fmla="*/ 6035 w 453907"/>
                    <a:gd name="connsiteY4" fmla="*/ 265204 h 502804"/>
                    <a:gd name="connsiteX5" fmla="*/ 23023 w 453907"/>
                    <a:gd name="connsiteY5" fmla="*/ 393571 h 502804"/>
                    <a:gd name="connsiteX6" fmla="*/ 63050 w 453907"/>
                    <a:gd name="connsiteY6" fmla="*/ 443194 h 502804"/>
                    <a:gd name="connsiteX7" fmla="*/ 197520 w 453907"/>
                    <a:gd name="connsiteY7" fmla="*/ 502360 h 502804"/>
                    <a:gd name="connsiteX8" fmla="*/ 159869 w 453907"/>
                    <a:gd name="connsiteY8" fmla="*/ 410919 h 502804"/>
                    <a:gd name="connsiteX9" fmla="*/ 208278 w 453907"/>
                    <a:gd name="connsiteY9" fmla="*/ 276449 h 502804"/>
                    <a:gd name="connsiteX10" fmla="*/ 251308 w 453907"/>
                    <a:gd name="connsiteY10" fmla="*/ 147357 h 502804"/>
                    <a:gd name="connsiteX11" fmla="*/ 321233 w 453907"/>
                    <a:gd name="connsiteY11" fmla="*/ 104328 h 502804"/>
                    <a:gd name="connsiteX12" fmla="*/ 444947 w 453907"/>
                    <a:gd name="connsiteY12" fmla="*/ 115085 h 502804"/>
                    <a:gd name="connsiteX13" fmla="*/ 310475 w 453907"/>
                    <a:gd name="connsiteY13" fmla="*/ 12887 h 502804"/>
                    <a:gd name="connsiteX0" fmla="*/ 310475 w 453907"/>
                    <a:gd name="connsiteY0" fmla="*/ 12887 h 502653"/>
                    <a:gd name="connsiteX1" fmla="*/ 154490 w 453907"/>
                    <a:gd name="connsiteY1" fmla="*/ 39781 h 502653"/>
                    <a:gd name="connsiteX2" fmla="*/ 181383 w 453907"/>
                    <a:gd name="connsiteY2" fmla="*/ 125842 h 502653"/>
                    <a:gd name="connsiteX3" fmla="*/ 127595 w 453907"/>
                    <a:gd name="connsiteY3" fmla="*/ 233419 h 502653"/>
                    <a:gd name="connsiteX4" fmla="*/ 6035 w 453907"/>
                    <a:gd name="connsiteY4" fmla="*/ 265204 h 502653"/>
                    <a:gd name="connsiteX5" fmla="*/ 23023 w 453907"/>
                    <a:gd name="connsiteY5" fmla="*/ 393571 h 502653"/>
                    <a:gd name="connsiteX6" fmla="*/ 63050 w 453907"/>
                    <a:gd name="connsiteY6" fmla="*/ 443194 h 502653"/>
                    <a:gd name="connsiteX7" fmla="*/ 197520 w 453907"/>
                    <a:gd name="connsiteY7" fmla="*/ 502360 h 502653"/>
                    <a:gd name="connsiteX8" fmla="*/ 260064 w 453907"/>
                    <a:gd name="connsiteY8" fmla="*/ 417510 h 502653"/>
                    <a:gd name="connsiteX9" fmla="*/ 208278 w 453907"/>
                    <a:gd name="connsiteY9" fmla="*/ 276449 h 502653"/>
                    <a:gd name="connsiteX10" fmla="*/ 251308 w 453907"/>
                    <a:gd name="connsiteY10" fmla="*/ 147357 h 502653"/>
                    <a:gd name="connsiteX11" fmla="*/ 321233 w 453907"/>
                    <a:gd name="connsiteY11" fmla="*/ 104328 h 502653"/>
                    <a:gd name="connsiteX12" fmla="*/ 444947 w 453907"/>
                    <a:gd name="connsiteY12" fmla="*/ 115085 h 502653"/>
                    <a:gd name="connsiteX13" fmla="*/ 310475 w 453907"/>
                    <a:gd name="connsiteY13" fmla="*/ 12887 h 502653"/>
                    <a:gd name="connsiteX0" fmla="*/ 310475 w 453907"/>
                    <a:gd name="connsiteY0" fmla="*/ 12887 h 502653"/>
                    <a:gd name="connsiteX1" fmla="*/ 154490 w 453907"/>
                    <a:gd name="connsiteY1" fmla="*/ 39781 h 502653"/>
                    <a:gd name="connsiteX2" fmla="*/ 181383 w 453907"/>
                    <a:gd name="connsiteY2" fmla="*/ 125842 h 502653"/>
                    <a:gd name="connsiteX3" fmla="*/ 127595 w 453907"/>
                    <a:gd name="connsiteY3" fmla="*/ 233419 h 502653"/>
                    <a:gd name="connsiteX4" fmla="*/ 6035 w 453907"/>
                    <a:gd name="connsiteY4" fmla="*/ 265204 h 502653"/>
                    <a:gd name="connsiteX5" fmla="*/ 23023 w 453907"/>
                    <a:gd name="connsiteY5" fmla="*/ 393571 h 502653"/>
                    <a:gd name="connsiteX6" fmla="*/ 63050 w 453907"/>
                    <a:gd name="connsiteY6" fmla="*/ 443194 h 502653"/>
                    <a:gd name="connsiteX7" fmla="*/ 197520 w 453907"/>
                    <a:gd name="connsiteY7" fmla="*/ 502360 h 502653"/>
                    <a:gd name="connsiteX8" fmla="*/ 260064 w 453907"/>
                    <a:gd name="connsiteY8" fmla="*/ 417510 h 502653"/>
                    <a:gd name="connsiteX9" fmla="*/ 208278 w 453907"/>
                    <a:gd name="connsiteY9" fmla="*/ 276449 h 502653"/>
                    <a:gd name="connsiteX10" fmla="*/ 267556 w 453907"/>
                    <a:gd name="connsiteY10" fmla="*/ 193491 h 502653"/>
                    <a:gd name="connsiteX11" fmla="*/ 321233 w 453907"/>
                    <a:gd name="connsiteY11" fmla="*/ 104328 h 502653"/>
                    <a:gd name="connsiteX12" fmla="*/ 444947 w 453907"/>
                    <a:gd name="connsiteY12" fmla="*/ 115085 h 502653"/>
                    <a:gd name="connsiteX13" fmla="*/ 310475 w 453907"/>
                    <a:gd name="connsiteY13" fmla="*/ 12887 h 502653"/>
                    <a:gd name="connsiteX0" fmla="*/ 310475 w 456939"/>
                    <a:gd name="connsiteY0" fmla="*/ 12887 h 502653"/>
                    <a:gd name="connsiteX1" fmla="*/ 154490 w 456939"/>
                    <a:gd name="connsiteY1" fmla="*/ 39781 h 502653"/>
                    <a:gd name="connsiteX2" fmla="*/ 181383 w 456939"/>
                    <a:gd name="connsiteY2" fmla="*/ 125842 h 502653"/>
                    <a:gd name="connsiteX3" fmla="*/ 127595 w 456939"/>
                    <a:gd name="connsiteY3" fmla="*/ 233419 h 502653"/>
                    <a:gd name="connsiteX4" fmla="*/ 6035 w 456939"/>
                    <a:gd name="connsiteY4" fmla="*/ 265204 h 502653"/>
                    <a:gd name="connsiteX5" fmla="*/ 23023 w 456939"/>
                    <a:gd name="connsiteY5" fmla="*/ 393571 h 502653"/>
                    <a:gd name="connsiteX6" fmla="*/ 63050 w 456939"/>
                    <a:gd name="connsiteY6" fmla="*/ 443194 h 502653"/>
                    <a:gd name="connsiteX7" fmla="*/ 197520 w 456939"/>
                    <a:gd name="connsiteY7" fmla="*/ 502360 h 502653"/>
                    <a:gd name="connsiteX8" fmla="*/ 260064 w 456939"/>
                    <a:gd name="connsiteY8" fmla="*/ 417510 h 502653"/>
                    <a:gd name="connsiteX9" fmla="*/ 208278 w 456939"/>
                    <a:gd name="connsiteY9" fmla="*/ 276449 h 502653"/>
                    <a:gd name="connsiteX10" fmla="*/ 267556 w 456939"/>
                    <a:gd name="connsiteY10" fmla="*/ 193491 h 502653"/>
                    <a:gd name="connsiteX11" fmla="*/ 364560 w 456939"/>
                    <a:gd name="connsiteY11" fmla="*/ 216367 h 502653"/>
                    <a:gd name="connsiteX12" fmla="*/ 444947 w 456939"/>
                    <a:gd name="connsiteY12" fmla="*/ 115085 h 502653"/>
                    <a:gd name="connsiteX13" fmla="*/ 310475 w 456939"/>
                    <a:gd name="connsiteY13" fmla="*/ 12887 h 502653"/>
                    <a:gd name="connsiteX0" fmla="*/ 310475 w 456939"/>
                    <a:gd name="connsiteY0" fmla="*/ 13724 h 503490"/>
                    <a:gd name="connsiteX1" fmla="*/ 154490 w 456939"/>
                    <a:gd name="connsiteY1" fmla="*/ 40618 h 503490"/>
                    <a:gd name="connsiteX2" fmla="*/ 86605 w 456939"/>
                    <a:gd name="connsiteY2" fmla="*/ 156336 h 503490"/>
                    <a:gd name="connsiteX3" fmla="*/ 127595 w 456939"/>
                    <a:gd name="connsiteY3" fmla="*/ 234256 h 503490"/>
                    <a:gd name="connsiteX4" fmla="*/ 6035 w 456939"/>
                    <a:gd name="connsiteY4" fmla="*/ 266041 h 503490"/>
                    <a:gd name="connsiteX5" fmla="*/ 23023 w 456939"/>
                    <a:gd name="connsiteY5" fmla="*/ 394408 h 503490"/>
                    <a:gd name="connsiteX6" fmla="*/ 63050 w 456939"/>
                    <a:gd name="connsiteY6" fmla="*/ 444031 h 503490"/>
                    <a:gd name="connsiteX7" fmla="*/ 197520 w 456939"/>
                    <a:gd name="connsiteY7" fmla="*/ 503197 h 503490"/>
                    <a:gd name="connsiteX8" fmla="*/ 260064 w 456939"/>
                    <a:gd name="connsiteY8" fmla="*/ 418347 h 503490"/>
                    <a:gd name="connsiteX9" fmla="*/ 208278 w 456939"/>
                    <a:gd name="connsiteY9" fmla="*/ 277286 h 503490"/>
                    <a:gd name="connsiteX10" fmla="*/ 267556 w 456939"/>
                    <a:gd name="connsiteY10" fmla="*/ 194328 h 503490"/>
                    <a:gd name="connsiteX11" fmla="*/ 364560 w 456939"/>
                    <a:gd name="connsiteY11" fmla="*/ 217204 h 503490"/>
                    <a:gd name="connsiteX12" fmla="*/ 444947 w 456939"/>
                    <a:gd name="connsiteY12" fmla="*/ 115922 h 503490"/>
                    <a:gd name="connsiteX13" fmla="*/ 310475 w 456939"/>
                    <a:gd name="connsiteY13" fmla="*/ 13724 h 503490"/>
                    <a:gd name="connsiteX0" fmla="*/ 309720 w 456184"/>
                    <a:gd name="connsiteY0" fmla="*/ 13724 h 503490"/>
                    <a:gd name="connsiteX1" fmla="*/ 153735 w 456184"/>
                    <a:gd name="connsiteY1" fmla="*/ 40618 h 503490"/>
                    <a:gd name="connsiteX2" fmla="*/ 85850 w 456184"/>
                    <a:gd name="connsiteY2" fmla="*/ 156336 h 503490"/>
                    <a:gd name="connsiteX3" fmla="*/ 116008 w 456184"/>
                    <a:gd name="connsiteY3" fmla="*/ 247437 h 503490"/>
                    <a:gd name="connsiteX4" fmla="*/ 5280 w 456184"/>
                    <a:gd name="connsiteY4" fmla="*/ 266041 h 503490"/>
                    <a:gd name="connsiteX5" fmla="*/ 22268 w 456184"/>
                    <a:gd name="connsiteY5" fmla="*/ 394408 h 503490"/>
                    <a:gd name="connsiteX6" fmla="*/ 62295 w 456184"/>
                    <a:gd name="connsiteY6" fmla="*/ 444031 h 503490"/>
                    <a:gd name="connsiteX7" fmla="*/ 196765 w 456184"/>
                    <a:gd name="connsiteY7" fmla="*/ 503197 h 503490"/>
                    <a:gd name="connsiteX8" fmla="*/ 259309 w 456184"/>
                    <a:gd name="connsiteY8" fmla="*/ 418347 h 503490"/>
                    <a:gd name="connsiteX9" fmla="*/ 207523 w 456184"/>
                    <a:gd name="connsiteY9" fmla="*/ 277286 h 503490"/>
                    <a:gd name="connsiteX10" fmla="*/ 266801 w 456184"/>
                    <a:gd name="connsiteY10" fmla="*/ 194328 h 503490"/>
                    <a:gd name="connsiteX11" fmla="*/ 363805 w 456184"/>
                    <a:gd name="connsiteY11" fmla="*/ 217204 h 503490"/>
                    <a:gd name="connsiteX12" fmla="*/ 444192 w 456184"/>
                    <a:gd name="connsiteY12" fmla="*/ 115922 h 503490"/>
                    <a:gd name="connsiteX13" fmla="*/ 309720 w 456184"/>
                    <a:gd name="connsiteY13" fmla="*/ 13724 h 503490"/>
                    <a:gd name="connsiteX0" fmla="*/ 307669 w 454133"/>
                    <a:gd name="connsiteY0" fmla="*/ 13724 h 503490"/>
                    <a:gd name="connsiteX1" fmla="*/ 151684 w 454133"/>
                    <a:gd name="connsiteY1" fmla="*/ 40618 h 503490"/>
                    <a:gd name="connsiteX2" fmla="*/ 83799 w 454133"/>
                    <a:gd name="connsiteY2" fmla="*/ 156336 h 503490"/>
                    <a:gd name="connsiteX3" fmla="*/ 3229 w 454133"/>
                    <a:gd name="connsiteY3" fmla="*/ 266041 h 503490"/>
                    <a:gd name="connsiteX4" fmla="*/ 20217 w 454133"/>
                    <a:gd name="connsiteY4" fmla="*/ 394408 h 503490"/>
                    <a:gd name="connsiteX5" fmla="*/ 60244 w 454133"/>
                    <a:gd name="connsiteY5" fmla="*/ 444031 h 503490"/>
                    <a:gd name="connsiteX6" fmla="*/ 194714 w 454133"/>
                    <a:gd name="connsiteY6" fmla="*/ 503197 h 503490"/>
                    <a:gd name="connsiteX7" fmla="*/ 257258 w 454133"/>
                    <a:gd name="connsiteY7" fmla="*/ 418347 h 503490"/>
                    <a:gd name="connsiteX8" fmla="*/ 205472 w 454133"/>
                    <a:gd name="connsiteY8" fmla="*/ 277286 h 503490"/>
                    <a:gd name="connsiteX9" fmla="*/ 264750 w 454133"/>
                    <a:gd name="connsiteY9" fmla="*/ 194328 h 503490"/>
                    <a:gd name="connsiteX10" fmla="*/ 361754 w 454133"/>
                    <a:gd name="connsiteY10" fmla="*/ 217204 h 503490"/>
                    <a:gd name="connsiteX11" fmla="*/ 442141 w 454133"/>
                    <a:gd name="connsiteY11" fmla="*/ 115922 h 503490"/>
                    <a:gd name="connsiteX12" fmla="*/ 307669 w 454133"/>
                    <a:gd name="connsiteY12" fmla="*/ 13724 h 503490"/>
                    <a:gd name="connsiteX0" fmla="*/ 308044 w 454508"/>
                    <a:gd name="connsiteY0" fmla="*/ 13724 h 508442"/>
                    <a:gd name="connsiteX1" fmla="*/ 152059 w 454508"/>
                    <a:gd name="connsiteY1" fmla="*/ 40618 h 508442"/>
                    <a:gd name="connsiteX2" fmla="*/ 84174 w 454508"/>
                    <a:gd name="connsiteY2" fmla="*/ 156336 h 508442"/>
                    <a:gd name="connsiteX3" fmla="*/ 3604 w 454508"/>
                    <a:gd name="connsiteY3" fmla="*/ 266041 h 508442"/>
                    <a:gd name="connsiteX4" fmla="*/ 20592 w 454508"/>
                    <a:gd name="connsiteY4" fmla="*/ 394408 h 508442"/>
                    <a:gd name="connsiteX5" fmla="*/ 79575 w 454508"/>
                    <a:gd name="connsiteY5" fmla="*/ 486870 h 508442"/>
                    <a:gd name="connsiteX6" fmla="*/ 195089 w 454508"/>
                    <a:gd name="connsiteY6" fmla="*/ 503197 h 508442"/>
                    <a:gd name="connsiteX7" fmla="*/ 257633 w 454508"/>
                    <a:gd name="connsiteY7" fmla="*/ 418347 h 508442"/>
                    <a:gd name="connsiteX8" fmla="*/ 205847 w 454508"/>
                    <a:gd name="connsiteY8" fmla="*/ 277286 h 508442"/>
                    <a:gd name="connsiteX9" fmla="*/ 265125 w 454508"/>
                    <a:gd name="connsiteY9" fmla="*/ 194328 h 508442"/>
                    <a:gd name="connsiteX10" fmla="*/ 362129 w 454508"/>
                    <a:gd name="connsiteY10" fmla="*/ 217204 h 508442"/>
                    <a:gd name="connsiteX11" fmla="*/ 442516 w 454508"/>
                    <a:gd name="connsiteY11" fmla="*/ 115922 h 508442"/>
                    <a:gd name="connsiteX12" fmla="*/ 308044 w 454508"/>
                    <a:gd name="connsiteY12" fmla="*/ 13724 h 508442"/>
                    <a:gd name="connsiteX0" fmla="*/ 308044 w 454508"/>
                    <a:gd name="connsiteY0" fmla="*/ 13724 h 522327"/>
                    <a:gd name="connsiteX1" fmla="*/ 152059 w 454508"/>
                    <a:gd name="connsiteY1" fmla="*/ 40618 h 522327"/>
                    <a:gd name="connsiteX2" fmla="*/ 84174 w 454508"/>
                    <a:gd name="connsiteY2" fmla="*/ 156336 h 522327"/>
                    <a:gd name="connsiteX3" fmla="*/ 3604 w 454508"/>
                    <a:gd name="connsiteY3" fmla="*/ 266041 h 522327"/>
                    <a:gd name="connsiteX4" fmla="*/ 20592 w 454508"/>
                    <a:gd name="connsiteY4" fmla="*/ 394408 h 522327"/>
                    <a:gd name="connsiteX5" fmla="*/ 79575 w 454508"/>
                    <a:gd name="connsiteY5" fmla="*/ 486870 h 522327"/>
                    <a:gd name="connsiteX6" fmla="*/ 195089 w 454508"/>
                    <a:gd name="connsiteY6" fmla="*/ 519390 h 522327"/>
                    <a:gd name="connsiteX7" fmla="*/ 257633 w 454508"/>
                    <a:gd name="connsiteY7" fmla="*/ 418347 h 522327"/>
                    <a:gd name="connsiteX8" fmla="*/ 205847 w 454508"/>
                    <a:gd name="connsiteY8" fmla="*/ 277286 h 522327"/>
                    <a:gd name="connsiteX9" fmla="*/ 265125 w 454508"/>
                    <a:gd name="connsiteY9" fmla="*/ 194328 h 522327"/>
                    <a:gd name="connsiteX10" fmla="*/ 362129 w 454508"/>
                    <a:gd name="connsiteY10" fmla="*/ 217204 h 522327"/>
                    <a:gd name="connsiteX11" fmla="*/ 442516 w 454508"/>
                    <a:gd name="connsiteY11" fmla="*/ 115922 h 522327"/>
                    <a:gd name="connsiteX12" fmla="*/ 308044 w 454508"/>
                    <a:gd name="connsiteY12" fmla="*/ 13724 h 522327"/>
                    <a:gd name="connsiteX0" fmla="*/ 308044 w 454508"/>
                    <a:gd name="connsiteY0" fmla="*/ 13724 h 532171"/>
                    <a:gd name="connsiteX1" fmla="*/ 152059 w 454508"/>
                    <a:gd name="connsiteY1" fmla="*/ 40618 h 532171"/>
                    <a:gd name="connsiteX2" fmla="*/ 84174 w 454508"/>
                    <a:gd name="connsiteY2" fmla="*/ 156336 h 532171"/>
                    <a:gd name="connsiteX3" fmla="*/ 3604 w 454508"/>
                    <a:gd name="connsiteY3" fmla="*/ 266041 h 532171"/>
                    <a:gd name="connsiteX4" fmla="*/ 20592 w 454508"/>
                    <a:gd name="connsiteY4" fmla="*/ 394408 h 532171"/>
                    <a:gd name="connsiteX5" fmla="*/ 79575 w 454508"/>
                    <a:gd name="connsiteY5" fmla="*/ 486870 h 532171"/>
                    <a:gd name="connsiteX6" fmla="*/ 195089 w 454508"/>
                    <a:gd name="connsiteY6" fmla="*/ 519390 h 532171"/>
                    <a:gd name="connsiteX7" fmla="*/ 257633 w 454508"/>
                    <a:gd name="connsiteY7" fmla="*/ 418347 h 532171"/>
                    <a:gd name="connsiteX8" fmla="*/ 205847 w 454508"/>
                    <a:gd name="connsiteY8" fmla="*/ 277286 h 532171"/>
                    <a:gd name="connsiteX9" fmla="*/ 265125 w 454508"/>
                    <a:gd name="connsiteY9" fmla="*/ 194328 h 532171"/>
                    <a:gd name="connsiteX10" fmla="*/ 362129 w 454508"/>
                    <a:gd name="connsiteY10" fmla="*/ 217204 h 532171"/>
                    <a:gd name="connsiteX11" fmla="*/ 442516 w 454508"/>
                    <a:gd name="connsiteY11" fmla="*/ 115922 h 532171"/>
                    <a:gd name="connsiteX12" fmla="*/ 308044 w 454508"/>
                    <a:gd name="connsiteY12" fmla="*/ 13724 h 532171"/>
                    <a:gd name="connsiteX0" fmla="*/ 308044 w 454508"/>
                    <a:gd name="connsiteY0" fmla="*/ 13724 h 519470"/>
                    <a:gd name="connsiteX1" fmla="*/ 152059 w 454508"/>
                    <a:gd name="connsiteY1" fmla="*/ 40618 h 519470"/>
                    <a:gd name="connsiteX2" fmla="*/ 84174 w 454508"/>
                    <a:gd name="connsiteY2" fmla="*/ 156336 h 519470"/>
                    <a:gd name="connsiteX3" fmla="*/ 3604 w 454508"/>
                    <a:gd name="connsiteY3" fmla="*/ 266041 h 519470"/>
                    <a:gd name="connsiteX4" fmla="*/ 20592 w 454508"/>
                    <a:gd name="connsiteY4" fmla="*/ 394408 h 519470"/>
                    <a:gd name="connsiteX5" fmla="*/ 79575 w 454508"/>
                    <a:gd name="connsiteY5" fmla="*/ 486870 h 519470"/>
                    <a:gd name="connsiteX6" fmla="*/ 195089 w 454508"/>
                    <a:gd name="connsiteY6" fmla="*/ 519390 h 519470"/>
                    <a:gd name="connsiteX7" fmla="*/ 241557 w 454508"/>
                    <a:gd name="connsiteY7" fmla="*/ 479179 h 519470"/>
                    <a:gd name="connsiteX8" fmla="*/ 205847 w 454508"/>
                    <a:gd name="connsiteY8" fmla="*/ 277286 h 519470"/>
                    <a:gd name="connsiteX9" fmla="*/ 265125 w 454508"/>
                    <a:gd name="connsiteY9" fmla="*/ 194328 h 519470"/>
                    <a:gd name="connsiteX10" fmla="*/ 362129 w 454508"/>
                    <a:gd name="connsiteY10" fmla="*/ 217204 h 519470"/>
                    <a:gd name="connsiteX11" fmla="*/ 442516 w 454508"/>
                    <a:gd name="connsiteY11" fmla="*/ 115922 h 519470"/>
                    <a:gd name="connsiteX12" fmla="*/ 308044 w 454508"/>
                    <a:gd name="connsiteY12" fmla="*/ 13724 h 519470"/>
                    <a:gd name="connsiteX0" fmla="*/ 308044 w 454508"/>
                    <a:gd name="connsiteY0" fmla="*/ 13724 h 519470"/>
                    <a:gd name="connsiteX1" fmla="*/ 152059 w 454508"/>
                    <a:gd name="connsiteY1" fmla="*/ 40618 h 519470"/>
                    <a:gd name="connsiteX2" fmla="*/ 84174 w 454508"/>
                    <a:gd name="connsiteY2" fmla="*/ 156336 h 519470"/>
                    <a:gd name="connsiteX3" fmla="*/ 3604 w 454508"/>
                    <a:gd name="connsiteY3" fmla="*/ 266041 h 519470"/>
                    <a:gd name="connsiteX4" fmla="*/ 20592 w 454508"/>
                    <a:gd name="connsiteY4" fmla="*/ 394408 h 519470"/>
                    <a:gd name="connsiteX5" fmla="*/ 79575 w 454508"/>
                    <a:gd name="connsiteY5" fmla="*/ 486870 h 519470"/>
                    <a:gd name="connsiteX6" fmla="*/ 195089 w 454508"/>
                    <a:gd name="connsiteY6" fmla="*/ 519390 h 519470"/>
                    <a:gd name="connsiteX7" fmla="*/ 241557 w 454508"/>
                    <a:gd name="connsiteY7" fmla="*/ 479179 h 519470"/>
                    <a:gd name="connsiteX8" fmla="*/ 245226 w 454508"/>
                    <a:gd name="connsiteY8" fmla="*/ 297479 h 519470"/>
                    <a:gd name="connsiteX9" fmla="*/ 205847 w 454508"/>
                    <a:gd name="connsiteY9" fmla="*/ 277286 h 519470"/>
                    <a:gd name="connsiteX10" fmla="*/ 265125 w 454508"/>
                    <a:gd name="connsiteY10" fmla="*/ 194328 h 519470"/>
                    <a:gd name="connsiteX11" fmla="*/ 362129 w 454508"/>
                    <a:gd name="connsiteY11" fmla="*/ 217204 h 519470"/>
                    <a:gd name="connsiteX12" fmla="*/ 442516 w 454508"/>
                    <a:gd name="connsiteY12" fmla="*/ 115922 h 519470"/>
                    <a:gd name="connsiteX13" fmla="*/ 308044 w 454508"/>
                    <a:gd name="connsiteY13" fmla="*/ 13724 h 519470"/>
                    <a:gd name="connsiteX0" fmla="*/ 308044 w 454508"/>
                    <a:gd name="connsiteY0" fmla="*/ 13724 h 519470"/>
                    <a:gd name="connsiteX1" fmla="*/ 152059 w 454508"/>
                    <a:gd name="connsiteY1" fmla="*/ 40618 h 519470"/>
                    <a:gd name="connsiteX2" fmla="*/ 84174 w 454508"/>
                    <a:gd name="connsiteY2" fmla="*/ 156336 h 519470"/>
                    <a:gd name="connsiteX3" fmla="*/ 3604 w 454508"/>
                    <a:gd name="connsiteY3" fmla="*/ 266041 h 519470"/>
                    <a:gd name="connsiteX4" fmla="*/ 20592 w 454508"/>
                    <a:gd name="connsiteY4" fmla="*/ 394408 h 519470"/>
                    <a:gd name="connsiteX5" fmla="*/ 79575 w 454508"/>
                    <a:gd name="connsiteY5" fmla="*/ 486870 h 519470"/>
                    <a:gd name="connsiteX6" fmla="*/ 195089 w 454508"/>
                    <a:gd name="connsiteY6" fmla="*/ 519390 h 519470"/>
                    <a:gd name="connsiteX7" fmla="*/ 241557 w 454508"/>
                    <a:gd name="connsiteY7" fmla="*/ 479179 h 519470"/>
                    <a:gd name="connsiteX8" fmla="*/ 245226 w 454508"/>
                    <a:gd name="connsiteY8" fmla="*/ 297479 h 519470"/>
                    <a:gd name="connsiteX9" fmla="*/ 276178 w 454508"/>
                    <a:gd name="connsiteY9" fmla="*/ 250519 h 519470"/>
                    <a:gd name="connsiteX10" fmla="*/ 265125 w 454508"/>
                    <a:gd name="connsiteY10" fmla="*/ 194328 h 519470"/>
                    <a:gd name="connsiteX11" fmla="*/ 362129 w 454508"/>
                    <a:gd name="connsiteY11" fmla="*/ 217204 h 519470"/>
                    <a:gd name="connsiteX12" fmla="*/ 442516 w 454508"/>
                    <a:gd name="connsiteY12" fmla="*/ 115922 h 519470"/>
                    <a:gd name="connsiteX13" fmla="*/ 308044 w 454508"/>
                    <a:gd name="connsiteY13" fmla="*/ 13724 h 519470"/>
                    <a:gd name="connsiteX0" fmla="*/ 308044 w 454508"/>
                    <a:gd name="connsiteY0" fmla="*/ 13724 h 519470"/>
                    <a:gd name="connsiteX1" fmla="*/ 152059 w 454508"/>
                    <a:gd name="connsiteY1" fmla="*/ 40618 h 519470"/>
                    <a:gd name="connsiteX2" fmla="*/ 84174 w 454508"/>
                    <a:gd name="connsiteY2" fmla="*/ 156336 h 519470"/>
                    <a:gd name="connsiteX3" fmla="*/ 3604 w 454508"/>
                    <a:gd name="connsiteY3" fmla="*/ 266041 h 519470"/>
                    <a:gd name="connsiteX4" fmla="*/ 20592 w 454508"/>
                    <a:gd name="connsiteY4" fmla="*/ 394408 h 519470"/>
                    <a:gd name="connsiteX5" fmla="*/ 79575 w 454508"/>
                    <a:gd name="connsiteY5" fmla="*/ 486870 h 519470"/>
                    <a:gd name="connsiteX6" fmla="*/ 195089 w 454508"/>
                    <a:gd name="connsiteY6" fmla="*/ 519390 h 519470"/>
                    <a:gd name="connsiteX7" fmla="*/ 241557 w 454508"/>
                    <a:gd name="connsiteY7" fmla="*/ 479179 h 519470"/>
                    <a:gd name="connsiteX8" fmla="*/ 245226 w 454508"/>
                    <a:gd name="connsiteY8" fmla="*/ 297479 h 519470"/>
                    <a:gd name="connsiteX9" fmla="*/ 276178 w 454508"/>
                    <a:gd name="connsiteY9" fmla="*/ 250519 h 519470"/>
                    <a:gd name="connsiteX10" fmla="*/ 329427 w 454508"/>
                    <a:gd name="connsiteY10" fmla="*/ 218661 h 519470"/>
                    <a:gd name="connsiteX11" fmla="*/ 362129 w 454508"/>
                    <a:gd name="connsiteY11" fmla="*/ 217204 h 519470"/>
                    <a:gd name="connsiteX12" fmla="*/ 442516 w 454508"/>
                    <a:gd name="connsiteY12" fmla="*/ 115922 h 519470"/>
                    <a:gd name="connsiteX13" fmla="*/ 308044 w 454508"/>
                    <a:gd name="connsiteY13" fmla="*/ 13724 h 519470"/>
                    <a:gd name="connsiteX0" fmla="*/ 308044 w 465028"/>
                    <a:gd name="connsiteY0" fmla="*/ 13724 h 519470"/>
                    <a:gd name="connsiteX1" fmla="*/ 152059 w 465028"/>
                    <a:gd name="connsiteY1" fmla="*/ 40618 h 519470"/>
                    <a:gd name="connsiteX2" fmla="*/ 84174 w 465028"/>
                    <a:gd name="connsiteY2" fmla="*/ 156336 h 519470"/>
                    <a:gd name="connsiteX3" fmla="*/ 3604 w 465028"/>
                    <a:gd name="connsiteY3" fmla="*/ 266041 h 519470"/>
                    <a:gd name="connsiteX4" fmla="*/ 20592 w 465028"/>
                    <a:gd name="connsiteY4" fmla="*/ 394408 h 519470"/>
                    <a:gd name="connsiteX5" fmla="*/ 79575 w 465028"/>
                    <a:gd name="connsiteY5" fmla="*/ 486870 h 519470"/>
                    <a:gd name="connsiteX6" fmla="*/ 195089 w 465028"/>
                    <a:gd name="connsiteY6" fmla="*/ 519390 h 519470"/>
                    <a:gd name="connsiteX7" fmla="*/ 241557 w 465028"/>
                    <a:gd name="connsiteY7" fmla="*/ 479179 h 519470"/>
                    <a:gd name="connsiteX8" fmla="*/ 245226 w 465028"/>
                    <a:gd name="connsiteY8" fmla="*/ 297479 h 519470"/>
                    <a:gd name="connsiteX9" fmla="*/ 276178 w 465028"/>
                    <a:gd name="connsiteY9" fmla="*/ 250519 h 519470"/>
                    <a:gd name="connsiteX10" fmla="*/ 329427 w 465028"/>
                    <a:gd name="connsiteY10" fmla="*/ 218661 h 519470"/>
                    <a:gd name="connsiteX11" fmla="*/ 424422 w 465028"/>
                    <a:gd name="connsiteY11" fmla="*/ 226937 h 519470"/>
                    <a:gd name="connsiteX12" fmla="*/ 442516 w 465028"/>
                    <a:gd name="connsiteY12" fmla="*/ 115922 h 519470"/>
                    <a:gd name="connsiteX13" fmla="*/ 308044 w 465028"/>
                    <a:gd name="connsiteY13" fmla="*/ 13724 h 519470"/>
                    <a:gd name="connsiteX0" fmla="*/ 362299 w 465028"/>
                    <a:gd name="connsiteY0" fmla="*/ 14156 h 517469"/>
                    <a:gd name="connsiteX1" fmla="*/ 152059 w 465028"/>
                    <a:gd name="connsiteY1" fmla="*/ 38617 h 517469"/>
                    <a:gd name="connsiteX2" fmla="*/ 84174 w 465028"/>
                    <a:gd name="connsiteY2" fmla="*/ 154335 h 517469"/>
                    <a:gd name="connsiteX3" fmla="*/ 3604 w 465028"/>
                    <a:gd name="connsiteY3" fmla="*/ 264040 h 517469"/>
                    <a:gd name="connsiteX4" fmla="*/ 20592 w 465028"/>
                    <a:gd name="connsiteY4" fmla="*/ 392407 h 517469"/>
                    <a:gd name="connsiteX5" fmla="*/ 79575 w 465028"/>
                    <a:gd name="connsiteY5" fmla="*/ 484869 h 517469"/>
                    <a:gd name="connsiteX6" fmla="*/ 195089 w 465028"/>
                    <a:gd name="connsiteY6" fmla="*/ 517389 h 517469"/>
                    <a:gd name="connsiteX7" fmla="*/ 241557 w 465028"/>
                    <a:gd name="connsiteY7" fmla="*/ 477178 h 517469"/>
                    <a:gd name="connsiteX8" fmla="*/ 245226 w 465028"/>
                    <a:gd name="connsiteY8" fmla="*/ 295478 h 517469"/>
                    <a:gd name="connsiteX9" fmla="*/ 276178 w 465028"/>
                    <a:gd name="connsiteY9" fmla="*/ 248518 h 517469"/>
                    <a:gd name="connsiteX10" fmla="*/ 329427 w 465028"/>
                    <a:gd name="connsiteY10" fmla="*/ 216660 h 517469"/>
                    <a:gd name="connsiteX11" fmla="*/ 424422 w 465028"/>
                    <a:gd name="connsiteY11" fmla="*/ 224936 h 517469"/>
                    <a:gd name="connsiteX12" fmla="*/ 442516 w 465028"/>
                    <a:gd name="connsiteY12" fmla="*/ 113921 h 517469"/>
                    <a:gd name="connsiteX13" fmla="*/ 362299 w 465028"/>
                    <a:gd name="connsiteY13" fmla="*/ 14156 h 517469"/>
                    <a:gd name="connsiteX0" fmla="*/ 362299 w 465028"/>
                    <a:gd name="connsiteY0" fmla="*/ 14156 h 517469"/>
                    <a:gd name="connsiteX1" fmla="*/ 152059 w 465028"/>
                    <a:gd name="connsiteY1" fmla="*/ 38617 h 517469"/>
                    <a:gd name="connsiteX2" fmla="*/ 84174 w 465028"/>
                    <a:gd name="connsiteY2" fmla="*/ 154335 h 517469"/>
                    <a:gd name="connsiteX3" fmla="*/ 3604 w 465028"/>
                    <a:gd name="connsiteY3" fmla="*/ 264040 h 517469"/>
                    <a:gd name="connsiteX4" fmla="*/ 20592 w 465028"/>
                    <a:gd name="connsiteY4" fmla="*/ 392407 h 517469"/>
                    <a:gd name="connsiteX5" fmla="*/ 79575 w 465028"/>
                    <a:gd name="connsiteY5" fmla="*/ 484869 h 517469"/>
                    <a:gd name="connsiteX6" fmla="*/ 195089 w 465028"/>
                    <a:gd name="connsiteY6" fmla="*/ 517389 h 517469"/>
                    <a:gd name="connsiteX7" fmla="*/ 241557 w 465028"/>
                    <a:gd name="connsiteY7" fmla="*/ 477178 h 517469"/>
                    <a:gd name="connsiteX8" fmla="*/ 249245 w 465028"/>
                    <a:gd name="connsiteY8" fmla="*/ 312511 h 517469"/>
                    <a:gd name="connsiteX9" fmla="*/ 276178 w 465028"/>
                    <a:gd name="connsiteY9" fmla="*/ 248518 h 517469"/>
                    <a:gd name="connsiteX10" fmla="*/ 329427 w 465028"/>
                    <a:gd name="connsiteY10" fmla="*/ 216660 h 517469"/>
                    <a:gd name="connsiteX11" fmla="*/ 424422 w 465028"/>
                    <a:gd name="connsiteY11" fmla="*/ 224936 h 517469"/>
                    <a:gd name="connsiteX12" fmla="*/ 442516 w 465028"/>
                    <a:gd name="connsiteY12" fmla="*/ 113921 h 517469"/>
                    <a:gd name="connsiteX13" fmla="*/ 362299 w 465028"/>
                    <a:gd name="connsiteY13" fmla="*/ 14156 h 517469"/>
                    <a:gd name="connsiteX0" fmla="*/ 362299 w 465028"/>
                    <a:gd name="connsiteY0" fmla="*/ 14156 h 517389"/>
                    <a:gd name="connsiteX1" fmla="*/ 152059 w 465028"/>
                    <a:gd name="connsiteY1" fmla="*/ 38617 h 517389"/>
                    <a:gd name="connsiteX2" fmla="*/ 84174 w 465028"/>
                    <a:gd name="connsiteY2" fmla="*/ 154335 h 517389"/>
                    <a:gd name="connsiteX3" fmla="*/ 3604 w 465028"/>
                    <a:gd name="connsiteY3" fmla="*/ 264040 h 517389"/>
                    <a:gd name="connsiteX4" fmla="*/ 20592 w 465028"/>
                    <a:gd name="connsiteY4" fmla="*/ 392407 h 517389"/>
                    <a:gd name="connsiteX5" fmla="*/ 79575 w 465028"/>
                    <a:gd name="connsiteY5" fmla="*/ 484869 h 517389"/>
                    <a:gd name="connsiteX6" fmla="*/ 195089 w 465028"/>
                    <a:gd name="connsiteY6" fmla="*/ 517389 h 517389"/>
                    <a:gd name="connsiteX7" fmla="*/ 235529 w 465028"/>
                    <a:gd name="connsiteY7" fmla="*/ 484478 h 517389"/>
                    <a:gd name="connsiteX8" fmla="*/ 249245 w 465028"/>
                    <a:gd name="connsiteY8" fmla="*/ 312511 h 517389"/>
                    <a:gd name="connsiteX9" fmla="*/ 276178 w 465028"/>
                    <a:gd name="connsiteY9" fmla="*/ 248518 h 517389"/>
                    <a:gd name="connsiteX10" fmla="*/ 329427 w 465028"/>
                    <a:gd name="connsiteY10" fmla="*/ 216660 h 517389"/>
                    <a:gd name="connsiteX11" fmla="*/ 424422 w 465028"/>
                    <a:gd name="connsiteY11" fmla="*/ 224936 h 517389"/>
                    <a:gd name="connsiteX12" fmla="*/ 442516 w 465028"/>
                    <a:gd name="connsiteY12" fmla="*/ 113921 h 517389"/>
                    <a:gd name="connsiteX13" fmla="*/ 362299 w 465028"/>
                    <a:gd name="connsiteY13" fmla="*/ 14156 h 517389"/>
                    <a:gd name="connsiteX0" fmla="*/ 362299 w 465028"/>
                    <a:gd name="connsiteY0" fmla="*/ 14156 h 517389"/>
                    <a:gd name="connsiteX1" fmla="*/ 152059 w 465028"/>
                    <a:gd name="connsiteY1" fmla="*/ 38617 h 517389"/>
                    <a:gd name="connsiteX2" fmla="*/ 84174 w 465028"/>
                    <a:gd name="connsiteY2" fmla="*/ 154335 h 517389"/>
                    <a:gd name="connsiteX3" fmla="*/ 3604 w 465028"/>
                    <a:gd name="connsiteY3" fmla="*/ 264040 h 517389"/>
                    <a:gd name="connsiteX4" fmla="*/ 20592 w 465028"/>
                    <a:gd name="connsiteY4" fmla="*/ 392407 h 517389"/>
                    <a:gd name="connsiteX5" fmla="*/ 79575 w 465028"/>
                    <a:gd name="connsiteY5" fmla="*/ 484869 h 517389"/>
                    <a:gd name="connsiteX6" fmla="*/ 195089 w 465028"/>
                    <a:gd name="connsiteY6" fmla="*/ 517389 h 517389"/>
                    <a:gd name="connsiteX7" fmla="*/ 235529 w 465028"/>
                    <a:gd name="connsiteY7" fmla="*/ 484478 h 517389"/>
                    <a:gd name="connsiteX8" fmla="*/ 243217 w 465028"/>
                    <a:gd name="connsiteY8" fmla="*/ 317378 h 517389"/>
                    <a:gd name="connsiteX9" fmla="*/ 276178 w 465028"/>
                    <a:gd name="connsiteY9" fmla="*/ 248518 h 517389"/>
                    <a:gd name="connsiteX10" fmla="*/ 329427 w 465028"/>
                    <a:gd name="connsiteY10" fmla="*/ 216660 h 517389"/>
                    <a:gd name="connsiteX11" fmla="*/ 424422 w 465028"/>
                    <a:gd name="connsiteY11" fmla="*/ 224936 h 517389"/>
                    <a:gd name="connsiteX12" fmla="*/ 442516 w 465028"/>
                    <a:gd name="connsiteY12" fmla="*/ 113921 h 517389"/>
                    <a:gd name="connsiteX13" fmla="*/ 362299 w 465028"/>
                    <a:gd name="connsiteY13" fmla="*/ 14156 h 517389"/>
                    <a:gd name="connsiteX0" fmla="*/ 362299 w 465028"/>
                    <a:gd name="connsiteY0" fmla="*/ 14156 h 529556"/>
                    <a:gd name="connsiteX1" fmla="*/ 152059 w 465028"/>
                    <a:gd name="connsiteY1" fmla="*/ 38617 h 529556"/>
                    <a:gd name="connsiteX2" fmla="*/ 84174 w 465028"/>
                    <a:gd name="connsiteY2" fmla="*/ 154335 h 529556"/>
                    <a:gd name="connsiteX3" fmla="*/ 3604 w 465028"/>
                    <a:gd name="connsiteY3" fmla="*/ 264040 h 529556"/>
                    <a:gd name="connsiteX4" fmla="*/ 20592 w 465028"/>
                    <a:gd name="connsiteY4" fmla="*/ 392407 h 529556"/>
                    <a:gd name="connsiteX5" fmla="*/ 79575 w 465028"/>
                    <a:gd name="connsiteY5" fmla="*/ 484869 h 529556"/>
                    <a:gd name="connsiteX6" fmla="*/ 193080 w 465028"/>
                    <a:gd name="connsiteY6" fmla="*/ 529556 h 529556"/>
                    <a:gd name="connsiteX7" fmla="*/ 235529 w 465028"/>
                    <a:gd name="connsiteY7" fmla="*/ 484478 h 529556"/>
                    <a:gd name="connsiteX8" fmla="*/ 243217 w 465028"/>
                    <a:gd name="connsiteY8" fmla="*/ 317378 h 529556"/>
                    <a:gd name="connsiteX9" fmla="*/ 276178 w 465028"/>
                    <a:gd name="connsiteY9" fmla="*/ 248518 h 529556"/>
                    <a:gd name="connsiteX10" fmla="*/ 329427 w 465028"/>
                    <a:gd name="connsiteY10" fmla="*/ 216660 h 529556"/>
                    <a:gd name="connsiteX11" fmla="*/ 424422 w 465028"/>
                    <a:gd name="connsiteY11" fmla="*/ 224936 h 529556"/>
                    <a:gd name="connsiteX12" fmla="*/ 442516 w 465028"/>
                    <a:gd name="connsiteY12" fmla="*/ 113921 h 529556"/>
                    <a:gd name="connsiteX13" fmla="*/ 362299 w 465028"/>
                    <a:gd name="connsiteY13" fmla="*/ 14156 h 529556"/>
                    <a:gd name="connsiteX0" fmla="*/ 362299 w 465028"/>
                    <a:gd name="connsiteY0" fmla="*/ 14156 h 534901"/>
                    <a:gd name="connsiteX1" fmla="*/ 152059 w 465028"/>
                    <a:gd name="connsiteY1" fmla="*/ 38617 h 534901"/>
                    <a:gd name="connsiteX2" fmla="*/ 84174 w 465028"/>
                    <a:gd name="connsiteY2" fmla="*/ 154335 h 534901"/>
                    <a:gd name="connsiteX3" fmla="*/ 3604 w 465028"/>
                    <a:gd name="connsiteY3" fmla="*/ 264040 h 534901"/>
                    <a:gd name="connsiteX4" fmla="*/ 20592 w 465028"/>
                    <a:gd name="connsiteY4" fmla="*/ 392407 h 534901"/>
                    <a:gd name="connsiteX5" fmla="*/ 79575 w 465028"/>
                    <a:gd name="connsiteY5" fmla="*/ 484869 h 534901"/>
                    <a:gd name="connsiteX6" fmla="*/ 134706 w 465028"/>
                    <a:gd name="connsiteY6" fmla="*/ 529076 h 534901"/>
                    <a:gd name="connsiteX7" fmla="*/ 193080 w 465028"/>
                    <a:gd name="connsiteY7" fmla="*/ 529556 h 534901"/>
                    <a:gd name="connsiteX8" fmla="*/ 235529 w 465028"/>
                    <a:gd name="connsiteY8" fmla="*/ 484478 h 534901"/>
                    <a:gd name="connsiteX9" fmla="*/ 243217 w 465028"/>
                    <a:gd name="connsiteY9" fmla="*/ 317378 h 534901"/>
                    <a:gd name="connsiteX10" fmla="*/ 276178 w 465028"/>
                    <a:gd name="connsiteY10" fmla="*/ 248518 h 534901"/>
                    <a:gd name="connsiteX11" fmla="*/ 329427 w 465028"/>
                    <a:gd name="connsiteY11" fmla="*/ 216660 h 534901"/>
                    <a:gd name="connsiteX12" fmla="*/ 424422 w 465028"/>
                    <a:gd name="connsiteY12" fmla="*/ 224936 h 534901"/>
                    <a:gd name="connsiteX13" fmla="*/ 442516 w 465028"/>
                    <a:gd name="connsiteY13" fmla="*/ 113921 h 534901"/>
                    <a:gd name="connsiteX14" fmla="*/ 362299 w 465028"/>
                    <a:gd name="connsiteY14" fmla="*/ 14156 h 534901"/>
                    <a:gd name="connsiteX0" fmla="*/ 362299 w 465028"/>
                    <a:gd name="connsiteY0" fmla="*/ 14156 h 539867"/>
                    <a:gd name="connsiteX1" fmla="*/ 152059 w 465028"/>
                    <a:gd name="connsiteY1" fmla="*/ 38617 h 539867"/>
                    <a:gd name="connsiteX2" fmla="*/ 84174 w 465028"/>
                    <a:gd name="connsiteY2" fmla="*/ 154335 h 539867"/>
                    <a:gd name="connsiteX3" fmla="*/ 3604 w 465028"/>
                    <a:gd name="connsiteY3" fmla="*/ 264040 h 539867"/>
                    <a:gd name="connsiteX4" fmla="*/ 20592 w 465028"/>
                    <a:gd name="connsiteY4" fmla="*/ 392407 h 539867"/>
                    <a:gd name="connsiteX5" fmla="*/ 79575 w 465028"/>
                    <a:gd name="connsiteY5" fmla="*/ 484869 h 539867"/>
                    <a:gd name="connsiteX6" fmla="*/ 134706 w 465028"/>
                    <a:gd name="connsiteY6" fmla="*/ 529076 h 539867"/>
                    <a:gd name="connsiteX7" fmla="*/ 193080 w 465028"/>
                    <a:gd name="connsiteY7" fmla="*/ 536856 h 539867"/>
                    <a:gd name="connsiteX8" fmla="*/ 235529 w 465028"/>
                    <a:gd name="connsiteY8" fmla="*/ 484478 h 539867"/>
                    <a:gd name="connsiteX9" fmla="*/ 243217 w 465028"/>
                    <a:gd name="connsiteY9" fmla="*/ 317378 h 539867"/>
                    <a:gd name="connsiteX10" fmla="*/ 276178 w 465028"/>
                    <a:gd name="connsiteY10" fmla="*/ 248518 h 539867"/>
                    <a:gd name="connsiteX11" fmla="*/ 329427 w 465028"/>
                    <a:gd name="connsiteY11" fmla="*/ 216660 h 539867"/>
                    <a:gd name="connsiteX12" fmla="*/ 424422 w 465028"/>
                    <a:gd name="connsiteY12" fmla="*/ 224936 h 539867"/>
                    <a:gd name="connsiteX13" fmla="*/ 442516 w 465028"/>
                    <a:gd name="connsiteY13" fmla="*/ 113921 h 539867"/>
                    <a:gd name="connsiteX14" fmla="*/ 362299 w 465028"/>
                    <a:gd name="connsiteY14" fmla="*/ 14156 h 53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5028" h="539867">
                      <a:moveTo>
                        <a:pt x="362299" y="14156"/>
                      </a:moveTo>
                      <a:cubicBezTo>
                        <a:pt x="317475" y="-19910"/>
                        <a:pt x="198413" y="15254"/>
                        <a:pt x="152059" y="38617"/>
                      </a:cubicBezTo>
                      <a:cubicBezTo>
                        <a:pt x="105705" y="61980"/>
                        <a:pt x="108916" y="116765"/>
                        <a:pt x="84174" y="154335"/>
                      </a:cubicBezTo>
                      <a:cubicBezTo>
                        <a:pt x="59432" y="191905"/>
                        <a:pt x="14201" y="224361"/>
                        <a:pt x="3604" y="264040"/>
                      </a:cubicBezTo>
                      <a:cubicBezTo>
                        <a:pt x="-6993" y="303719"/>
                        <a:pt x="7930" y="355602"/>
                        <a:pt x="20592" y="392407"/>
                      </a:cubicBezTo>
                      <a:cubicBezTo>
                        <a:pt x="33254" y="429212"/>
                        <a:pt x="59216" y="465335"/>
                        <a:pt x="79575" y="484869"/>
                      </a:cubicBezTo>
                      <a:cubicBezTo>
                        <a:pt x="99934" y="504403"/>
                        <a:pt x="115789" y="521628"/>
                        <a:pt x="134706" y="529076"/>
                      </a:cubicBezTo>
                      <a:cubicBezTo>
                        <a:pt x="153624" y="536524"/>
                        <a:pt x="176276" y="544289"/>
                        <a:pt x="193080" y="536856"/>
                      </a:cubicBezTo>
                      <a:cubicBezTo>
                        <a:pt x="209884" y="529423"/>
                        <a:pt x="227173" y="521058"/>
                        <a:pt x="235529" y="484478"/>
                      </a:cubicBezTo>
                      <a:cubicBezTo>
                        <a:pt x="243885" y="447898"/>
                        <a:pt x="249169" y="351027"/>
                        <a:pt x="243217" y="317378"/>
                      </a:cubicBezTo>
                      <a:cubicBezTo>
                        <a:pt x="237265" y="283729"/>
                        <a:pt x="261810" y="265304"/>
                        <a:pt x="276178" y="248518"/>
                      </a:cubicBezTo>
                      <a:cubicBezTo>
                        <a:pt x="290546" y="231732"/>
                        <a:pt x="304720" y="220590"/>
                        <a:pt x="329427" y="216660"/>
                      </a:cubicBezTo>
                      <a:cubicBezTo>
                        <a:pt x="354134" y="212730"/>
                        <a:pt x="392149" y="230315"/>
                        <a:pt x="424422" y="224936"/>
                      </a:cubicBezTo>
                      <a:cubicBezTo>
                        <a:pt x="456695" y="219557"/>
                        <a:pt x="487340" y="147987"/>
                        <a:pt x="442516" y="113921"/>
                      </a:cubicBezTo>
                      <a:lnTo>
                        <a:pt x="362299" y="14156"/>
                      </a:lnTo>
                      <a:close/>
                    </a:path>
                  </a:pathLst>
                </a:custGeom>
                <a:gradFill>
                  <a:gsLst>
                    <a:gs pos="0">
                      <a:schemeClr val="accent1">
                        <a:lumMod val="40000"/>
                        <a:lumOff val="60000"/>
                      </a:schemeClr>
                    </a:gs>
                    <a:gs pos="67000">
                      <a:srgbClr val="0070C0"/>
                    </a:gs>
                    <a:gs pos="100000">
                      <a:schemeClr val="accent1">
                        <a:lumMod val="45000"/>
                        <a:lumOff val="55000"/>
                      </a:schemeClr>
                    </a:gs>
                    <a:gs pos="100000">
                      <a:schemeClr val="accent1">
                        <a:lumMod val="30000"/>
                        <a:lumOff val="70000"/>
                      </a:schemeClr>
                    </a:gs>
                  </a:gsLst>
                  <a:lin ang="5400000" scaled="1"/>
                </a:gradFill>
                <a:ln>
                  <a:gradFill>
                    <a:gsLst>
                      <a:gs pos="0">
                        <a:schemeClr val="accent1">
                          <a:lumMod val="40000"/>
                          <a:lumOff val="60000"/>
                        </a:schemeClr>
                      </a:gs>
                      <a:gs pos="67000">
                        <a:srgbClr val="0070C0"/>
                      </a:gs>
                      <a:gs pos="100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00" dirty="0" err="1" smtClean="0"/>
                    <a:t>F</a:t>
                  </a:r>
                  <a:r>
                    <a:rPr kumimoji="1" lang="en-US" altLang="ja-JP" sz="100" dirty="0" err="1" smtClean="0"/>
                    <a:t>Ⅺ</a:t>
                  </a:r>
                  <a:endParaRPr kumimoji="1" lang="ja-JP" altLang="en-US" sz="100" dirty="0"/>
                </a:p>
              </p:txBody>
            </p:sp>
            <p:sp>
              <p:nvSpPr>
                <p:cNvPr id="30" name="円/楕円 29"/>
                <p:cNvSpPr/>
                <p:nvPr/>
              </p:nvSpPr>
              <p:spPr>
                <a:xfrm>
                  <a:off x="629120" y="7096777"/>
                  <a:ext cx="847137" cy="1288800"/>
                </a:xfrm>
                <a:prstGeom prst="ellipse">
                  <a:avLst/>
                </a:prstGeom>
                <a:gradFill>
                  <a:gsLst>
                    <a:gs pos="1000">
                      <a:schemeClr val="accent1">
                        <a:lumMod val="20000"/>
                        <a:lumOff val="80000"/>
                      </a:schemeClr>
                    </a:gs>
                    <a:gs pos="100000">
                      <a:schemeClr val="accent1">
                        <a:lumMod val="45000"/>
                        <a:lumOff val="55000"/>
                      </a:schemeClr>
                    </a:gs>
                    <a:gs pos="49000">
                      <a:srgbClr val="FF00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00" dirty="0" err="1" smtClean="0"/>
                    <a:t>F</a:t>
                  </a:r>
                  <a:r>
                    <a:rPr kumimoji="1" lang="en-US" altLang="ja-JP" sz="200" dirty="0" err="1" smtClean="0"/>
                    <a:t>Ⅷ</a:t>
                  </a:r>
                  <a:r>
                    <a:rPr kumimoji="1" lang="en-US" altLang="ja-JP" sz="500" dirty="0" err="1" smtClean="0"/>
                    <a:t>a</a:t>
                  </a:r>
                  <a:endParaRPr kumimoji="1" lang="ja-JP" altLang="en-US" sz="500" dirty="0"/>
                </a:p>
              </p:txBody>
            </p:sp>
            <p:sp>
              <p:nvSpPr>
                <p:cNvPr id="31" name="フリーフォーム 30"/>
                <p:cNvSpPr/>
                <p:nvPr/>
              </p:nvSpPr>
              <p:spPr>
                <a:xfrm>
                  <a:off x="1897569" y="6938099"/>
                  <a:ext cx="2428403" cy="1691073"/>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500" dirty="0" smtClean="0"/>
                </a:p>
                <a:p>
                  <a:pPr algn="ctr"/>
                  <a:endParaRPr lang="en-US" altLang="ja-JP" sz="500" dirty="0"/>
                </a:p>
                <a:p>
                  <a:pPr algn="ctr"/>
                  <a:endParaRPr kumimoji="1" lang="en-US" altLang="ja-JP" sz="500" dirty="0" smtClean="0"/>
                </a:p>
                <a:p>
                  <a:pPr algn="ctr"/>
                  <a:endParaRPr lang="en-US" altLang="ja-JP" sz="500" dirty="0"/>
                </a:p>
                <a:p>
                  <a:pPr algn="ctr"/>
                  <a:r>
                    <a:rPr kumimoji="1" lang="en-US" altLang="ja-JP" sz="500" dirty="0" err="1" smtClean="0"/>
                    <a:t>F</a:t>
                  </a:r>
                  <a:r>
                    <a:rPr kumimoji="1" lang="en-US" altLang="ja-JP" sz="200" dirty="0" err="1" smtClean="0"/>
                    <a:t>Ⅴ</a:t>
                  </a:r>
                  <a:endParaRPr kumimoji="1" lang="ja-JP" altLang="en-US" sz="200" dirty="0"/>
                </a:p>
              </p:txBody>
            </p:sp>
            <p:sp>
              <p:nvSpPr>
                <p:cNvPr id="32" name="フリーフォーム 31"/>
                <p:cNvSpPr/>
                <p:nvPr/>
              </p:nvSpPr>
              <p:spPr>
                <a:xfrm>
                  <a:off x="1346799" y="7090677"/>
                  <a:ext cx="1976905" cy="1344226"/>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 dirty="0"/>
                </a:p>
                <a:p>
                  <a:pPr algn="ctr"/>
                  <a:r>
                    <a:rPr lang="en-US" altLang="ja-JP" sz="500" dirty="0" err="1" smtClean="0"/>
                    <a:t>F</a:t>
                  </a:r>
                  <a:r>
                    <a:rPr lang="en-US" altLang="ja-JP" sz="200" dirty="0" err="1" smtClean="0"/>
                    <a:t>Ⅹ</a:t>
                  </a:r>
                  <a:endParaRPr kumimoji="1" lang="ja-JP" altLang="en-US" sz="200" dirty="0"/>
                </a:p>
              </p:txBody>
            </p:sp>
            <p:sp>
              <p:nvSpPr>
                <p:cNvPr id="33" name="円/楕円 32"/>
                <p:cNvSpPr/>
                <p:nvPr/>
              </p:nvSpPr>
              <p:spPr>
                <a:xfrm rot="1313919">
                  <a:off x="3102839" y="6875273"/>
                  <a:ext cx="719490" cy="869585"/>
                </a:xfrm>
                <a:prstGeom prst="ellipse">
                  <a:avLst/>
                </a:prstGeom>
                <a:gradFill flip="none" rotWithShape="1">
                  <a:gsLst>
                    <a:gs pos="32500">
                      <a:schemeClr val="bg1"/>
                    </a:gs>
                    <a:gs pos="0">
                      <a:schemeClr val="accent6">
                        <a:lumMod val="20000"/>
                        <a:lumOff val="80000"/>
                      </a:schemeClr>
                    </a:gs>
                    <a:gs pos="65000">
                      <a:srgbClr val="FF0000">
                        <a:alpha val="74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 dirty="0" err="1" smtClean="0"/>
                    <a:t>F</a:t>
                  </a:r>
                  <a:r>
                    <a:rPr kumimoji="1" lang="en-US" altLang="ja-JP" sz="200" dirty="0" err="1" smtClean="0"/>
                    <a:t>Ⅱ</a:t>
                  </a:r>
                  <a:endParaRPr kumimoji="1" lang="ja-JP" altLang="en-US" sz="200" dirty="0"/>
                </a:p>
              </p:txBody>
            </p:sp>
            <p:sp>
              <p:nvSpPr>
                <p:cNvPr id="34" name="円/楕円 33"/>
                <p:cNvSpPr/>
                <p:nvPr/>
              </p:nvSpPr>
              <p:spPr>
                <a:xfrm rot="1246948">
                  <a:off x="3027304" y="7639686"/>
                  <a:ext cx="254716" cy="317697"/>
                </a:xfrm>
                <a:prstGeom prst="ellipse">
                  <a:avLst/>
                </a:prstGeom>
                <a:gradFill flip="none" rotWithShape="1">
                  <a:gsLst>
                    <a:gs pos="0">
                      <a:schemeClr val="bg1"/>
                    </a:gs>
                    <a:gs pos="65000">
                      <a:srgbClr val="FF00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 dirty="0" smtClean="0"/>
                    <a:t>1</a:t>
                  </a:r>
                </a:p>
                <a:p>
                  <a:pPr algn="ctr"/>
                  <a:endParaRPr kumimoji="1" lang="ja-JP" altLang="en-US" sz="100" dirty="0"/>
                </a:p>
              </p:txBody>
            </p:sp>
            <p:sp>
              <p:nvSpPr>
                <p:cNvPr id="35" name="円/楕円 34"/>
                <p:cNvSpPr/>
                <p:nvPr/>
              </p:nvSpPr>
              <p:spPr>
                <a:xfrm rot="1383995">
                  <a:off x="2916156" y="7827779"/>
                  <a:ext cx="254716" cy="317697"/>
                </a:xfrm>
                <a:prstGeom prst="ellipse">
                  <a:avLst/>
                </a:prstGeom>
                <a:gradFill flip="none" rotWithShape="1">
                  <a:gsLst>
                    <a:gs pos="0">
                      <a:schemeClr val="bg1"/>
                    </a:gs>
                    <a:gs pos="65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dirty="0" smtClean="0"/>
                    <a:t>2</a:t>
                  </a:r>
                </a:p>
                <a:p>
                  <a:pPr algn="ctr"/>
                  <a:endParaRPr kumimoji="1" lang="en-US" altLang="ja-JP" sz="200" dirty="0" smtClean="0"/>
                </a:p>
              </p:txBody>
            </p:sp>
            <p:sp>
              <p:nvSpPr>
                <p:cNvPr id="36" name="正方形/長方形 35"/>
                <p:cNvSpPr/>
                <p:nvPr/>
              </p:nvSpPr>
              <p:spPr>
                <a:xfrm>
                  <a:off x="840719" y="8370688"/>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b="1" dirty="0" err="1" smtClean="0">
                      <a:solidFill>
                        <a:srgbClr val="FF0000"/>
                      </a:solidFill>
                      <a:latin typeface="+mj-ea"/>
                      <a:ea typeface="+mj-ea"/>
                    </a:rPr>
                    <a:t>Ca</a:t>
                  </a:r>
                  <a:endParaRPr kumimoji="1" lang="ja-JP" altLang="en-US" sz="200" b="1" dirty="0">
                    <a:solidFill>
                      <a:srgbClr val="FF0000"/>
                    </a:solidFill>
                    <a:latin typeface="+mj-ea"/>
                    <a:ea typeface="+mj-ea"/>
                  </a:endParaRPr>
                </a:p>
              </p:txBody>
            </p:sp>
            <p:sp>
              <p:nvSpPr>
                <p:cNvPr id="37" name="正方形/長方形 36"/>
                <p:cNvSpPr/>
                <p:nvPr/>
              </p:nvSpPr>
              <p:spPr>
                <a:xfrm>
                  <a:off x="1382153" y="8345591"/>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b="1" dirty="0" err="1" smtClean="0">
                      <a:solidFill>
                        <a:srgbClr val="FF0000"/>
                      </a:solidFill>
                      <a:latin typeface="+mj-ea"/>
                      <a:ea typeface="+mj-ea"/>
                    </a:rPr>
                    <a:t>Ca</a:t>
                  </a:r>
                  <a:endParaRPr kumimoji="1" lang="ja-JP" altLang="en-US" sz="200" b="1" dirty="0">
                    <a:solidFill>
                      <a:srgbClr val="FF0000"/>
                    </a:solidFill>
                    <a:latin typeface="+mj-ea"/>
                    <a:ea typeface="+mj-ea"/>
                  </a:endParaRPr>
                </a:p>
              </p:txBody>
            </p:sp>
            <p:sp>
              <p:nvSpPr>
                <p:cNvPr id="38" name="正方形/長方形 37"/>
                <p:cNvSpPr/>
                <p:nvPr/>
              </p:nvSpPr>
              <p:spPr>
                <a:xfrm>
                  <a:off x="1834968" y="8333896"/>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b="1" dirty="0" err="1" smtClean="0">
                      <a:solidFill>
                        <a:srgbClr val="FF0000"/>
                      </a:solidFill>
                      <a:latin typeface="+mj-ea"/>
                      <a:ea typeface="+mj-ea"/>
                    </a:rPr>
                    <a:t>Ca</a:t>
                  </a:r>
                  <a:endParaRPr kumimoji="1" lang="ja-JP" altLang="en-US" sz="200" b="1" dirty="0">
                    <a:solidFill>
                      <a:srgbClr val="FF0000"/>
                    </a:solidFill>
                    <a:latin typeface="+mj-ea"/>
                    <a:ea typeface="+mj-ea"/>
                  </a:endParaRPr>
                </a:p>
              </p:txBody>
            </p:sp>
            <p:sp>
              <p:nvSpPr>
                <p:cNvPr id="39" name="正方形/長方形 38"/>
                <p:cNvSpPr/>
                <p:nvPr/>
              </p:nvSpPr>
              <p:spPr>
                <a:xfrm>
                  <a:off x="2644715" y="8048249"/>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b="1" dirty="0" err="1" smtClean="0">
                      <a:solidFill>
                        <a:srgbClr val="FF0000"/>
                      </a:solidFill>
                      <a:latin typeface="+mj-ea"/>
                      <a:ea typeface="+mj-ea"/>
                    </a:rPr>
                    <a:t>Ca</a:t>
                  </a:r>
                  <a:endParaRPr kumimoji="1" lang="ja-JP" altLang="en-US" sz="200" b="1" dirty="0">
                    <a:solidFill>
                      <a:srgbClr val="FF0000"/>
                    </a:solidFill>
                    <a:latin typeface="+mj-ea"/>
                    <a:ea typeface="+mj-ea"/>
                  </a:endParaRPr>
                </a:p>
              </p:txBody>
            </p:sp>
          </p:grpSp>
          <p:grpSp>
            <p:nvGrpSpPr>
              <p:cNvPr id="15" name="グループ化 14"/>
              <p:cNvGrpSpPr/>
              <p:nvPr/>
            </p:nvGrpSpPr>
            <p:grpSpPr>
              <a:xfrm rot="8039939">
                <a:off x="4885745" y="5634213"/>
                <a:ext cx="1672111" cy="812728"/>
                <a:chOff x="-163727" y="5318386"/>
                <a:chExt cx="4489699" cy="3310786"/>
              </a:xfrm>
            </p:grpSpPr>
            <p:sp>
              <p:nvSpPr>
                <p:cNvPr id="16" name="フリーフォーム 15"/>
                <p:cNvSpPr/>
                <p:nvPr/>
              </p:nvSpPr>
              <p:spPr>
                <a:xfrm>
                  <a:off x="350661" y="6056403"/>
                  <a:ext cx="953305" cy="1144690"/>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305342 w 477120"/>
                    <a:gd name="connsiteY8" fmla="*/ 421490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560 w 476992"/>
                    <a:gd name="connsiteY0" fmla="*/ 12887 h 502360"/>
                    <a:gd name="connsiteX1" fmla="*/ 177575 w 476992"/>
                    <a:gd name="connsiteY1" fmla="*/ 39781 h 502360"/>
                    <a:gd name="connsiteX2" fmla="*/ 204468 w 476992"/>
                    <a:gd name="connsiteY2" fmla="*/ 125842 h 502360"/>
                    <a:gd name="connsiteX3" fmla="*/ 150680 w 476992"/>
                    <a:gd name="connsiteY3" fmla="*/ 233419 h 502360"/>
                    <a:gd name="connsiteX4" fmla="*/ 72718 w 476992"/>
                    <a:gd name="connsiteY4" fmla="*/ 309281 h 502360"/>
                    <a:gd name="connsiteX5" fmla="*/ 73 w 476992"/>
                    <a:gd name="connsiteY5" fmla="*/ 400162 h 502360"/>
                    <a:gd name="connsiteX6" fmla="*/ 86135 w 476992"/>
                    <a:gd name="connsiteY6" fmla="*/ 443194 h 502360"/>
                    <a:gd name="connsiteX7" fmla="*/ 220605 w 476992"/>
                    <a:gd name="connsiteY7" fmla="*/ 502360 h 502360"/>
                    <a:gd name="connsiteX8" fmla="*/ 305214 w 476992"/>
                    <a:gd name="connsiteY8" fmla="*/ 421490 h 502360"/>
                    <a:gd name="connsiteX9" fmla="*/ 231363 w 476992"/>
                    <a:gd name="connsiteY9" fmla="*/ 276449 h 502360"/>
                    <a:gd name="connsiteX10" fmla="*/ 274393 w 476992"/>
                    <a:gd name="connsiteY10" fmla="*/ 147357 h 502360"/>
                    <a:gd name="connsiteX11" fmla="*/ 344318 w 476992"/>
                    <a:gd name="connsiteY11" fmla="*/ 104328 h 502360"/>
                    <a:gd name="connsiteX12" fmla="*/ 468032 w 476992"/>
                    <a:gd name="connsiteY12" fmla="*/ 115085 h 502360"/>
                    <a:gd name="connsiteX13" fmla="*/ 333560 w 476992"/>
                    <a:gd name="connsiteY13" fmla="*/ 12887 h 502360"/>
                    <a:gd name="connsiteX0" fmla="*/ 333560 w 476992"/>
                    <a:gd name="connsiteY0" fmla="*/ 12887 h 502360"/>
                    <a:gd name="connsiteX1" fmla="*/ 177575 w 476992"/>
                    <a:gd name="connsiteY1" fmla="*/ 39781 h 502360"/>
                    <a:gd name="connsiteX2" fmla="*/ 204468 w 476992"/>
                    <a:gd name="connsiteY2" fmla="*/ 125842 h 502360"/>
                    <a:gd name="connsiteX3" fmla="*/ 150680 w 476992"/>
                    <a:gd name="connsiteY3" fmla="*/ 233419 h 502360"/>
                    <a:gd name="connsiteX4" fmla="*/ 72718 w 476992"/>
                    <a:gd name="connsiteY4" fmla="*/ 309281 h 502360"/>
                    <a:gd name="connsiteX5" fmla="*/ 73 w 476992"/>
                    <a:gd name="connsiteY5" fmla="*/ 400162 h 502360"/>
                    <a:gd name="connsiteX6" fmla="*/ 86135 w 476992"/>
                    <a:gd name="connsiteY6" fmla="*/ 443194 h 502360"/>
                    <a:gd name="connsiteX7" fmla="*/ 220605 w 476992"/>
                    <a:gd name="connsiteY7" fmla="*/ 502360 h 502360"/>
                    <a:gd name="connsiteX8" fmla="*/ 305214 w 476992"/>
                    <a:gd name="connsiteY8" fmla="*/ 421490 h 502360"/>
                    <a:gd name="connsiteX9" fmla="*/ 413006 w 476992"/>
                    <a:gd name="connsiteY9" fmla="*/ 410353 h 502360"/>
                    <a:gd name="connsiteX10" fmla="*/ 274393 w 476992"/>
                    <a:gd name="connsiteY10" fmla="*/ 147357 h 502360"/>
                    <a:gd name="connsiteX11" fmla="*/ 344318 w 476992"/>
                    <a:gd name="connsiteY11" fmla="*/ 104328 h 502360"/>
                    <a:gd name="connsiteX12" fmla="*/ 468032 w 476992"/>
                    <a:gd name="connsiteY12" fmla="*/ 115085 h 502360"/>
                    <a:gd name="connsiteX13" fmla="*/ 333560 w 476992"/>
                    <a:gd name="connsiteY13" fmla="*/ 12887 h 502360"/>
                    <a:gd name="connsiteX0" fmla="*/ 333560 w 476992"/>
                    <a:gd name="connsiteY0" fmla="*/ 12887 h 502360"/>
                    <a:gd name="connsiteX1" fmla="*/ 177575 w 476992"/>
                    <a:gd name="connsiteY1" fmla="*/ 39781 h 502360"/>
                    <a:gd name="connsiteX2" fmla="*/ 204468 w 476992"/>
                    <a:gd name="connsiteY2" fmla="*/ 125842 h 502360"/>
                    <a:gd name="connsiteX3" fmla="*/ 150680 w 476992"/>
                    <a:gd name="connsiteY3" fmla="*/ 233419 h 502360"/>
                    <a:gd name="connsiteX4" fmla="*/ 72718 w 476992"/>
                    <a:gd name="connsiteY4" fmla="*/ 309281 h 502360"/>
                    <a:gd name="connsiteX5" fmla="*/ 73 w 476992"/>
                    <a:gd name="connsiteY5" fmla="*/ 400162 h 502360"/>
                    <a:gd name="connsiteX6" fmla="*/ 86135 w 476992"/>
                    <a:gd name="connsiteY6" fmla="*/ 443194 h 502360"/>
                    <a:gd name="connsiteX7" fmla="*/ 220605 w 476992"/>
                    <a:gd name="connsiteY7" fmla="*/ 502360 h 502360"/>
                    <a:gd name="connsiteX8" fmla="*/ 305214 w 476992"/>
                    <a:gd name="connsiteY8" fmla="*/ 421490 h 502360"/>
                    <a:gd name="connsiteX9" fmla="*/ 413006 w 476992"/>
                    <a:gd name="connsiteY9" fmla="*/ 410353 h 502360"/>
                    <a:gd name="connsiteX10" fmla="*/ 459529 w 476992"/>
                    <a:gd name="connsiteY10" fmla="*/ 291832 h 502360"/>
                    <a:gd name="connsiteX11" fmla="*/ 344318 w 476992"/>
                    <a:gd name="connsiteY11" fmla="*/ 104328 h 502360"/>
                    <a:gd name="connsiteX12" fmla="*/ 468032 w 476992"/>
                    <a:gd name="connsiteY12" fmla="*/ 115085 h 502360"/>
                    <a:gd name="connsiteX13" fmla="*/ 333560 w 476992"/>
                    <a:gd name="connsiteY13" fmla="*/ 12887 h 502360"/>
                    <a:gd name="connsiteX0" fmla="*/ 333560 w 512143"/>
                    <a:gd name="connsiteY0" fmla="*/ 12887 h 502360"/>
                    <a:gd name="connsiteX1" fmla="*/ 177575 w 512143"/>
                    <a:gd name="connsiteY1" fmla="*/ 39781 h 502360"/>
                    <a:gd name="connsiteX2" fmla="*/ 204468 w 512143"/>
                    <a:gd name="connsiteY2" fmla="*/ 125842 h 502360"/>
                    <a:gd name="connsiteX3" fmla="*/ 150680 w 512143"/>
                    <a:gd name="connsiteY3" fmla="*/ 233419 h 502360"/>
                    <a:gd name="connsiteX4" fmla="*/ 72718 w 512143"/>
                    <a:gd name="connsiteY4" fmla="*/ 309281 h 502360"/>
                    <a:gd name="connsiteX5" fmla="*/ 73 w 512143"/>
                    <a:gd name="connsiteY5" fmla="*/ 400162 h 502360"/>
                    <a:gd name="connsiteX6" fmla="*/ 86135 w 512143"/>
                    <a:gd name="connsiteY6" fmla="*/ 443194 h 502360"/>
                    <a:gd name="connsiteX7" fmla="*/ 220605 w 512143"/>
                    <a:gd name="connsiteY7" fmla="*/ 502360 h 502360"/>
                    <a:gd name="connsiteX8" fmla="*/ 305214 w 512143"/>
                    <a:gd name="connsiteY8" fmla="*/ 421490 h 502360"/>
                    <a:gd name="connsiteX9" fmla="*/ 413006 w 512143"/>
                    <a:gd name="connsiteY9" fmla="*/ 410353 h 502360"/>
                    <a:gd name="connsiteX10" fmla="*/ 459529 w 512143"/>
                    <a:gd name="connsiteY10" fmla="*/ 291832 h 502360"/>
                    <a:gd name="connsiteX11" fmla="*/ 494523 w 512143"/>
                    <a:gd name="connsiteY11" fmla="*/ 192423 h 502360"/>
                    <a:gd name="connsiteX12" fmla="*/ 468032 w 512143"/>
                    <a:gd name="connsiteY12" fmla="*/ 115085 h 502360"/>
                    <a:gd name="connsiteX13" fmla="*/ 333560 w 512143"/>
                    <a:gd name="connsiteY13" fmla="*/ 12887 h 502360"/>
                    <a:gd name="connsiteX0" fmla="*/ 270618 w 449201"/>
                    <a:gd name="connsiteY0" fmla="*/ 12887 h 502360"/>
                    <a:gd name="connsiteX1" fmla="*/ 114633 w 449201"/>
                    <a:gd name="connsiteY1" fmla="*/ 39781 h 502360"/>
                    <a:gd name="connsiteX2" fmla="*/ 141526 w 449201"/>
                    <a:gd name="connsiteY2" fmla="*/ 125842 h 502360"/>
                    <a:gd name="connsiteX3" fmla="*/ 87738 w 449201"/>
                    <a:gd name="connsiteY3" fmla="*/ 233419 h 502360"/>
                    <a:gd name="connsiteX4" fmla="*/ 9776 w 449201"/>
                    <a:gd name="connsiteY4" fmla="*/ 309281 h 502360"/>
                    <a:gd name="connsiteX5" fmla="*/ 10487 w 449201"/>
                    <a:gd name="connsiteY5" fmla="*/ 371972 h 502360"/>
                    <a:gd name="connsiteX6" fmla="*/ 23193 w 449201"/>
                    <a:gd name="connsiteY6" fmla="*/ 443194 h 502360"/>
                    <a:gd name="connsiteX7" fmla="*/ 157663 w 449201"/>
                    <a:gd name="connsiteY7" fmla="*/ 502360 h 502360"/>
                    <a:gd name="connsiteX8" fmla="*/ 242272 w 449201"/>
                    <a:gd name="connsiteY8" fmla="*/ 421490 h 502360"/>
                    <a:gd name="connsiteX9" fmla="*/ 350064 w 449201"/>
                    <a:gd name="connsiteY9" fmla="*/ 410353 h 502360"/>
                    <a:gd name="connsiteX10" fmla="*/ 396587 w 449201"/>
                    <a:gd name="connsiteY10" fmla="*/ 291832 h 502360"/>
                    <a:gd name="connsiteX11" fmla="*/ 431581 w 449201"/>
                    <a:gd name="connsiteY11" fmla="*/ 192423 h 502360"/>
                    <a:gd name="connsiteX12" fmla="*/ 405090 w 449201"/>
                    <a:gd name="connsiteY12" fmla="*/ 115085 h 502360"/>
                    <a:gd name="connsiteX13" fmla="*/ 270618 w 449201"/>
                    <a:gd name="connsiteY13" fmla="*/ 12887 h 502360"/>
                    <a:gd name="connsiteX0" fmla="*/ 270618 w 449201"/>
                    <a:gd name="connsiteY0" fmla="*/ 12887 h 505304"/>
                    <a:gd name="connsiteX1" fmla="*/ 114633 w 449201"/>
                    <a:gd name="connsiteY1" fmla="*/ 39781 h 505304"/>
                    <a:gd name="connsiteX2" fmla="*/ 141526 w 449201"/>
                    <a:gd name="connsiteY2" fmla="*/ 125842 h 505304"/>
                    <a:gd name="connsiteX3" fmla="*/ 87738 w 449201"/>
                    <a:gd name="connsiteY3" fmla="*/ 233419 h 505304"/>
                    <a:gd name="connsiteX4" fmla="*/ 9776 w 449201"/>
                    <a:gd name="connsiteY4" fmla="*/ 309281 h 505304"/>
                    <a:gd name="connsiteX5" fmla="*/ 10487 w 449201"/>
                    <a:gd name="connsiteY5" fmla="*/ 371972 h 505304"/>
                    <a:gd name="connsiteX6" fmla="*/ 23193 w 449201"/>
                    <a:gd name="connsiteY6" fmla="*/ 443194 h 505304"/>
                    <a:gd name="connsiteX7" fmla="*/ 157663 w 449201"/>
                    <a:gd name="connsiteY7" fmla="*/ 502360 h 505304"/>
                    <a:gd name="connsiteX8" fmla="*/ 242272 w 449201"/>
                    <a:gd name="connsiteY8" fmla="*/ 421490 h 505304"/>
                    <a:gd name="connsiteX9" fmla="*/ 350064 w 449201"/>
                    <a:gd name="connsiteY9" fmla="*/ 410353 h 505304"/>
                    <a:gd name="connsiteX10" fmla="*/ 396587 w 449201"/>
                    <a:gd name="connsiteY10" fmla="*/ 291832 h 505304"/>
                    <a:gd name="connsiteX11" fmla="*/ 431581 w 449201"/>
                    <a:gd name="connsiteY11" fmla="*/ 192423 h 505304"/>
                    <a:gd name="connsiteX12" fmla="*/ 405090 w 449201"/>
                    <a:gd name="connsiteY12" fmla="*/ 115085 h 505304"/>
                    <a:gd name="connsiteX13" fmla="*/ 270618 w 449201"/>
                    <a:gd name="connsiteY13" fmla="*/ 12887 h 505304"/>
                    <a:gd name="connsiteX0" fmla="*/ 270618 w 449201"/>
                    <a:gd name="connsiteY0" fmla="*/ 12887 h 504150"/>
                    <a:gd name="connsiteX1" fmla="*/ 114633 w 449201"/>
                    <a:gd name="connsiteY1" fmla="*/ 39781 h 504150"/>
                    <a:gd name="connsiteX2" fmla="*/ 141526 w 449201"/>
                    <a:gd name="connsiteY2" fmla="*/ 125842 h 504150"/>
                    <a:gd name="connsiteX3" fmla="*/ 87738 w 449201"/>
                    <a:gd name="connsiteY3" fmla="*/ 233419 h 504150"/>
                    <a:gd name="connsiteX4" fmla="*/ 9776 w 449201"/>
                    <a:gd name="connsiteY4" fmla="*/ 309281 h 504150"/>
                    <a:gd name="connsiteX5" fmla="*/ 10487 w 449201"/>
                    <a:gd name="connsiteY5" fmla="*/ 371972 h 504150"/>
                    <a:gd name="connsiteX6" fmla="*/ 23193 w 449201"/>
                    <a:gd name="connsiteY6" fmla="*/ 443194 h 504150"/>
                    <a:gd name="connsiteX7" fmla="*/ 157663 w 449201"/>
                    <a:gd name="connsiteY7" fmla="*/ 502360 h 504150"/>
                    <a:gd name="connsiteX8" fmla="*/ 242272 w 449201"/>
                    <a:gd name="connsiteY8" fmla="*/ 421490 h 504150"/>
                    <a:gd name="connsiteX9" fmla="*/ 350064 w 449201"/>
                    <a:gd name="connsiteY9" fmla="*/ 410353 h 504150"/>
                    <a:gd name="connsiteX10" fmla="*/ 396587 w 449201"/>
                    <a:gd name="connsiteY10" fmla="*/ 291832 h 504150"/>
                    <a:gd name="connsiteX11" fmla="*/ 431581 w 449201"/>
                    <a:gd name="connsiteY11" fmla="*/ 192423 h 504150"/>
                    <a:gd name="connsiteX12" fmla="*/ 405090 w 449201"/>
                    <a:gd name="connsiteY12" fmla="*/ 115085 h 504150"/>
                    <a:gd name="connsiteX13" fmla="*/ 270618 w 449201"/>
                    <a:gd name="connsiteY13" fmla="*/ 12887 h 504150"/>
                    <a:gd name="connsiteX0" fmla="*/ 270618 w 449201"/>
                    <a:gd name="connsiteY0" fmla="*/ 12887 h 504150"/>
                    <a:gd name="connsiteX1" fmla="*/ 114633 w 449201"/>
                    <a:gd name="connsiteY1" fmla="*/ 39781 h 504150"/>
                    <a:gd name="connsiteX2" fmla="*/ 141526 w 449201"/>
                    <a:gd name="connsiteY2" fmla="*/ 125842 h 504150"/>
                    <a:gd name="connsiteX3" fmla="*/ 87738 w 449201"/>
                    <a:gd name="connsiteY3" fmla="*/ 233419 h 504150"/>
                    <a:gd name="connsiteX4" fmla="*/ 9776 w 449201"/>
                    <a:gd name="connsiteY4" fmla="*/ 309281 h 504150"/>
                    <a:gd name="connsiteX5" fmla="*/ 10487 w 449201"/>
                    <a:gd name="connsiteY5" fmla="*/ 371972 h 504150"/>
                    <a:gd name="connsiteX6" fmla="*/ 23193 w 449201"/>
                    <a:gd name="connsiteY6" fmla="*/ 443194 h 504150"/>
                    <a:gd name="connsiteX7" fmla="*/ 157663 w 449201"/>
                    <a:gd name="connsiteY7" fmla="*/ 502360 h 504150"/>
                    <a:gd name="connsiteX8" fmla="*/ 242272 w 449201"/>
                    <a:gd name="connsiteY8" fmla="*/ 421490 h 504150"/>
                    <a:gd name="connsiteX9" fmla="*/ 350064 w 449201"/>
                    <a:gd name="connsiteY9" fmla="*/ 410353 h 504150"/>
                    <a:gd name="connsiteX10" fmla="*/ 396587 w 449201"/>
                    <a:gd name="connsiteY10" fmla="*/ 291832 h 504150"/>
                    <a:gd name="connsiteX11" fmla="*/ 431581 w 449201"/>
                    <a:gd name="connsiteY11" fmla="*/ 192423 h 504150"/>
                    <a:gd name="connsiteX12" fmla="*/ 405090 w 449201"/>
                    <a:gd name="connsiteY12" fmla="*/ 115085 h 504150"/>
                    <a:gd name="connsiteX13" fmla="*/ 270618 w 449201"/>
                    <a:gd name="connsiteY13" fmla="*/ 12887 h 504150"/>
                    <a:gd name="connsiteX0" fmla="*/ 270618 w 449201"/>
                    <a:gd name="connsiteY0" fmla="*/ 3844 h 495107"/>
                    <a:gd name="connsiteX1" fmla="*/ 114633 w 449201"/>
                    <a:gd name="connsiteY1" fmla="*/ 30738 h 495107"/>
                    <a:gd name="connsiteX2" fmla="*/ 141526 w 449201"/>
                    <a:gd name="connsiteY2" fmla="*/ 116799 h 495107"/>
                    <a:gd name="connsiteX3" fmla="*/ 87738 w 449201"/>
                    <a:gd name="connsiteY3" fmla="*/ 224376 h 495107"/>
                    <a:gd name="connsiteX4" fmla="*/ 9776 w 449201"/>
                    <a:gd name="connsiteY4" fmla="*/ 300238 h 495107"/>
                    <a:gd name="connsiteX5" fmla="*/ 10487 w 449201"/>
                    <a:gd name="connsiteY5" fmla="*/ 362929 h 495107"/>
                    <a:gd name="connsiteX6" fmla="*/ 23193 w 449201"/>
                    <a:gd name="connsiteY6" fmla="*/ 434151 h 495107"/>
                    <a:gd name="connsiteX7" fmla="*/ 157663 w 449201"/>
                    <a:gd name="connsiteY7" fmla="*/ 493317 h 495107"/>
                    <a:gd name="connsiteX8" fmla="*/ 242272 w 449201"/>
                    <a:gd name="connsiteY8" fmla="*/ 412447 h 495107"/>
                    <a:gd name="connsiteX9" fmla="*/ 350064 w 449201"/>
                    <a:gd name="connsiteY9" fmla="*/ 401310 h 495107"/>
                    <a:gd name="connsiteX10" fmla="*/ 396587 w 449201"/>
                    <a:gd name="connsiteY10" fmla="*/ 282789 h 495107"/>
                    <a:gd name="connsiteX11" fmla="*/ 431581 w 449201"/>
                    <a:gd name="connsiteY11" fmla="*/ 183380 h 495107"/>
                    <a:gd name="connsiteX12" fmla="*/ 405090 w 449201"/>
                    <a:gd name="connsiteY12" fmla="*/ 106042 h 495107"/>
                    <a:gd name="connsiteX13" fmla="*/ 270618 w 449201"/>
                    <a:gd name="connsiteY13" fmla="*/ 3844 h 495107"/>
                    <a:gd name="connsiteX0" fmla="*/ 270618 w 449201"/>
                    <a:gd name="connsiteY0" fmla="*/ 8488 h 499751"/>
                    <a:gd name="connsiteX1" fmla="*/ 114633 w 449201"/>
                    <a:gd name="connsiteY1" fmla="*/ 35382 h 499751"/>
                    <a:gd name="connsiteX2" fmla="*/ 141526 w 449201"/>
                    <a:gd name="connsiteY2" fmla="*/ 121443 h 499751"/>
                    <a:gd name="connsiteX3" fmla="*/ 87738 w 449201"/>
                    <a:gd name="connsiteY3" fmla="*/ 229020 h 499751"/>
                    <a:gd name="connsiteX4" fmla="*/ 9776 w 449201"/>
                    <a:gd name="connsiteY4" fmla="*/ 304882 h 499751"/>
                    <a:gd name="connsiteX5" fmla="*/ 10487 w 449201"/>
                    <a:gd name="connsiteY5" fmla="*/ 367573 h 499751"/>
                    <a:gd name="connsiteX6" fmla="*/ 23193 w 449201"/>
                    <a:gd name="connsiteY6" fmla="*/ 438795 h 499751"/>
                    <a:gd name="connsiteX7" fmla="*/ 157663 w 449201"/>
                    <a:gd name="connsiteY7" fmla="*/ 497961 h 499751"/>
                    <a:gd name="connsiteX8" fmla="*/ 242272 w 449201"/>
                    <a:gd name="connsiteY8" fmla="*/ 417091 h 499751"/>
                    <a:gd name="connsiteX9" fmla="*/ 350064 w 449201"/>
                    <a:gd name="connsiteY9" fmla="*/ 405954 h 499751"/>
                    <a:gd name="connsiteX10" fmla="*/ 396587 w 449201"/>
                    <a:gd name="connsiteY10" fmla="*/ 287433 h 499751"/>
                    <a:gd name="connsiteX11" fmla="*/ 431581 w 449201"/>
                    <a:gd name="connsiteY11" fmla="*/ 188024 h 499751"/>
                    <a:gd name="connsiteX12" fmla="*/ 405090 w 449201"/>
                    <a:gd name="connsiteY12" fmla="*/ 110686 h 499751"/>
                    <a:gd name="connsiteX13" fmla="*/ 270618 w 449201"/>
                    <a:gd name="connsiteY13" fmla="*/ 8488 h 499751"/>
                    <a:gd name="connsiteX0" fmla="*/ 270618 w 449201"/>
                    <a:gd name="connsiteY0" fmla="*/ 4650 h 495913"/>
                    <a:gd name="connsiteX1" fmla="*/ 114633 w 449201"/>
                    <a:gd name="connsiteY1" fmla="*/ 31544 h 495913"/>
                    <a:gd name="connsiteX2" fmla="*/ 124060 w 449201"/>
                    <a:gd name="connsiteY2" fmla="*/ 156367 h 495913"/>
                    <a:gd name="connsiteX3" fmla="*/ 87738 w 449201"/>
                    <a:gd name="connsiteY3" fmla="*/ 225182 h 495913"/>
                    <a:gd name="connsiteX4" fmla="*/ 9776 w 449201"/>
                    <a:gd name="connsiteY4" fmla="*/ 301044 h 495913"/>
                    <a:gd name="connsiteX5" fmla="*/ 10487 w 449201"/>
                    <a:gd name="connsiteY5" fmla="*/ 363735 h 495913"/>
                    <a:gd name="connsiteX6" fmla="*/ 23193 w 449201"/>
                    <a:gd name="connsiteY6" fmla="*/ 434957 h 495913"/>
                    <a:gd name="connsiteX7" fmla="*/ 157663 w 449201"/>
                    <a:gd name="connsiteY7" fmla="*/ 494123 h 495913"/>
                    <a:gd name="connsiteX8" fmla="*/ 242272 w 449201"/>
                    <a:gd name="connsiteY8" fmla="*/ 413253 h 495913"/>
                    <a:gd name="connsiteX9" fmla="*/ 350064 w 449201"/>
                    <a:gd name="connsiteY9" fmla="*/ 402116 h 495913"/>
                    <a:gd name="connsiteX10" fmla="*/ 396587 w 449201"/>
                    <a:gd name="connsiteY10" fmla="*/ 283595 h 495913"/>
                    <a:gd name="connsiteX11" fmla="*/ 431581 w 449201"/>
                    <a:gd name="connsiteY11" fmla="*/ 184186 h 495913"/>
                    <a:gd name="connsiteX12" fmla="*/ 405090 w 449201"/>
                    <a:gd name="connsiteY12" fmla="*/ 106848 h 495913"/>
                    <a:gd name="connsiteX13" fmla="*/ 270618 w 449201"/>
                    <a:gd name="connsiteY13" fmla="*/ 4650 h 495913"/>
                    <a:gd name="connsiteX0" fmla="*/ 270618 w 449201"/>
                    <a:gd name="connsiteY0" fmla="*/ 6776 h 498039"/>
                    <a:gd name="connsiteX1" fmla="*/ 114633 w 449201"/>
                    <a:gd name="connsiteY1" fmla="*/ 33670 h 498039"/>
                    <a:gd name="connsiteX2" fmla="*/ 87738 w 449201"/>
                    <a:gd name="connsiteY2" fmla="*/ 227308 h 498039"/>
                    <a:gd name="connsiteX3" fmla="*/ 9776 w 449201"/>
                    <a:gd name="connsiteY3" fmla="*/ 303170 h 498039"/>
                    <a:gd name="connsiteX4" fmla="*/ 10487 w 449201"/>
                    <a:gd name="connsiteY4" fmla="*/ 365861 h 498039"/>
                    <a:gd name="connsiteX5" fmla="*/ 23193 w 449201"/>
                    <a:gd name="connsiteY5" fmla="*/ 437083 h 498039"/>
                    <a:gd name="connsiteX6" fmla="*/ 157663 w 449201"/>
                    <a:gd name="connsiteY6" fmla="*/ 496249 h 498039"/>
                    <a:gd name="connsiteX7" fmla="*/ 242272 w 449201"/>
                    <a:gd name="connsiteY7" fmla="*/ 415379 h 498039"/>
                    <a:gd name="connsiteX8" fmla="*/ 350064 w 449201"/>
                    <a:gd name="connsiteY8" fmla="*/ 404242 h 498039"/>
                    <a:gd name="connsiteX9" fmla="*/ 396587 w 449201"/>
                    <a:gd name="connsiteY9" fmla="*/ 285721 h 498039"/>
                    <a:gd name="connsiteX10" fmla="*/ 431581 w 449201"/>
                    <a:gd name="connsiteY10" fmla="*/ 186312 h 498039"/>
                    <a:gd name="connsiteX11" fmla="*/ 405090 w 449201"/>
                    <a:gd name="connsiteY11" fmla="*/ 108974 h 498039"/>
                    <a:gd name="connsiteX12" fmla="*/ 270618 w 449201"/>
                    <a:gd name="connsiteY12" fmla="*/ 6776 h 498039"/>
                    <a:gd name="connsiteX0" fmla="*/ 267867 w 446450"/>
                    <a:gd name="connsiteY0" fmla="*/ 6776 h 498470"/>
                    <a:gd name="connsiteX1" fmla="*/ 111882 w 446450"/>
                    <a:gd name="connsiteY1" fmla="*/ 33670 h 498470"/>
                    <a:gd name="connsiteX2" fmla="*/ 84987 w 446450"/>
                    <a:gd name="connsiteY2" fmla="*/ 227308 h 498470"/>
                    <a:gd name="connsiteX3" fmla="*/ 7025 w 446450"/>
                    <a:gd name="connsiteY3" fmla="*/ 303170 h 498470"/>
                    <a:gd name="connsiteX4" fmla="*/ 20442 w 446450"/>
                    <a:gd name="connsiteY4" fmla="*/ 437083 h 498470"/>
                    <a:gd name="connsiteX5" fmla="*/ 154912 w 446450"/>
                    <a:gd name="connsiteY5" fmla="*/ 496249 h 498470"/>
                    <a:gd name="connsiteX6" fmla="*/ 239521 w 446450"/>
                    <a:gd name="connsiteY6" fmla="*/ 415379 h 498470"/>
                    <a:gd name="connsiteX7" fmla="*/ 347313 w 446450"/>
                    <a:gd name="connsiteY7" fmla="*/ 404242 h 498470"/>
                    <a:gd name="connsiteX8" fmla="*/ 393836 w 446450"/>
                    <a:gd name="connsiteY8" fmla="*/ 285721 h 498470"/>
                    <a:gd name="connsiteX9" fmla="*/ 428830 w 446450"/>
                    <a:gd name="connsiteY9" fmla="*/ 186312 h 498470"/>
                    <a:gd name="connsiteX10" fmla="*/ 402339 w 446450"/>
                    <a:gd name="connsiteY10" fmla="*/ 108974 h 498470"/>
                    <a:gd name="connsiteX11" fmla="*/ 267867 w 446450"/>
                    <a:gd name="connsiteY11" fmla="*/ 6776 h 498470"/>
                    <a:gd name="connsiteX0" fmla="*/ 267867 w 411519"/>
                    <a:gd name="connsiteY0" fmla="*/ 6776 h 498470"/>
                    <a:gd name="connsiteX1" fmla="*/ 111882 w 411519"/>
                    <a:gd name="connsiteY1" fmla="*/ 33670 h 498470"/>
                    <a:gd name="connsiteX2" fmla="*/ 84987 w 411519"/>
                    <a:gd name="connsiteY2" fmla="*/ 227308 h 498470"/>
                    <a:gd name="connsiteX3" fmla="*/ 7025 w 411519"/>
                    <a:gd name="connsiteY3" fmla="*/ 303170 h 498470"/>
                    <a:gd name="connsiteX4" fmla="*/ 20442 w 411519"/>
                    <a:gd name="connsiteY4" fmla="*/ 437083 h 498470"/>
                    <a:gd name="connsiteX5" fmla="*/ 154912 w 411519"/>
                    <a:gd name="connsiteY5" fmla="*/ 496249 h 498470"/>
                    <a:gd name="connsiteX6" fmla="*/ 239521 w 411519"/>
                    <a:gd name="connsiteY6" fmla="*/ 415379 h 498470"/>
                    <a:gd name="connsiteX7" fmla="*/ 347313 w 411519"/>
                    <a:gd name="connsiteY7" fmla="*/ 404242 h 498470"/>
                    <a:gd name="connsiteX8" fmla="*/ 393836 w 411519"/>
                    <a:gd name="connsiteY8" fmla="*/ 285721 h 498470"/>
                    <a:gd name="connsiteX9" fmla="*/ 402339 w 411519"/>
                    <a:gd name="connsiteY9" fmla="*/ 108974 h 498470"/>
                    <a:gd name="connsiteX10" fmla="*/ 267867 w 411519"/>
                    <a:gd name="connsiteY10" fmla="*/ 6776 h 49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1519" h="498470">
                      <a:moveTo>
                        <a:pt x="267867" y="6776"/>
                      </a:moveTo>
                      <a:cubicBezTo>
                        <a:pt x="219458" y="-5775"/>
                        <a:pt x="142362" y="-3085"/>
                        <a:pt x="111882" y="33670"/>
                      </a:cubicBezTo>
                      <a:cubicBezTo>
                        <a:pt x="81402" y="70425"/>
                        <a:pt x="102463" y="182391"/>
                        <a:pt x="84987" y="227308"/>
                      </a:cubicBezTo>
                      <a:cubicBezTo>
                        <a:pt x="67511" y="272225"/>
                        <a:pt x="17783" y="268208"/>
                        <a:pt x="7025" y="303170"/>
                      </a:cubicBezTo>
                      <a:cubicBezTo>
                        <a:pt x="-3733" y="338133"/>
                        <a:pt x="-4206" y="404903"/>
                        <a:pt x="20442" y="437083"/>
                      </a:cubicBezTo>
                      <a:cubicBezTo>
                        <a:pt x="45090" y="469263"/>
                        <a:pt x="103103" y="508241"/>
                        <a:pt x="154912" y="496249"/>
                      </a:cubicBezTo>
                      <a:cubicBezTo>
                        <a:pt x="206721" y="484257"/>
                        <a:pt x="207454" y="430714"/>
                        <a:pt x="239521" y="415379"/>
                      </a:cubicBezTo>
                      <a:cubicBezTo>
                        <a:pt x="271588" y="400045"/>
                        <a:pt x="321594" y="425852"/>
                        <a:pt x="347313" y="404242"/>
                      </a:cubicBezTo>
                      <a:cubicBezTo>
                        <a:pt x="373032" y="382632"/>
                        <a:pt x="384665" y="334932"/>
                        <a:pt x="393836" y="285721"/>
                      </a:cubicBezTo>
                      <a:cubicBezTo>
                        <a:pt x="403007" y="236510"/>
                        <a:pt x="423334" y="155465"/>
                        <a:pt x="402339" y="108974"/>
                      </a:cubicBezTo>
                      <a:lnTo>
                        <a:pt x="267867" y="6776"/>
                      </a:lnTo>
                      <a:close/>
                    </a:path>
                  </a:pathLst>
                </a:custGeom>
                <a:gradFill>
                  <a:gsLst>
                    <a:gs pos="0">
                      <a:srgbClr val="FFC000"/>
                    </a:gs>
                    <a:gs pos="75000">
                      <a:schemeClr val="tx1"/>
                    </a:gs>
                  </a:gsLst>
                  <a:path path="circle">
                    <a:fillToRect l="100000" t="100000"/>
                  </a:path>
                </a:gra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00" dirty="0" err="1" smtClean="0"/>
                    <a:t>F</a:t>
                  </a:r>
                  <a:r>
                    <a:rPr kumimoji="1" lang="en-US" altLang="ja-JP" sz="300" dirty="0" err="1" smtClean="0"/>
                    <a:t>Ⅸ</a:t>
                  </a:r>
                  <a:r>
                    <a:rPr kumimoji="1" lang="en-US" altLang="ja-JP" sz="500" dirty="0" err="1" smtClean="0"/>
                    <a:t>a</a:t>
                  </a:r>
                  <a:endParaRPr kumimoji="1" lang="ja-JP" altLang="en-US" sz="500" dirty="0"/>
                </a:p>
              </p:txBody>
            </p:sp>
            <p:sp>
              <p:nvSpPr>
                <p:cNvPr id="17" name="フリーフォーム 16"/>
                <p:cNvSpPr/>
                <p:nvPr/>
              </p:nvSpPr>
              <p:spPr>
                <a:xfrm>
                  <a:off x="-163727" y="5318386"/>
                  <a:ext cx="1125591" cy="10791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804"/>
                    <a:gd name="connsiteX1" fmla="*/ 177703 w 477120"/>
                    <a:gd name="connsiteY1" fmla="*/ 39781 h 502804"/>
                    <a:gd name="connsiteX2" fmla="*/ 204596 w 477120"/>
                    <a:gd name="connsiteY2" fmla="*/ 125842 h 502804"/>
                    <a:gd name="connsiteX3" fmla="*/ 150808 w 477120"/>
                    <a:gd name="connsiteY3" fmla="*/ 233419 h 502804"/>
                    <a:gd name="connsiteX4" fmla="*/ 107778 w 477120"/>
                    <a:gd name="connsiteY4" fmla="*/ 340995 h 502804"/>
                    <a:gd name="connsiteX5" fmla="*/ 201 w 477120"/>
                    <a:gd name="connsiteY5" fmla="*/ 400162 h 502804"/>
                    <a:gd name="connsiteX6" fmla="*/ 86263 w 477120"/>
                    <a:gd name="connsiteY6" fmla="*/ 443194 h 502804"/>
                    <a:gd name="connsiteX7" fmla="*/ 220733 w 477120"/>
                    <a:gd name="connsiteY7" fmla="*/ 502360 h 502804"/>
                    <a:gd name="connsiteX8" fmla="*/ 183082 w 477120"/>
                    <a:gd name="connsiteY8" fmla="*/ 410919 h 502804"/>
                    <a:gd name="connsiteX9" fmla="*/ 231491 w 477120"/>
                    <a:gd name="connsiteY9" fmla="*/ 276449 h 502804"/>
                    <a:gd name="connsiteX10" fmla="*/ 274521 w 477120"/>
                    <a:gd name="connsiteY10" fmla="*/ 147357 h 502804"/>
                    <a:gd name="connsiteX11" fmla="*/ 344446 w 477120"/>
                    <a:gd name="connsiteY11" fmla="*/ 104328 h 502804"/>
                    <a:gd name="connsiteX12" fmla="*/ 468160 w 477120"/>
                    <a:gd name="connsiteY12" fmla="*/ 115085 h 502804"/>
                    <a:gd name="connsiteX13" fmla="*/ 333688 w 477120"/>
                    <a:gd name="connsiteY13" fmla="*/ 12887 h 502804"/>
                    <a:gd name="connsiteX0" fmla="*/ 333688 w 477120"/>
                    <a:gd name="connsiteY0" fmla="*/ 12887 h 502804"/>
                    <a:gd name="connsiteX1" fmla="*/ 177703 w 477120"/>
                    <a:gd name="connsiteY1" fmla="*/ 39781 h 502804"/>
                    <a:gd name="connsiteX2" fmla="*/ 204596 w 477120"/>
                    <a:gd name="connsiteY2" fmla="*/ 125842 h 502804"/>
                    <a:gd name="connsiteX3" fmla="*/ 150808 w 477120"/>
                    <a:gd name="connsiteY3" fmla="*/ 233419 h 502804"/>
                    <a:gd name="connsiteX4" fmla="*/ 107778 w 477120"/>
                    <a:gd name="connsiteY4" fmla="*/ 340995 h 502804"/>
                    <a:gd name="connsiteX5" fmla="*/ 201 w 477120"/>
                    <a:gd name="connsiteY5" fmla="*/ 400162 h 502804"/>
                    <a:gd name="connsiteX6" fmla="*/ 86263 w 477120"/>
                    <a:gd name="connsiteY6" fmla="*/ 443194 h 502804"/>
                    <a:gd name="connsiteX7" fmla="*/ 220733 w 477120"/>
                    <a:gd name="connsiteY7" fmla="*/ 502360 h 502804"/>
                    <a:gd name="connsiteX8" fmla="*/ 183082 w 477120"/>
                    <a:gd name="connsiteY8" fmla="*/ 410919 h 502804"/>
                    <a:gd name="connsiteX9" fmla="*/ 231491 w 477120"/>
                    <a:gd name="connsiteY9" fmla="*/ 276449 h 502804"/>
                    <a:gd name="connsiteX10" fmla="*/ 274521 w 477120"/>
                    <a:gd name="connsiteY10" fmla="*/ 147357 h 502804"/>
                    <a:gd name="connsiteX11" fmla="*/ 344446 w 477120"/>
                    <a:gd name="connsiteY11" fmla="*/ 104328 h 502804"/>
                    <a:gd name="connsiteX12" fmla="*/ 468160 w 477120"/>
                    <a:gd name="connsiteY12" fmla="*/ 115085 h 502804"/>
                    <a:gd name="connsiteX13" fmla="*/ 333688 w 477120"/>
                    <a:gd name="connsiteY13" fmla="*/ 12887 h 502804"/>
                    <a:gd name="connsiteX0" fmla="*/ 289021 w 432453"/>
                    <a:gd name="connsiteY0" fmla="*/ 12887 h 502804"/>
                    <a:gd name="connsiteX1" fmla="*/ 133036 w 432453"/>
                    <a:gd name="connsiteY1" fmla="*/ 39781 h 502804"/>
                    <a:gd name="connsiteX2" fmla="*/ 159929 w 432453"/>
                    <a:gd name="connsiteY2" fmla="*/ 125842 h 502804"/>
                    <a:gd name="connsiteX3" fmla="*/ 106141 w 432453"/>
                    <a:gd name="connsiteY3" fmla="*/ 233419 h 502804"/>
                    <a:gd name="connsiteX4" fmla="*/ 63111 w 432453"/>
                    <a:gd name="connsiteY4" fmla="*/ 340995 h 502804"/>
                    <a:gd name="connsiteX5" fmla="*/ 1569 w 432453"/>
                    <a:gd name="connsiteY5" fmla="*/ 393571 h 502804"/>
                    <a:gd name="connsiteX6" fmla="*/ 41596 w 432453"/>
                    <a:gd name="connsiteY6" fmla="*/ 443194 h 502804"/>
                    <a:gd name="connsiteX7" fmla="*/ 176066 w 432453"/>
                    <a:gd name="connsiteY7" fmla="*/ 502360 h 502804"/>
                    <a:gd name="connsiteX8" fmla="*/ 138415 w 432453"/>
                    <a:gd name="connsiteY8" fmla="*/ 410919 h 502804"/>
                    <a:gd name="connsiteX9" fmla="*/ 186824 w 432453"/>
                    <a:gd name="connsiteY9" fmla="*/ 276449 h 502804"/>
                    <a:gd name="connsiteX10" fmla="*/ 229854 w 432453"/>
                    <a:gd name="connsiteY10" fmla="*/ 147357 h 502804"/>
                    <a:gd name="connsiteX11" fmla="*/ 299779 w 432453"/>
                    <a:gd name="connsiteY11" fmla="*/ 104328 h 502804"/>
                    <a:gd name="connsiteX12" fmla="*/ 423493 w 432453"/>
                    <a:gd name="connsiteY12" fmla="*/ 115085 h 502804"/>
                    <a:gd name="connsiteX13" fmla="*/ 289021 w 432453"/>
                    <a:gd name="connsiteY13" fmla="*/ 12887 h 502804"/>
                    <a:gd name="connsiteX0" fmla="*/ 310475 w 453907"/>
                    <a:gd name="connsiteY0" fmla="*/ 12887 h 502804"/>
                    <a:gd name="connsiteX1" fmla="*/ 154490 w 453907"/>
                    <a:gd name="connsiteY1" fmla="*/ 39781 h 502804"/>
                    <a:gd name="connsiteX2" fmla="*/ 181383 w 453907"/>
                    <a:gd name="connsiteY2" fmla="*/ 125842 h 502804"/>
                    <a:gd name="connsiteX3" fmla="*/ 127595 w 453907"/>
                    <a:gd name="connsiteY3" fmla="*/ 233419 h 502804"/>
                    <a:gd name="connsiteX4" fmla="*/ 6035 w 453907"/>
                    <a:gd name="connsiteY4" fmla="*/ 265204 h 502804"/>
                    <a:gd name="connsiteX5" fmla="*/ 23023 w 453907"/>
                    <a:gd name="connsiteY5" fmla="*/ 393571 h 502804"/>
                    <a:gd name="connsiteX6" fmla="*/ 63050 w 453907"/>
                    <a:gd name="connsiteY6" fmla="*/ 443194 h 502804"/>
                    <a:gd name="connsiteX7" fmla="*/ 197520 w 453907"/>
                    <a:gd name="connsiteY7" fmla="*/ 502360 h 502804"/>
                    <a:gd name="connsiteX8" fmla="*/ 159869 w 453907"/>
                    <a:gd name="connsiteY8" fmla="*/ 410919 h 502804"/>
                    <a:gd name="connsiteX9" fmla="*/ 208278 w 453907"/>
                    <a:gd name="connsiteY9" fmla="*/ 276449 h 502804"/>
                    <a:gd name="connsiteX10" fmla="*/ 251308 w 453907"/>
                    <a:gd name="connsiteY10" fmla="*/ 147357 h 502804"/>
                    <a:gd name="connsiteX11" fmla="*/ 321233 w 453907"/>
                    <a:gd name="connsiteY11" fmla="*/ 104328 h 502804"/>
                    <a:gd name="connsiteX12" fmla="*/ 444947 w 453907"/>
                    <a:gd name="connsiteY12" fmla="*/ 115085 h 502804"/>
                    <a:gd name="connsiteX13" fmla="*/ 310475 w 453907"/>
                    <a:gd name="connsiteY13" fmla="*/ 12887 h 502804"/>
                    <a:gd name="connsiteX0" fmla="*/ 310475 w 453907"/>
                    <a:gd name="connsiteY0" fmla="*/ 12887 h 502653"/>
                    <a:gd name="connsiteX1" fmla="*/ 154490 w 453907"/>
                    <a:gd name="connsiteY1" fmla="*/ 39781 h 502653"/>
                    <a:gd name="connsiteX2" fmla="*/ 181383 w 453907"/>
                    <a:gd name="connsiteY2" fmla="*/ 125842 h 502653"/>
                    <a:gd name="connsiteX3" fmla="*/ 127595 w 453907"/>
                    <a:gd name="connsiteY3" fmla="*/ 233419 h 502653"/>
                    <a:gd name="connsiteX4" fmla="*/ 6035 w 453907"/>
                    <a:gd name="connsiteY4" fmla="*/ 265204 h 502653"/>
                    <a:gd name="connsiteX5" fmla="*/ 23023 w 453907"/>
                    <a:gd name="connsiteY5" fmla="*/ 393571 h 502653"/>
                    <a:gd name="connsiteX6" fmla="*/ 63050 w 453907"/>
                    <a:gd name="connsiteY6" fmla="*/ 443194 h 502653"/>
                    <a:gd name="connsiteX7" fmla="*/ 197520 w 453907"/>
                    <a:gd name="connsiteY7" fmla="*/ 502360 h 502653"/>
                    <a:gd name="connsiteX8" fmla="*/ 260064 w 453907"/>
                    <a:gd name="connsiteY8" fmla="*/ 417510 h 502653"/>
                    <a:gd name="connsiteX9" fmla="*/ 208278 w 453907"/>
                    <a:gd name="connsiteY9" fmla="*/ 276449 h 502653"/>
                    <a:gd name="connsiteX10" fmla="*/ 251308 w 453907"/>
                    <a:gd name="connsiteY10" fmla="*/ 147357 h 502653"/>
                    <a:gd name="connsiteX11" fmla="*/ 321233 w 453907"/>
                    <a:gd name="connsiteY11" fmla="*/ 104328 h 502653"/>
                    <a:gd name="connsiteX12" fmla="*/ 444947 w 453907"/>
                    <a:gd name="connsiteY12" fmla="*/ 115085 h 502653"/>
                    <a:gd name="connsiteX13" fmla="*/ 310475 w 453907"/>
                    <a:gd name="connsiteY13" fmla="*/ 12887 h 502653"/>
                    <a:gd name="connsiteX0" fmla="*/ 310475 w 453907"/>
                    <a:gd name="connsiteY0" fmla="*/ 12887 h 502653"/>
                    <a:gd name="connsiteX1" fmla="*/ 154490 w 453907"/>
                    <a:gd name="connsiteY1" fmla="*/ 39781 h 502653"/>
                    <a:gd name="connsiteX2" fmla="*/ 181383 w 453907"/>
                    <a:gd name="connsiteY2" fmla="*/ 125842 h 502653"/>
                    <a:gd name="connsiteX3" fmla="*/ 127595 w 453907"/>
                    <a:gd name="connsiteY3" fmla="*/ 233419 h 502653"/>
                    <a:gd name="connsiteX4" fmla="*/ 6035 w 453907"/>
                    <a:gd name="connsiteY4" fmla="*/ 265204 h 502653"/>
                    <a:gd name="connsiteX5" fmla="*/ 23023 w 453907"/>
                    <a:gd name="connsiteY5" fmla="*/ 393571 h 502653"/>
                    <a:gd name="connsiteX6" fmla="*/ 63050 w 453907"/>
                    <a:gd name="connsiteY6" fmla="*/ 443194 h 502653"/>
                    <a:gd name="connsiteX7" fmla="*/ 197520 w 453907"/>
                    <a:gd name="connsiteY7" fmla="*/ 502360 h 502653"/>
                    <a:gd name="connsiteX8" fmla="*/ 260064 w 453907"/>
                    <a:gd name="connsiteY8" fmla="*/ 417510 h 502653"/>
                    <a:gd name="connsiteX9" fmla="*/ 208278 w 453907"/>
                    <a:gd name="connsiteY9" fmla="*/ 276449 h 502653"/>
                    <a:gd name="connsiteX10" fmla="*/ 267556 w 453907"/>
                    <a:gd name="connsiteY10" fmla="*/ 193491 h 502653"/>
                    <a:gd name="connsiteX11" fmla="*/ 321233 w 453907"/>
                    <a:gd name="connsiteY11" fmla="*/ 104328 h 502653"/>
                    <a:gd name="connsiteX12" fmla="*/ 444947 w 453907"/>
                    <a:gd name="connsiteY12" fmla="*/ 115085 h 502653"/>
                    <a:gd name="connsiteX13" fmla="*/ 310475 w 453907"/>
                    <a:gd name="connsiteY13" fmla="*/ 12887 h 502653"/>
                    <a:gd name="connsiteX0" fmla="*/ 310475 w 456939"/>
                    <a:gd name="connsiteY0" fmla="*/ 12887 h 502653"/>
                    <a:gd name="connsiteX1" fmla="*/ 154490 w 456939"/>
                    <a:gd name="connsiteY1" fmla="*/ 39781 h 502653"/>
                    <a:gd name="connsiteX2" fmla="*/ 181383 w 456939"/>
                    <a:gd name="connsiteY2" fmla="*/ 125842 h 502653"/>
                    <a:gd name="connsiteX3" fmla="*/ 127595 w 456939"/>
                    <a:gd name="connsiteY3" fmla="*/ 233419 h 502653"/>
                    <a:gd name="connsiteX4" fmla="*/ 6035 w 456939"/>
                    <a:gd name="connsiteY4" fmla="*/ 265204 h 502653"/>
                    <a:gd name="connsiteX5" fmla="*/ 23023 w 456939"/>
                    <a:gd name="connsiteY5" fmla="*/ 393571 h 502653"/>
                    <a:gd name="connsiteX6" fmla="*/ 63050 w 456939"/>
                    <a:gd name="connsiteY6" fmla="*/ 443194 h 502653"/>
                    <a:gd name="connsiteX7" fmla="*/ 197520 w 456939"/>
                    <a:gd name="connsiteY7" fmla="*/ 502360 h 502653"/>
                    <a:gd name="connsiteX8" fmla="*/ 260064 w 456939"/>
                    <a:gd name="connsiteY8" fmla="*/ 417510 h 502653"/>
                    <a:gd name="connsiteX9" fmla="*/ 208278 w 456939"/>
                    <a:gd name="connsiteY9" fmla="*/ 276449 h 502653"/>
                    <a:gd name="connsiteX10" fmla="*/ 267556 w 456939"/>
                    <a:gd name="connsiteY10" fmla="*/ 193491 h 502653"/>
                    <a:gd name="connsiteX11" fmla="*/ 364560 w 456939"/>
                    <a:gd name="connsiteY11" fmla="*/ 216367 h 502653"/>
                    <a:gd name="connsiteX12" fmla="*/ 444947 w 456939"/>
                    <a:gd name="connsiteY12" fmla="*/ 115085 h 502653"/>
                    <a:gd name="connsiteX13" fmla="*/ 310475 w 456939"/>
                    <a:gd name="connsiteY13" fmla="*/ 12887 h 502653"/>
                    <a:gd name="connsiteX0" fmla="*/ 310475 w 456939"/>
                    <a:gd name="connsiteY0" fmla="*/ 13724 h 503490"/>
                    <a:gd name="connsiteX1" fmla="*/ 154490 w 456939"/>
                    <a:gd name="connsiteY1" fmla="*/ 40618 h 503490"/>
                    <a:gd name="connsiteX2" fmla="*/ 86605 w 456939"/>
                    <a:gd name="connsiteY2" fmla="*/ 156336 h 503490"/>
                    <a:gd name="connsiteX3" fmla="*/ 127595 w 456939"/>
                    <a:gd name="connsiteY3" fmla="*/ 234256 h 503490"/>
                    <a:gd name="connsiteX4" fmla="*/ 6035 w 456939"/>
                    <a:gd name="connsiteY4" fmla="*/ 266041 h 503490"/>
                    <a:gd name="connsiteX5" fmla="*/ 23023 w 456939"/>
                    <a:gd name="connsiteY5" fmla="*/ 394408 h 503490"/>
                    <a:gd name="connsiteX6" fmla="*/ 63050 w 456939"/>
                    <a:gd name="connsiteY6" fmla="*/ 444031 h 503490"/>
                    <a:gd name="connsiteX7" fmla="*/ 197520 w 456939"/>
                    <a:gd name="connsiteY7" fmla="*/ 503197 h 503490"/>
                    <a:gd name="connsiteX8" fmla="*/ 260064 w 456939"/>
                    <a:gd name="connsiteY8" fmla="*/ 418347 h 503490"/>
                    <a:gd name="connsiteX9" fmla="*/ 208278 w 456939"/>
                    <a:gd name="connsiteY9" fmla="*/ 277286 h 503490"/>
                    <a:gd name="connsiteX10" fmla="*/ 267556 w 456939"/>
                    <a:gd name="connsiteY10" fmla="*/ 194328 h 503490"/>
                    <a:gd name="connsiteX11" fmla="*/ 364560 w 456939"/>
                    <a:gd name="connsiteY11" fmla="*/ 217204 h 503490"/>
                    <a:gd name="connsiteX12" fmla="*/ 444947 w 456939"/>
                    <a:gd name="connsiteY12" fmla="*/ 115922 h 503490"/>
                    <a:gd name="connsiteX13" fmla="*/ 310475 w 456939"/>
                    <a:gd name="connsiteY13" fmla="*/ 13724 h 503490"/>
                    <a:gd name="connsiteX0" fmla="*/ 309720 w 456184"/>
                    <a:gd name="connsiteY0" fmla="*/ 13724 h 503490"/>
                    <a:gd name="connsiteX1" fmla="*/ 153735 w 456184"/>
                    <a:gd name="connsiteY1" fmla="*/ 40618 h 503490"/>
                    <a:gd name="connsiteX2" fmla="*/ 85850 w 456184"/>
                    <a:gd name="connsiteY2" fmla="*/ 156336 h 503490"/>
                    <a:gd name="connsiteX3" fmla="*/ 116008 w 456184"/>
                    <a:gd name="connsiteY3" fmla="*/ 247437 h 503490"/>
                    <a:gd name="connsiteX4" fmla="*/ 5280 w 456184"/>
                    <a:gd name="connsiteY4" fmla="*/ 266041 h 503490"/>
                    <a:gd name="connsiteX5" fmla="*/ 22268 w 456184"/>
                    <a:gd name="connsiteY5" fmla="*/ 394408 h 503490"/>
                    <a:gd name="connsiteX6" fmla="*/ 62295 w 456184"/>
                    <a:gd name="connsiteY6" fmla="*/ 444031 h 503490"/>
                    <a:gd name="connsiteX7" fmla="*/ 196765 w 456184"/>
                    <a:gd name="connsiteY7" fmla="*/ 503197 h 503490"/>
                    <a:gd name="connsiteX8" fmla="*/ 259309 w 456184"/>
                    <a:gd name="connsiteY8" fmla="*/ 418347 h 503490"/>
                    <a:gd name="connsiteX9" fmla="*/ 207523 w 456184"/>
                    <a:gd name="connsiteY9" fmla="*/ 277286 h 503490"/>
                    <a:gd name="connsiteX10" fmla="*/ 266801 w 456184"/>
                    <a:gd name="connsiteY10" fmla="*/ 194328 h 503490"/>
                    <a:gd name="connsiteX11" fmla="*/ 363805 w 456184"/>
                    <a:gd name="connsiteY11" fmla="*/ 217204 h 503490"/>
                    <a:gd name="connsiteX12" fmla="*/ 444192 w 456184"/>
                    <a:gd name="connsiteY12" fmla="*/ 115922 h 503490"/>
                    <a:gd name="connsiteX13" fmla="*/ 309720 w 456184"/>
                    <a:gd name="connsiteY13" fmla="*/ 13724 h 503490"/>
                    <a:gd name="connsiteX0" fmla="*/ 307669 w 454133"/>
                    <a:gd name="connsiteY0" fmla="*/ 13724 h 503490"/>
                    <a:gd name="connsiteX1" fmla="*/ 151684 w 454133"/>
                    <a:gd name="connsiteY1" fmla="*/ 40618 h 503490"/>
                    <a:gd name="connsiteX2" fmla="*/ 83799 w 454133"/>
                    <a:gd name="connsiteY2" fmla="*/ 156336 h 503490"/>
                    <a:gd name="connsiteX3" fmla="*/ 3229 w 454133"/>
                    <a:gd name="connsiteY3" fmla="*/ 266041 h 503490"/>
                    <a:gd name="connsiteX4" fmla="*/ 20217 w 454133"/>
                    <a:gd name="connsiteY4" fmla="*/ 394408 h 503490"/>
                    <a:gd name="connsiteX5" fmla="*/ 60244 w 454133"/>
                    <a:gd name="connsiteY5" fmla="*/ 444031 h 503490"/>
                    <a:gd name="connsiteX6" fmla="*/ 194714 w 454133"/>
                    <a:gd name="connsiteY6" fmla="*/ 503197 h 503490"/>
                    <a:gd name="connsiteX7" fmla="*/ 257258 w 454133"/>
                    <a:gd name="connsiteY7" fmla="*/ 418347 h 503490"/>
                    <a:gd name="connsiteX8" fmla="*/ 205472 w 454133"/>
                    <a:gd name="connsiteY8" fmla="*/ 277286 h 503490"/>
                    <a:gd name="connsiteX9" fmla="*/ 264750 w 454133"/>
                    <a:gd name="connsiteY9" fmla="*/ 194328 h 503490"/>
                    <a:gd name="connsiteX10" fmla="*/ 361754 w 454133"/>
                    <a:gd name="connsiteY10" fmla="*/ 217204 h 503490"/>
                    <a:gd name="connsiteX11" fmla="*/ 442141 w 454133"/>
                    <a:gd name="connsiteY11" fmla="*/ 115922 h 503490"/>
                    <a:gd name="connsiteX12" fmla="*/ 307669 w 454133"/>
                    <a:gd name="connsiteY12" fmla="*/ 13724 h 503490"/>
                    <a:gd name="connsiteX0" fmla="*/ 308044 w 454508"/>
                    <a:gd name="connsiteY0" fmla="*/ 13724 h 508442"/>
                    <a:gd name="connsiteX1" fmla="*/ 152059 w 454508"/>
                    <a:gd name="connsiteY1" fmla="*/ 40618 h 508442"/>
                    <a:gd name="connsiteX2" fmla="*/ 84174 w 454508"/>
                    <a:gd name="connsiteY2" fmla="*/ 156336 h 508442"/>
                    <a:gd name="connsiteX3" fmla="*/ 3604 w 454508"/>
                    <a:gd name="connsiteY3" fmla="*/ 266041 h 508442"/>
                    <a:gd name="connsiteX4" fmla="*/ 20592 w 454508"/>
                    <a:gd name="connsiteY4" fmla="*/ 394408 h 508442"/>
                    <a:gd name="connsiteX5" fmla="*/ 79575 w 454508"/>
                    <a:gd name="connsiteY5" fmla="*/ 486870 h 508442"/>
                    <a:gd name="connsiteX6" fmla="*/ 195089 w 454508"/>
                    <a:gd name="connsiteY6" fmla="*/ 503197 h 508442"/>
                    <a:gd name="connsiteX7" fmla="*/ 257633 w 454508"/>
                    <a:gd name="connsiteY7" fmla="*/ 418347 h 508442"/>
                    <a:gd name="connsiteX8" fmla="*/ 205847 w 454508"/>
                    <a:gd name="connsiteY8" fmla="*/ 277286 h 508442"/>
                    <a:gd name="connsiteX9" fmla="*/ 265125 w 454508"/>
                    <a:gd name="connsiteY9" fmla="*/ 194328 h 508442"/>
                    <a:gd name="connsiteX10" fmla="*/ 362129 w 454508"/>
                    <a:gd name="connsiteY10" fmla="*/ 217204 h 508442"/>
                    <a:gd name="connsiteX11" fmla="*/ 442516 w 454508"/>
                    <a:gd name="connsiteY11" fmla="*/ 115922 h 508442"/>
                    <a:gd name="connsiteX12" fmla="*/ 308044 w 454508"/>
                    <a:gd name="connsiteY12" fmla="*/ 13724 h 508442"/>
                    <a:gd name="connsiteX0" fmla="*/ 308044 w 454508"/>
                    <a:gd name="connsiteY0" fmla="*/ 13724 h 522327"/>
                    <a:gd name="connsiteX1" fmla="*/ 152059 w 454508"/>
                    <a:gd name="connsiteY1" fmla="*/ 40618 h 522327"/>
                    <a:gd name="connsiteX2" fmla="*/ 84174 w 454508"/>
                    <a:gd name="connsiteY2" fmla="*/ 156336 h 522327"/>
                    <a:gd name="connsiteX3" fmla="*/ 3604 w 454508"/>
                    <a:gd name="connsiteY3" fmla="*/ 266041 h 522327"/>
                    <a:gd name="connsiteX4" fmla="*/ 20592 w 454508"/>
                    <a:gd name="connsiteY4" fmla="*/ 394408 h 522327"/>
                    <a:gd name="connsiteX5" fmla="*/ 79575 w 454508"/>
                    <a:gd name="connsiteY5" fmla="*/ 486870 h 522327"/>
                    <a:gd name="connsiteX6" fmla="*/ 195089 w 454508"/>
                    <a:gd name="connsiteY6" fmla="*/ 519390 h 522327"/>
                    <a:gd name="connsiteX7" fmla="*/ 257633 w 454508"/>
                    <a:gd name="connsiteY7" fmla="*/ 418347 h 522327"/>
                    <a:gd name="connsiteX8" fmla="*/ 205847 w 454508"/>
                    <a:gd name="connsiteY8" fmla="*/ 277286 h 522327"/>
                    <a:gd name="connsiteX9" fmla="*/ 265125 w 454508"/>
                    <a:gd name="connsiteY9" fmla="*/ 194328 h 522327"/>
                    <a:gd name="connsiteX10" fmla="*/ 362129 w 454508"/>
                    <a:gd name="connsiteY10" fmla="*/ 217204 h 522327"/>
                    <a:gd name="connsiteX11" fmla="*/ 442516 w 454508"/>
                    <a:gd name="connsiteY11" fmla="*/ 115922 h 522327"/>
                    <a:gd name="connsiteX12" fmla="*/ 308044 w 454508"/>
                    <a:gd name="connsiteY12" fmla="*/ 13724 h 522327"/>
                    <a:gd name="connsiteX0" fmla="*/ 308044 w 454508"/>
                    <a:gd name="connsiteY0" fmla="*/ 13724 h 532171"/>
                    <a:gd name="connsiteX1" fmla="*/ 152059 w 454508"/>
                    <a:gd name="connsiteY1" fmla="*/ 40618 h 532171"/>
                    <a:gd name="connsiteX2" fmla="*/ 84174 w 454508"/>
                    <a:gd name="connsiteY2" fmla="*/ 156336 h 532171"/>
                    <a:gd name="connsiteX3" fmla="*/ 3604 w 454508"/>
                    <a:gd name="connsiteY3" fmla="*/ 266041 h 532171"/>
                    <a:gd name="connsiteX4" fmla="*/ 20592 w 454508"/>
                    <a:gd name="connsiteY4" fmla="*/ 394408 h 532171"/>
                    <a:gd name="connsiteX5" fmla="*/ 79575 w 454508"/>
                    <a:gd name="connsiteY5" fmla="*/ 486870 h 532171"/>
                    <a:gd name="connsiteX6" fmla="*/ 195089 w 454508"/>
                    <a:gd name="connsiteY6" fmla="*/ 519390 h 532171"/>
                    <a:gd name="connsiteX7" fmla="*/ 257633 w 454508"/>
                    <a:gd name="connsiteY7" fmla="*/ 418347 h 532171"/>
                    <a:gd name="connsiteX8" fmla="*/ 205847 w 454508"/>
                    <a:gd name="connsiteY8" fmla="*/ 277286 h 532171"/>
                    <a:gd name="connsiteX9" fmla="*/ 265125 w 454508"/>
                    <a:gd name="connsiteY9" fmla="*/ 194328 h 532171"/>
                    <a:gd name="connsiteX10" fmla="*/ 362129 w 454508"/>
                    <a:gd name="connsiteY10" fmla="*/ 217204 h 532171"/>
                    <a:gd name="connsiteX11" fmla="*/ 442516 w 454508"/>
                    <a:gd name="connsiteY11" fmla="*/ 115922 h 532171"/>
                    <a:gd name="connsiteX12" fmla="*/ 308044 w 454508"/>
                    <a:gd name="connsiteY12" fmla="*/ 13724 h 532171"/>
                    <a:gd name="connsiteX0" fmla="*/ 308044 w 454508"/>
                    <a:gd name="connsiteY0" fmla="*/ 13724 h 519470"/>
                    <a:gd name="connsiteX1" fmla="*/ 152059 w 454508"/>
                    <a:gd name="connsiteY1" fmla="*/ 40618 h 519470"/>
                    <a:gd name="connsiteX2" fmla="*/ 84174 w 454508"/>
                    <a:gd name="connsiteY2" fmla="*/ 156336 h 519470"/>
                    <a:gd name="connsiteX3" fmla="*/ 3604 w 454508"/>
                    <a:gd name="connsiteY3" fmla="*/ 266041 h 519470"/>
                    <a:gd name="connsiteX4" fmla="*/ 20592 w 454508"/>
                    <a:gd name="connsiteY4" fmla="*/ 394408 h 519470"/>
                    <a:gd name="connsiteX5" fmla="*/ 79575 w 454508"/>
                    <a:gd name="connsiteY5" fmla="*/ 486870 h 519470"/>
                    <a:gd name="connsiteX6" fmla="*/ 195089 w 454508"/>
                    <a:gd name="connsiteY6" fmla="*/ 519390 h 519470"/>
                    <a:gd name="connsiteX7" fmla="*/ 241557 w 454508"/>
                    <a:gd name="connsiteY7" fmla="*/ 479179 h 519470"/>
                    <a:gd name="connsiteX8" fmla="*/ 205847 w 454508"/>
                    <a:gd name="connsiteY8" fmla="*/ 277286 h 519470"/>
                    <a:gd name="connsiteX9" fmla="*/ 265125 w 454508"/>
                    <a:gd name="connsiteY9" fmla="*/ 194328 h 519470"/>
                    <a:gd name="connsiteX10" fmla="*/ 362129 w 454508"/>
                    <a:gd name="connsiteY10" fmla="*/ 217204 h 519470"/>
                    <a:gd name="connsiteX11" fmla="*/ 442516 w 454508"/>
                    <a:gd name="connsiteY11" fmla="*/ 115922 h 519470"/>
                    <a:gd name="connsiteX12" fmla="*/ 308044 w 454508"/>
                    <a:gd name="connsiteY12" fmla="*/ 13724 h 519470"/>
                    <a:gd name="connsiteX0" fmla="*/ 308044 w 454508"/>
                    <a:gd name="connsiteY0" fmla="*/ 13724 h 519470"/>
                    <a:gd name="connsiteX1" fmla="*/ 152059 w 454508"/>
                    <a:gd name="connsiteY1" fmla="*/ 40618 h 519470"/>
                    <a:gd name="connsiteX2" fmla="*/ 84174 w 454508"/>
                    <a:gd name="connsiteY2" fmla="*/ 156336 h 519470"/>
                    <a:gd name="connsiteX3" fmla="*/ 3604 w 454508"/>
                    <a:gd name="connsiteY3" fmla="*/ 266041 h 519470"/>
                    <a:gd name="connsiteX4" fmla="*/ 20592 w 454508"/>
                    <a:gd name="connsiteY4" fmla="*/ 394408 h 519470"/>
                    <a:gd name="connsiteX5" fmla="*/ 79575 w 454508"/>
                    <a:gd name="connsiteY5" fmla="*/ 486870 h 519470"/>
                    <a:gd name="connsiteX6" fmla="*/ 195089 w 454508"/>
                    <a:gd name="connsiteY6" fmla="*/ 519390 h 519470"/>
                    <a:gd name="connsiteX7" fmla="*/ 241557 w 454508"/>
                    <a:gd name="connsiteY7" fmla="*/ 479179 h 519470"/>
                    <a:gd name="connsiteX8" fmla="*/ 245226 w 454508"/>
                    <a:gd name="connsiteY8" fmla="*/ 297479 h 519470"/>
                    <a:gd name="connsiteX9" fmla="*/ 205847 w 454508"/>
                    <a:gd name="connsiteY9" fmla="*/ 277286 h 519470"/>
                    <a:gd name="connsiteX10" fmla="*/ 265125 w 454508"/>
                    <a:gd name="connsiteY10" fmla="*/ 194328 h 519470"/>
                    <a:gd name="connsiteX11" fmla="*/ 362129 w 454508"/>
                    <a:gd name="connsiteY11" fmla="*/ 217204 h 519470"/>
                    <a:gd name="connsiteX12" fmla="*/ 442516 w 454508"/>
                    <a:gd name="connsiteY12" fmla="*/ 115922 h 519470"/>
                    <a:gd name="connsiteX13" fmla="*/ 308044 w 454508"/>
                    <a:gd name="connsiteY13" fmla="*/ 13724 h 519470"/>
                    <a:gd name="connsiteX0" fmla="*/ 308044 w 454508"/>
                    <a:gd name="connsiteY0" fmla="*/ 13724 h 519470"/>
                    <a:gd name="connsiteX1" fmla="*/ 152059 w 454508"/>
                    <a:gd name="connsiteY1" fmla="*/ 40618 h 519470"/>
                    <a:gd name="connsiteX2" fmla="*/ 84174 w 454508"/>
                    <a:gd name="connsiteY2" fmla="*/ 156336 h 519470"/>
                    <a:gd name="connsiteX3" fmla="*/ 3604 w 454508"/>
                    <a:gd name="connsiteY3" fmla="*/ 266041 h 519470"/>
                    <a:gd name="connsiteX4" fmla="*/ 20592 w 454508"/>
                    <a:gd name="connsiteY4" fmla="*/ 394408 h 519470"/>
                    <a:gd name="connsiteX5" fmla="*/ 79575 w 454508"/>
                    <a:gd name="connsiteY5" fmla="*/ 486870 h 519470"/>
                    <a:gd name="connsiteX6" fmla="*/ 195089 w 454508"/>
                    <a:gd name="connsiteY6" fmla="*/ 519390 h 519470"/>
                    <a:gd name="connsiteX7" fmla="*/ 241557 w 454508"/>
                    <a:gd name="connsiteY7" fmla="*/ 479179 h 519470"/>
                    <a:gd name="connsiteX8" fmla="*/ 245226 w 454508"/>
                    <a:gd name="connsiteY8" fmla="*/ 297479 h 519470"/>
                    <a:gd name="connsiteX9" fmla="*/ 276178 w 454508"/>
                    <a:gd name="connsiteY9" fmla="*/ 250519 h 519470"/>
                    <a:gd name="connsiteX10" fmla="*/ 265125 w 454508"/>
                    <a:gd name="connsiteY10" fmla="*/ 194328 h 519470"/>
                    <a:gd name="connsiteX11" fmla="*/ 362129 w 454508"/>
                    <a:gd name="connsiteY11" fmla="*/ 217204 h 519470"/>
                    <a:gd name="connsiteX12" fmla="*/ 442516 w 454508"/>
                    <a:gd name="connsiteY12" fmla="*/ 115922 h 519470"/>
                    <a:gd name="connsiteX13" fmla="*/ 308044 w 454508"/>
                    <a:gd name="connsiteY13" fmla="*/ 13724 h 519470"/>
                    <a:gd name="connsiteX0" fmla="*/ 308044 w 454508"/>
                    <a:gd name="connsiteY0" fmla="*/ 13724 h 519470"/>
                    <a:gd name="connsiteX1" fmla="*/ 152059 w 454508"/>
                    <a:gd name="connsiteY1" fmla="*/ 40618 h 519470"/>
                    <a:gd name="connsiteX2" fmla="*/ 84174 w 454508"/>
                    <a:gd name="connsiteY2" fmla="*/ 156336 h 519470"/>
                    <a:gd name="connsiteX3" fmla="*/ 3604 w 454508"/>
                    <a:gd name="connsiteY3" fmla="*/ 266041 h 519470"/>
                    <a:gd name="connsiteX4" fmla="*/ 20592 w 454508"/>
                    <a:gd name="connsiteY4" fmla="*/ 394408 h 519470"/>
                    <a:gd name="connsiteX5" fmla="*/ 79575 w 454508"/>
                    <a:gd name="connsiteY5" fmla="*/ 486870 h 519470"/>
                    <a:gd name="connsiteX6" fmla="*/ 195089 w 454508"/>
                    <a:gd name="connsiteY6" fmla="*/ 519390 h 519470"/>
                    <a:gd name="connsiteX7" fmla="*/ 241557 w 454508"/>
                    <a:gd name="connsiteY7" fmla="*/ 479179 h 519470"/>
                    <a:gd name="connsiteX8" fmla="*/ 245226 w 454508"/>
                    <a:gd name="connsiteY8" fmla="*/ 297479 h 519470"/>
                    <a:gd name="connsiteX9" fmla="*/ 276178 w 454508"/>
                    <a:gd name="connsiteY9" fmla="*/ 250519 h 519470"/>
                    <a:gd name="connsiteX10" fmla="*/ 329427 w 454508"/>
                    <a:gd name="connsiteY10" fmla="*/ 218661 h 519470"/>
                    <a:gd name="connsiteX11" fmla="*/ 362129 w 454508"/>
                    <a:gd name="connsiteY11" fmla="*/ 217204 h 519470"/>
                    <a:gd name="connsiteX12" fmla="*/ 442516 w 454508"/>
                    <a:gd name="connsiteY12" fmla="*/ 115922 h 519470"/>
                    <a:gd name="connsiteX13" fmla="*/ 308044 w 454508"/>
                    <a:gd name="connsiteY13" fmla="*/ 13724 h 519470"/>
                    <a:gd name="connsiteX0" fmla="*/ 308044 w 465028"/>
                    <a:gd name="connsiteY0" fmla="*/ 13724 h 519470"/>
                    <a:gd name="connsiteX1" fmla="*/ 152059 w 465028"/>
                    <a:gd name="connsiteY1" fmla="*/ 40618 h 519470"/>
                    <a:gd name="connsiteX2" fmla="*/ 84174 w 465028"/>
                    <a:gd name="connsiteY2" fmla="*/ 156336 h 519470"/>
                    <a:gd name="connsiteX3" fmla="*/ 3604 w 465028"/>
                    <a:gd name="connsiteY3" fmla="*/ 266041 h 519470"/>
                    <a:gd name="connsiteX4" fmla="*/ 20592 w 465028"/>
                    <a:gd name="connsiteY4" fmla="*/ 394408 h 519470"/>
                    <a:gd name="connsiteX5" fmla="*/ 79575 w 465028"/>
                    <a:gd name="connsiteY5" fmla="*/ 486870 h 519470"/>
                    <a:gd name="connsiteX6" fmla="*/ 195089 w 465028"/>
                    <a:gd name="connsiteY6" fmla="*/ 519390 h 519470"/>
                    <a:gd name="connsiteX7" fmla="*/ 241557 w 465028"/>
                    <a:gd name="connsiteY7" fmla="*/ 479179 h 519470"/>
                    <a:gd name="connsiteX8" fmla="*/ 245226 w 465028"/>
                    <a:gd name="connsiteY8" fmla="*/ 297479 h 519470"/>
                    <a:gd name="connsiteX9" fmla="*/ 276178 w 465028"/>
                    <a:gd name="connsiteY9" fmla="*/ 250519 h 519470"/>
                    <a:gd name="connsiteX10" fmla="*/ 329427 w 465028"/>
                    <a:gd name="connsiteY10" fmla="*/ 218661 h 519470"/>
                    <a:gd name="connsiteX11" fmla="*/ 424422 w 465028"/>
                    <a:gd name="connsiteY11" fmla="*/ 226937 h 519470"/>
                    <a:gd name="connsiteX12" fmla="*/ 442516 w 465028"/>
                    <a:gd name="connsiteY12" fmla="*/ 115922 h 519470"/>
                    <a:gd name="connsiteX13" fmla="*/ 308044 w 465028"/>
                    <a:gd name="connsiteY13" fmla="*/ 13724 h 519470"/>
                    <a:gd name="connsiteX0" fmla="*/ 362299 w 465028"/>
                    <a:gd name="connsiteY0" fmla="*/ 14156 h 517469"/>
                    <a:gd name="connsiteX1" fmla="*/ 152059 w 465028"/>
                    <a:gd name="connsiteY1" fmla="*/ 38617 h 517469"/>
                    <a:gd name="connsiteX2" fmla="*/ 84174 w 465028"/>
                    <a:gd name="connsiteY2" fmla="*/ 154335 h 517469"/>
                    <a:gd name="connsiteX3" fmla="*/ 3604 w 465028"/>
                    <a:gd name="connsiteY3" fmla="*/ 264040 h 517469"/>
                    <a:gd name="connsiteX4" fmla="*/ 20592 w 465028"/>
                    <a:gd name="connsiteY4" fmla="*/ 392407 h 517469"/>
                    <a:gd name="connsiteX5" fmla="*/ 79575 w 465028"/>
                    <a:gd name="connsiteY5" fmla="*/ 484869 h 517469"/>
                    <a:gd name="connsiteX6" fmla="*/ 195089 w 465028"/>
                    <a:gd name="connsiteY6" fmla="*/ 517389 h 517469"/>
                    <a:gd name="connsiteX7" fmla="*/ 241557 w 465028"/>
                    <a:gd name="connsiteY7" fmla="*/ 477178 h 517469"/>
                    <a:gd name="connsiteX8" fmla="*/ 245226 w 465028"/>
                    <a:gd name="connsiteY8" fmla="*/ 295478 h 517469"/>
                    <a:gd name="connsiteX9" fmla="*/ 276178 w 465028"/>
                    <a:gd name="connsiteY9" fmla="*/ 248518 h 517469"/>
                    <a:gd name="connsiteX10" fmla="*/ 329427 w 465028"/>
                    <a:gd name="connsiteY10" fmla="*/ 216660 h 517469"/>
                    <a:gd name="connsiteX11" fmla="*/ 424422 w 465028"/>
                    <a:gd name="connsiteY11" fmla="*/ 224936 h 517469"/>
                    <a:gd name="connsiteX12" fmla="*/ 442516 w 465028"/>
                    <a:gd name="connsiteY12" fmla="*/ 113921 h 517469"/>
                    <a:gd name="connsiteX13" fmla="*/ 362299 w 465028"/>
                    <a:gd name="connsiteY13" fmla="*/ 14156 h 517469"/>
                    <a:gd name="connsiteX0" fmla="*/ 362299 w 465028"/>
                    <a:gd name="connsiteY0" fmla="*/ 14156 h 517469"/>
                    <a:gd name="connsiteX1" fmla="*/ 152059 w 465028"/>
                    <a:gd name="connsiteY1" fmla="*/ 38617 h 517469"/>
                    <a:gd name="connsiteX2" fmla="*/ 84174 w 465028"/>
                    <a:gd name="connsiteY2" fmla="*/ 154335 h 517469"/>
                    <a:gd name="connsiteX3" fmla="*/ 3604 w 465028"/>
                    <a:gd name="connsiteY3" fmla="*/ 264040 h 517469"/>
                    <a:gd name="connsiteX4" fmla="*/ 20592 w 465028"/>
                    <a:gd name="connsiteY4" fmla="*/ 392407 h 517469"/>
                    <a:gd name="connsiteX5" fmla="*/ 79575 w 465028"/>
                    <a:gd name="connsiteY5" fmla="*/ 484869 h 517469"/>
                    <a:gd name="connsiteX6" fmla="*/ 195089 w 465028"/>
                    <a:gd name="connsiteY6" fmla="*/ 517389 h 517469"/>
                    <a:gd name="connsiteX7" fmla="*/ 241557 w 465028"/>
                    <a:gd name="connsiteY7" fmla="*/ 477178 h 517469"/>
                    <a:gd name="connsiteX8" fmla="*/ 249245 w 465028"/>
                    <a:gd name="connsiteY8" fmla="*/ 312511 h 517469"/>
                    <a:gd name="connsiteX9" fmla="*/ 276178 w 465028"/>
                    <a:gd name="connsiteY9" fmla="*/ 248518 h 517469"/>
                    <a:gd name="connsiteX10" fmla="*/ 329427 w 465028"/>
                    <a:gd name="connsiteY10" fmla="*/ 216660 h 517469"/>
                    <a:gd name="connsiteX11" fmla="*/ 424422 w 465028"/>
                    <a:gd name="connsiteY11" fmla="*/ 224936 h 517469"/>
                    <a:gd name="connsiteX12" fmla="*/ 442516 w 465028"/>
                    <a:gd name="connsiteY12" fmla="*/ 113921 h 517469"/>
                    <a:gd name="connsiteX13" fmla="*/ 362299 w 465028"/>
                    <a:gd name="connsiteY13" fmla="*/ 14156 h 517469"/>
                    <a:gd name="connsiteX0" fmla="*/ 362299 w 465028"/>
                    <a:gd name="connsiteY0" fmla="*/ 14156 h 517389"/>
                    <a:gd name="connsiteX1" fmla="*/ 152059 w 465028"/>
                    <a:gd name="connsiteY1" fmla="*/ 38617 h 517389"/>
                    <a:gd name="connsiteX2" fmla="*/ 84174 w 465028"/>
                    <a:gd name="connsiteY2" fmla="*/ 154335 h 517389"/>
                    <a:gd name="connsiteX3" fmla="*/ 3604 w 465028"/>
                    <a:gd name="connsiteY3" fmla="*/ 264040 h 517389"/>
                    <a:gd name="connsiteX4" fmla="*/ 20592 w 465028"/>
                    <a:gd name="connsiteY4" fmla="*/ 392407 h 517389"/>
                    <a:gd name="connsiteX5" fmla="*/ 79575 w 465028"/>
                    <a:gd name="connsiteY5" fmla="*/ 484869 h 517389"/>
                    <a:gd name="connsiteX6" fmla="*/ 195089 w 465028"/>
                    <a:gd name="connsiteY6" fmla="*/ 517389 h 517389"/>
                    <a:gd name="connsiteX7" fmla="*/ 235529 w 465028"/>
                    <a:gd name="connsiteY7" fmla="*/ 484478 h 517389"/>
                    <a:gd name="connsiteX8" fmla="*/ 249245 w 465028"/>
                    <a:gd name="connsiteY8" fmla="*/ 312511 h 517389"/>
                    <a:gd name="connsiteX9" fmla="*/ 276178 w 465028"/>
                    <a:gd name="connsiteY9" fmla="*/ 248518 h 517389"/>
                    <a:gd name="connsiteX10" fmla="*/ 329427 w 465028"/>
                    <a:gd name="connsiteY10" fmla="*/ 216660 h 517389"/>
                    <a:gd name="connsiteX11" fmla="*/ 424422 w 465028"/>
                    <a:gd name="connsiteY11" fmla="*/ 224936 h 517389"/>
                    <a:gd name="connsiteX12" fmla="*/ 442516 w 465028"/>
                    <a:gd name="connsiteY12" fmla="*/ 113921 h 517389"/>
                    <a:gd name="connsiteX13" fmla="*/ 362299 w 465028"/>
                    <a:gd name="connsiteY13" fmla="*/ 14156 h 517389"/>
                    <a:gd name="connsiteX0" fmla="*/ 362299 w 465028"/>
                    <a:gd name="connsiteY0" fmla="*/ 14156 h 517389"/>
                    <a:gd name="connsiteX1" fmla="*/ 152059 w 465028"/>
                    <a:gd name="connsiteY1" fmla="*/ 38617 h 517389"/>
                    <a:gd name="connsiteX2" fmla="*/ 84174 w 465028"/>
                    <a:gd name="connsiteY2" fmla="*/ 154335 h 517389"/>
                    <a:gd name="connsiteX3" fmla="*/ 3604 w 465028"/>
                    <a:gd name="connsiteY3" fmla="*/ 264040 h 517389"/>
                    <a:gd name="connsiteX4" fmla="*/ 20592 w 465028"/>
                    <a:gd name="connsiteY4" fmla="*/ 392407 h 517389"/>
                    <a:gd name="connsiteX5" fmla="*/ 79575 w 465028"/>
                    <a:gd name="connsiteY5" fmla="*/ 484869 h 517389"/>
                    <a:gd name="connsiteX6" fmla="*/ 195089 w 465028"/>
                    <a:gd name="connsiteY6" fmla="*/ 517389 h 517389"/>
                    <a:gd name="connsiteX7" fmla="*/ 235529 w 465028"/>
                    <a:gd name="connsiteY7" fmla="*/ 484478 h 517389"/>
                    <a:gd name="connsiteX8" fmla="*/ 243217 w 465028"/>
                    <a:gd name="connsiteY8" fmla="*/ 317378 h 517389"/>
                    <a:gd name="connsiteX9" fmla="*/ 276178 w 465028"/>
                    <a:gd name="connsiteY9" fmla="*/ 248518 h 517389"/>
                    <a:gd name="connsiteX10" fmla="*/ 329427 w 465028"/>
                    <a:gd name="connsiteY10" fmla="*/ 216660 h 517389"/>
                    <a:gd name="connsiteX11" fmla="*/ 424422 w 465028"/>
                    <a:gd name="connsiteY11" fmla="*/ 224936 h 517389"/>
                    <a:gd name="connsiteX12" fmla="*/ 442516 w 465028"/>
                    <a:gd name="connsiteY12" fmla="*/ 113921 h 517389"/>
                    <a:gd name="connsiteX13" fmla="*/ 362299 w 465028"/>
                    <a:gd name="connsiteY13" fmla="*/ 14156 h 517389"/>
                    <a:gd name="connsiteX0" fmla="*/ 362299 w 465028"/>
                    <a:gd name="connsiteY0" fmla="*/ 14156 h 529556"/>
                    <a:gd name="connsiteX1" fmla="*/ 152059 w 465028"/>
                    <a:gd name="connsiteY1" fmla="*/ 38617 h 529556"/>
                    <a:gd name="connsiteX2" fmla="*/ 84174 w 465028"/>
                    <a:gd name="connsiteY2" fmla="*/ 154335 h 529556"/>
                    <a:gd name="connsiteX3" fmla="*/ 3604 w 465028"/>
                    <a:gd name="connsiteY3" fmla="*/ 264040 h 529556"/>
                    <a:gd name="connsiteX4" fmla="*/ 20592 w 465028"/>
                    <a:gd name="connsiteY4" fmla="*/ 392407 h 529556"/>
                    <a:gd name="connsiteX5" fmla="*/ 79575 w 465028"/>
                    <a:gd name="connsiteY5" fmla="*/ 484869 h 529556"/>
                    <a:gd name="connsiteX6" fmla="*/ 193080 w 465028"/>
                    <a:gd name="connsiteY6" fmla="*/ 529556 h 529556"/>
                    <a:gd name="connsiteX7" fmla="*/ 235529 w 465028"/>
                    <a:gd name="connsiteY7" fmla="*/ 484478 h 529556"/>
                    <a:gd name="connsiteX8" fmla="*/ 243217 w 465028"/>
                    <a:gd name="connsiteY8" fmla="*/ 317378 h 529556"/>
                    <a:gd name="connsiteX9" fmla="*/ 276178 w 465028"/>
                    <a:gd name="connsiteY9" fmla="*/ 248518 h 529556"/>
                    <a:gd name="connsiteX10" fmla="*/ 329427 w 465028"/>
                    <a:gd name="connsiteY10" fmla="*/ 216660 h 529556"/>
                    <a:gd name="connsiteX11" fmla="*/ 424422 w 465028"/>
                    <a:gd name="connsiteY11" fmla="*/ 224936 h 529556"/>
                    <a:gd name="connsiteX12" fmla="*/ 442516 w 465028"/>
                    <a:gd name="connsiteY12" fmla="*/ 113921 h 529556"/>
                    <a:gd name="connsiteX13" fmla="*/ 362299 w 465028"/>
                    <a:gd name="connsiteY13" fmla="*/ 14156 h 529556"/>
                    <a:gd name="connsiteX0" fmla="*/ 362299 w 465028"/>
                    <a:gd name="connsiteY0" fmla="*/ 14156 h 534901"/>
                    <a:gd name="connsiteX1" fmla="*/ 152059 w 465028"/>
                    <a:gd name="connsiteY1" fmla="*/ 38617 h 534901"/>
                    <a:gd name="connsiteX2" fmla="*/ 84174 w 465028"/>
                    <a:gd name="connsiteY2" fmla="*/ 154335 h 534901"/>
                    <a:gd name="connsiteX3" fmla="*/ 3604 w 465028"/>
                    <a:gd name="connsiteY3" fmla="*/ 264040 h 534901"/>
                    <a:gd name="connsiteX4" fmla="*/ 20592 w 465028"/>
                    <a:gd name="connsiteY4" fmla="*/ 392407 h 534901"/>
                    <a:gd name="connsiteX5" fmla="*/ 79575 w 465028"/>
                    <a:gd name="connsiteY5" fmla="*/ 484869 h 534901"/>
                    <a:gd name="connsiteX6" fmla="*/ 134706 w 465028"/>
                    <a:gd name="connsiteY6" fmla="*/ 529076 h 534901"/>
                    <a:gd name="connsiteX7" fmla="*/ 193080 w 465028"/>
                    <a:gd name="connsiteY7" fmla="*/ 529556 h 534901"/>
                    <a:gd name="connsiteX8" fmla="*/ 235529 w 465028"/>
                    <a:gd name="connsiteY8" fmla="*/ 484478 h 534901"/>
                    <a:gd name="connsiteX9" fmla="*/ 243217 w 465028"/>
                    <a:gd name="connsiteY9" fmla="*/ 317378 h 534901"/>
                    <a:gd name="connsiteX10" fmla="*/ 276178 w 465028"/>
                    <a:gd name="connsiteY10" fmla="*/ 248518 h 534901"/>
                    <a:gd name="connsiteX11" fmla="*/ 329427 w 465028"/>
                    <a:gd name="connsiteY11" fmla="*/ 216660 h 534901"/>
                    <a:gd name="connsiteX12" fmla="*/ 424422 w 465028"/>
                    <a:gd name="connsiteY12" fmla="*/ 224936 h 534901"/>
                    <a:gd name="connsiteX13" fmla="*/ 442516 w 465028"/>
                    <a:gd name="connsiteY13" fmla="*/ 113921 h 534901"/>
                    <a:gd name="connsiteX14" fmla="*/ 362299 w 465028"/>
                    <a:gd name="connsiteY14" fmla="*/ 14156 h 534901"/>
                    <a:gd name="connsiteX0" fmla="*/ 362299 w 465028"/>
                    <a:gd name="connsiteY0" fmla="*/ 14156 h 539867"/>
                    <a:gd name="connsiteX1" fmla="*/ 152059 w 465028"/>
                    <a:gd name="connsiteY1" fmla="*/ 38617 h 539867"/>
                    <a:gd name="connsiteX2" fmla="*/ 84174 w 465028"/>
                    <a:gd name="connsiteY2" fmla="*/ 154335 h 539867"/>
                    <a:gd name="connsiteX3" fmla="*/ 3604 w 465028"/>
                    <a:gd name="connsiteY3" fmla="*/ 264040 h 539867"/>
                    <a:gd name="connsiteX4" fmla="*/ 20592 w 465028"/>
                    <a:gd name="connsiteY4" fmla="*/ 392407 h 539867"/>
                    <a:gd name="connsiteX5" fmla="*/ 79575 w 465028"/>
                    <a:gd name="connsiteY5" fmla="*/ 484869 h 539867"/>
                    <a:gd name="connsiteX6" fmla="*/ 134706 w 465028"/>
                    <a:gd name="connsiteY6" fmla="*/ 529076 h 539867"/>
                    <a:gd name="connsiteX7" fmla="*/ 193080 w 465028"/>
                    <a:gd name="connsiteY7" fmla="*/ 536856 h 539867"/>
                    <a:gd name="connsiteX8" fmla="*/ 235529 w 465028"/>
                    <a:gd name="connsiteY8" fmla="*/ 484478 h 539867"/>
                    <a:gd name="connsiteX9" fmla="*/ 243217 w 465028"/>
                    <a:gd name="connsiteY9" fmla="*/ 317378 h 539867"/>
                    <a:gd name="connsiteX10" fmla="*/ 276178 w 465028"/>
                    <a:gd name="connsiteY10" fmla="*/ 248518 h 539867"/>
                    <a:gd name="connsiteX11" fmla="*/ 329427 w 465028"/>
                    <a:gd name="connsiteY11" fmla="*/ 216660 h 539867"/>
                    <a:gd name="connsiteX12" fmla="*/ 424422 w 465028"/>
                    <a:gd name="connsiteY12" fmla="*/ 224936 h 539867"/>
                    <a:gd name="connsiteX13" fmla="*/ 442516 w 465028"/>
                    <a:gd name="connsiteY13" fmla="*/ 113921 h 539867"/>
                    <a:gd name="connsiteX14" fmla="*/ 362299 w 465028"/>
                    <a:gd name="connsiteY14" fmla="*/ 14156 h 539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65028" h="539867">
                      <a:moveTo>
                        <a:pt x="362299" y="14156"/>
                      </a:moveTo>
                      <a:cubicBezTo>
                        <a:pt x="317475" y="-19910"/>
                        <a:pt x="198413" y="15254"/>
                        <a:pt x="152059" y="38617"/>
                      </a:cubicBezTo>
                      <a:cubicBezTo>
                        <a:pt x="105705" y="61980"/>
                        <a:pt x="108916" y="116765"/>
                        <a:pt x="84174" y="154335"/>
                      </a:cubicBezTo>
                      <a:cubicBezTo>
                        <a:pt x="59432" y="191905"/>
                        <a:pt x="14201" y="224361"/>
                        <a:pt x="3604" y="264040"/>
                      </a:cubicBezTo>
                      <a:cubicBezTo>
                        <a:pt x="-6993" y="303719"/>
                        <a:pt x="7930" y="355602"/>
                        <a:pt x="20592" y="392407"/>
                      </a:cubicBezTo>
                      <a:cubicBezTo>
                        <a:pt x="33254" y="429212"/>
                        <a:pt x="59216" y="465335"/>
                        <a:pt x="79575" y="484869"/>
                      </a:cubicBezTo>
                      <a:cubicBezTo>
                        <a:pt x="99934" y="504403"/>
                        <a:pt x="115789" y="521628"/>
                        <a:pt x="134706" y="529076"/>
                      </a:cubicBezTo>
                      <a:cubicBezTo>
                        <a:pt x="153624" y="536524"/>
                        <a:pt x="176276" y="544289"/>
                        <a:pt x="193080" y="536856"/>
                      </a:cubicBezTo>
                      <a:cubicBezTo>
                        <a:pt x="209884" y="529423"/>
                        <a:pt x="227173" y="521058"/>
                        <a:pt x="235529" y="484478"/>
                      </a:cubicBezTo>
                      <a:cubicBezTo>
                        <a:pt x="243885" y="447898"/>
                        <a:pt x="249169" y="351027"/>
                        <a:pt x="243217" y="317378"/>
                      </a:cubicBezTo>
                      <a:cubicBezTo>
                        <a:pt x="237265" y="283729"/>
                        <a:pt x="261810" y="265304"/>
                        <a:pt x="276178" y="248518"/>
                      </a:cubicBezTo>
                      <a:cubicBezTo>
                        <a:pt x="290546" y="231732"/>
                        <a:pt x="304720" y="220590"/>
                        <a:pt x="329427" y="216660"/>
                      </a:cubicBezTo>
                      <a:cubicBezTo>
                        <a:pt x="354134" y="212730"/>
                        <a:pt x="392149" y="230315"/>
                        <a:pt x="424422" y="224936"/>
                      </a:cubicBezTo>
                      <a:cubicBezTo>
                        <a:pt x="456695" y="219557"/>
                        <a:pt x="487340" y="147987"/>
                        <a:pt x="442516" y="113921"/>
                      </a:cubicBezTo>
                      <a:lnTo>
                        <a:pt x="362299" y="14156"/>
                      </a:lnTo>
                      <a:close/>
                    </a:path>
                  </a:pathLst>
                </a:custGeom>
                <a:gradFill>
                  <a:gsLst>
                    <a:gs pos="0">
                      <a:schemeClr val="accent1">
                        <a:lumMod val="40000"/>
                        <a:lumOff val="60000"/>
                      </a:schemeClr>
                    </a:gs>
                    <a:gs pos="67000">
                      <a:srgbClr val="0070C0"/>
                    </a:gs>
                    <a:gs pos="100000">
                      <a:schemeClr val="accent1">
                        <a:lumMod val="45000"/>
                        <a:lumOff val="55000"/>
                      </a:schemeClr>
                    </a:gs>
                    <a:gs pos="100000">
                      <a:schemeClr val="accent1">
                        <a:lumMod val="30000"/>
                        <a:lumOff val="70000"/>
                      </a:schemeClr>
                    </a:gs>
                  </a:gsLst>
                  <a:lin ang="5400000" scaled="1"/>
                </a:gradFill>
                <a:ln>
                  <a:gradFill>
                    <a:gsLst>
                      <a:gs pos="0">
                        <a:schemeClr val="accent1">
                          <a:lumMod val="40000"/>
                          <a:lumOff val="60000"/>
                        </a:schemeClr>
                      </a:gs>
                      <a:gs pos="67000">
                        <a:srgbClr val="0070C0"/>
                      </a:gs>
                      <a:gs pos="100000">
                        <a:schemeClr val="accent1">
                          <a:lumMod val="45000"/>
                          <a:lumOff val="55000"/>
                        </a:schemeClr>
                      </a:gs>
                      <a:gs pos="100000">
                        <a:schemeClr val="accent1">
                          <a:lumMod val="30000"/>
                          <a:lumOff val="7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00" dirty="0" err="1" smtClean="0"/>
                    <a:t>F</a:t>
                  </a:r>
                  <a:r>
                    <a:rPr kumimoji="1" lang="en-US" altLang="ja-JP" sz="100" dirty="0" err="1" smtClean="0"/>
                    <a:t>Ⅺ</a:t>
                  </a:r>
                  <a:endParaRPr kumimoji="1" lang="ja-JP" altLang="en-US" sz="100" dirty="0"/>
                </a:p>
              </p:txBody>
            </p:sp>
            <p:sp>
              <p:nvSpPr>
                <p:cNvPr id="18" name="円/楕円 17"/>
                <p:cNvSpPr/>
                <p:nvPr/>
              </p:nvSpPr>
              <p:spPr>
                <a:xfrm>
                  <a:off x="629120" y="7096777"/>
                  <a:ext cx="847137" cy="1288800"/>
                </a:xfrm>
                <a:prstGeom prst="ellipse">
                  <a:avLst/>
                </a:prstGeom>
                <a:gradFill>
                  <a:gsLst>
                    <a:gs pos="1000">
                      <a:schemeClr val="accent1">
                        <a:lumMod val="20000"/>
                        <a:lumOff val="80000"/>
                      </a:schemeClr>
                    </a:gs>
                    <a:gs pos="100000">
                      <a:schemeClr val="accent1">
                        <a:lumMod val="45000"/>
                        <a:lumOff val="55000"/>
                      </a:schemeClr>
                    </a:gs>
                    <a:gs pos="49000">
                      <a:srgbClr val="FF00F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500" dirty="0" err="1" smtClean="0"/>
                    <a:t>F</a:t>
                  </a:r>
                  <a:r>
                    <a:rPr kumimoji="1" lang="en-US" altLang="ja-JP" sz="200" dirty="0" err="1" smtClean="0"/>
                    <a:t>Ⅷ</a:t>
                  </a:r>
                  <a:r>
                    <a:rPr kumimoji="1" lang="en-US" altLang="ja-JP" sz="500" dirty="0" err="1" smtClean="0"/>
                    <a:t>a</a:t>
                  </a:r>
                  <a:endParaRPr kumimoji="1" lang="ja-JP" altLang="en-US" sz="500" dirty="0"/>
                </a:p>
              </p:txBody>
            </p:sp>
            <p:sp>
              <p:nvSpPr>
                <p:cNvPr id="19" name="フリーフォーム 18"/>
                <p:cNvSpPr/>
                <p:nvPr/>
              </p:nvSpPr>
              <p:spPr>
                <a:xfrm>
                  <a:off x="1897569" y="6938099"/>
                  <a:ext cx="2428403" cy="1691073"/>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sz="500" dirty="0" smtClean="0"/>
                </a:p>
                <a:p>
                  <a:pPr algn="ctr"/>
                  <a:endParaRPr lang="en-US" altLang="ja-JP" sz="500" dirty="0"/>
                </a:p>
                <a:p>
                  <a:pPr algn="ctr"/>
                  <a:endParaRPr kumimoji="1" lang="en-US" altLang="ja-JP" sz="500" dirty="0" smtClean="0"/>
                </a:p>
                <a:p>
                  <a:pPr algn="ctr"/>
                  <a:endParaRPr lang="en-US" altLang="ja-JP" sz="500" dirty="0"/>
                </a:p>
                <a:p>
                  <a:pPr algn="ctr"/>
                  <a:r>
                    <a:rPr kumimoji="1" lang="en-US" altLang="ja-JP" sz="500" dirty="0" err="1" smtClean="0"/>
                    <a:t>F</a:t>
                  </a:r>
                  <a:r>
                    <a:rPr kumimoji="1" lang="en-US" altLang="ja-JP" sz="200" dirty="0" err="1" smtClean="0"/>
                    <a:t>Ⅴ</a:t>
                  </a:r>
                  <a:endParaRPr kumimoji="1" lang="ja-JP" altLang="en-US" sz="200" dirty="0"/>
                </a:p>
              </p:txBody>
            </p:sp>
            <p:sp>
              <p:nvSpPr>
                <p:cNvPr id="20" name="フリーフォーム 19"/>
                <p:cNvSpPr/>
                <p:nvPr/>
              </p:nvSpPr>
              <p:spPr>
                <a:xfrm>
                  <a:off x="1346799" y="7090677"/>
                  <a:ext cx="1976905" cy="1344226"/>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500" dirty="0"/>
                </a:p>
                <a:p>
                  <a:pPr algn="ctr"/>
                  <a:r>
                    <a:rPr lang="en-US" altLang="ja-JP" sz="500" dirty="0" err="1" smtClean="0"/>
                    <a:t>F</a:t>
                  </a:r>
                  <a:r>
                    <a:rPr lang="en-US" altLang="ja-JP" sz="200" dirty="0" err="1" smtClean="0"/>
                    <a:t>Ⅹ</a:t>
                  </a:r>
                  <a:endParaRPr kumimoji="1" lang="ja-JP" altLang="en-US" sz="200" dirty="0"/>
                </a:p>
              </p:txBody>
            </p:sp>
            <p:sp>
              <p:nvSpPr>
                <p:cNvPr id="21" name="円/楕円 20"/>
                <p:cNvSpPr/>
                <p:nvPr/>
              </p:nvSpPr>
              <p:spPr>
                <a:xfrm rot="1313919">
                  <a:off x="3102839" y="6875273"/>
                  <a:ext cx="719490" cy="869585"/>
                </a:xfrm>
                <a:prstGeom prst="ellipse">
                  <a:avLst/>
                </a:prstGeom>
                <a:gradFill flip="none" rotWithShape="1">
                  <a:gsLst>
                    <a:gs pos="32500">
                      <a:schemeClr val="bg1"/>
                    </a:gs>
                    <a:gs pos="0">
                      <a:schemeClr val="accent6">
                        <a:lumMod val="20000"/>
                        <a:lumOff val="80000"/>
                      </a:schemeClr>
                    </a:gs>
                    <a:gs pos="65000">
                      <a:srgbClr val="FF0000">
                        <a:alpha val="74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 dirty="0" err="1" smtClean="0"/>
                    <a:t>F</a:t>
                  </a:r>
                  <a:r>
                    <a:rPr kumimoji="1" lang="en-US" altLang="ja-JP" sz="200" dirty="0" err="1" smtClean="0"/>
                    <a:t>Ⅱ</a:t>
                  </a:r>
                  <a:endParaRPr kumimoji="1" lang="ja-JP" altLang="en-US" sz="200" dirty="0"/>
                </a:p>
              </p:txBody>
            </p:sp>
            <p:sp>
              <p:nvSpPr>
                <p:cNvPr id="22" name="円/楕円 21"/>
                <p:cNvSpPr/>
                <p:nvPr/>
              </p:nvSpPr>
              <p:spPr>
                <a:xfrm rot="1246948">
                  <a:off x="3027304" y="7639686"/>
                  <a:ext cx="254716" cy="317697"/>
                </a:xfrm>
                <a:prstGeom prst="ellipse">
                  <a:avLst/>
                </a:prstGeom>
                <a:gradFill flip="none" rotWithShape="1">
                  <a:gsLst>
                    <a:gs pos="0">
                      <a:schemeClr val="bg1"/>
                    </a:gs>
                    <a:gs pos="65000">
                      <a:srgbClr val="FF0000"/>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0" dirty="0" smtClean="0"/>
                    <a:t>1</a:t>
                  </a:r>
                </a:p>
                <a:p>
                  <a:pPr algn="ctr"/>
                  <a:endParaRPr kumimoji="1" lang="ja-JP" altLang="en-US" sz="100" dirty="0"/>
                </a:p>
              </p:txBody>
            </p:sp>
            <p:sp>
              <p:nvSpPr>
                <p:cNvPr id="23" name="円/楕円 22"/>
                <p:cNvSpPr/>
                <p:nvPr/>
              </p:nvSpPr>
              <p:spPr>
                <a:xfrm rot="1383995">
                  <a:off x="2916156" y="7827779"/>
                  <a:ext cx="254716" cy="317697"/>
                </a:xfrm>
                <a:prstGeom prst="ellipse">
                  <a:avLst/>
                </a:prstGeom>
                <a:gradFill flip="none" rotWithShape="1">
                  <a:gsLst>
                    <a:gs pos="0">
                      <a:schemeClr val="bg1"/>
                    </a:gs>
                    <a:gs pos="65000">
                      <a:srgbClr val="FF0000"/>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dirty="0" smtClean="0"/>
                    <a:t>2</a:t>
                  </a:r>
                </a:p>
                <a:p>
                  <a:pPr algn="ctr"/>
                  <a:endParaRPr kumimoji="1" lang="en-US" altLang="ja-JP" sz="200" dirty="0" smtClean="0"/>
                </a:p>
              </p:txBody>
            </p:sp>
            <p:sp>
              <p:nvSpPr>
                <p:cNvPr id="24" name="正方形/長方形 23"/>
                <p:cNvSpPr/>
                <p:nvPr/>
              </p:nvSpPr>
              <p:spPr>
                <a:xfrm>
                  <a:off x="840719" y="8370688"/>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b="1" dirty="0" err="1" smtClean="0">
                      <a:solidFill>
                        <a:srgbClr val="FF0000"/>
                      </a:solidFill>
                      <a:latin typeface="+mj-ea"/>
                      <a:ea typeface="+mj-ea"/>
                    </a:rPr>
                    <a:t>Ca</a:t>
                  </a:r>
                  <a:endParaRPr kumimoji="1" lang="ja-JP" altLang="en-US" sz="200" b="1" dirty="0">
                    <a:solidFill>
                      <a:srgbClr val="FF0000"/>
                    </a:solidFill>
                    <a:latin typeface="+mj-ea"/>
                    <a:ea typeface="+mj-ea"/>
                  </a:endParaRPr>
                </a:p>
              </p:txBody>
            </p:sp>
            <p:sp>
              <p:nvSpPr>
                <p:cNvPr id="25" name="正方形/長方形 24"/>
                <p:cNvSpPr/>
                <p:nvPr/>
              </p:nvSpPr>
              <p:spPr>
                <a:xfrm>
                  <a:off x="1382153" y="8345591"/>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b="1" dirty="0" err="1" smtClean="0">
                      <a:solidFill>
                        <a:srgbClr val="FF0000"/>
                      </a:solidFill>
                      <a:latin typeface="+mj-ea"/>
                      <a:ea typeface="+mj-ea"/>
                    </a:rPr>
                    <a:t>Ca</a:t>
                  </a:r>
                  <a:endParaRPr kumimoji="1" lang="ja-JP" altLang="en-US" sz="200" b="1" dirty="0">
                    <a:solidFill>
                      <a:srgbClr val="FF0000"/>
                    </a:solidFill>
                    <a:latin typeface="+mj-ea"/>
                    <a:ea typeface="+mj-ea"/>
                  </a:endParaRPr>
                </a:p>
              </p:txBody>
            </p:sp>
            <p:sp>
              <p:nvSpPr>
                <p:cNvPr id="26" name="正方形/長方形 25"/>
                <p:cNvSpPr/>
                <p:nvPr/>
              </p:nvSpPr>
              <p:spPr>
                <a:xfrm>
                  <a:off x="1834968" y="8333896"/>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b="1" dirty="0" err="1" smtClean="0">
                      <a:solidFill>
                        <a:srgbClr val="FF0000"/>
                      </a:solidFill>
                      <a:latin typeface="+mj-ea"/>
                      <a:ea typeface="+mj-ea"/>
                    </a:rPr>
                    <a:t>Ca</a:t>
                  </a:r>
                  <a:endParaRPr kumimoji="1" lang="ja-JP" altLang="en-US" sz="200" b="1" dirty="0">
                    <a:solidFill>
                      <a:srgbClr val="FF0000"/>
                    </a:solidFill>
                    <a:latin typeface="+mj-ea"/>
                    <a:ea typeface="+mj-ea"/>
                  </a:endParaRPr>
                </a:p>
              </p:txBody>
            </p:sp>
            <p:sp>
              <p:nvSpPr>
                <p:cNvPr id="27" name="正方形/長方形 26"/>
                <p:cNvSpPr/>
                <p:nvPr/>
              </p:nvSpPr>
              <p:spPr>
                <a:xfrm>
                  <a:off x="2644715" y="8048249"/>
                  <a:ext cx="378738" cy="2020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 b="1" dirty="0" err="1" smtClean="0">
                      <a:solidFill>
                        <a:srgbClr val="FF0000"/>
                      </a:solidFill>
                      <a:latin typeface="+mj-ea"/>
                      <a:ea typeface="+mj-ea"/>
                    </a:rPr>
                    <a:t>Ca</a:t>
                  </a:r>
                  <a:endParaRPr kumimoji="1" lang="ja-JP" altLang="en-US" sz="200" b="1" dirty="0">
                    <a:solidFill>
                      <a:srgbClr val="FF0000"/>
                    </a:solidFill>
                    <a:latin typeface="+mj-ea"/>
                    <a:ea typeface="+mj-ea"/>
                  </a:endParaRPr>
                </a:p>
              </p:txBody>
            </p:sp>
          </p:grpSp>
        </p:grpSp>
      </p:grpSp>
      <p:sp>
        <p:nvSpPr>
          <p:cNvPr id="356" name="タイトル 1"/>
          <p:cNvSpPr txBox="1">
            <a:spLocks/>
          </p:cNvSpPr>
          <p:nvPr/>
        </p:nvSpPr>
        <p:spPr>
          <a:xfrm>
            <a:off x="1297096" y="8802818"/>
            <a:ext cx="2672485" cy="452572"/>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smtClean="0">
                <a:latin typeface="HG明朝B" panose="02020809000000000000" pitchFamily="17" charset="-128"/>
                <a:ea typeface="HG明朝B" panose="02020809000000000000" pitchFamily="17" charset="-128"/>
              </a:rPr>
              <a:t>　　　</a:t>
            </a:r>
            <a:r>
              <a:rPr lang="en-US" altLang="ja-JP" sz="2000" b="1" dirty="0" err="1" smtClean="0">
                <a:latin typeface="HG明朝B" panose="02020809000000000000" pitchFamily="17" charset="-128"/>
                <a:ea typeface="HG明朝B" panose="02020809000000000000" pitchFamily="17" charset="-128"/>
              </a:rPr>
              <a:t>Mp</a:t>
            </a:r>
            <a:r>
              <a:rPr lang="ja-JP" altLang="en-US" sz="2000" b="1" dirty="0" smtClean="0">
                <a:latin typeface="HG明朝B" panose="02020809000000000000" pitchFamily="17" charset="-128"/>
                <a:ea typeface="HG明朝B" panose="02020809000000000000" pitchFamily="17" charset="-128"/>
              </a:rPr>
              <a:t>が少ない場合</a:t>
            </a:r>
            <a:endParaRPr lang="ja-JP" altLang="en-US" sz="2000" b="1" dirty="0">
              <a:latin typeface="HG明朝B" panose="02020809000000000000" pitchFamily="17" charset="-128"/>
              <a:ea typeface="HG明朝B" panose="02020809000000000000" pitchFamily="17" charset="-128"/>
            </a:endParaRPr>
          </a:p>
        </p:txBody>
      </p:sp>
      <p:grpSp>
        <p:nvGrpSpPr>
          <p:cNvPr id="715" name="グループ化 714"/>
          <p:cNvGrpSpPr/>
          <p:nvPr/>
        </p:nvGrpSpPr>
        <p:grpSpPr>
          <a:xfrm>
            <a:off x="6033817" y="5673428"/>
            <a:ext cx="6014021" cy="3177344"/>
            <a:chOff x="6108539" y="5908309"/>
            <a:chExt cx="4027453" cy="2246512"/>
          </a:xfrm>
        </p:grpSpPr>
        <p:sp>
          <p:nvSpPr>
            <p:cNvPr id="365" name="正方形/長方形 364"/>
            <p:cNvSpPr/>
            <p:nvPr/>
          </p:nvSpPr>
          <p:spPr>
            <a:xfrm>
              <a:off x="6108539" y="5908309"/>
              <a:ext cx="4027453" cy="2246512"/>
            </a:xfrm>
            <a:prstGeom prst="rect">
              <a:avLst/>
            </a:prstGeom>
            <a:gradFill flip="none" rotWithShape="1">
              <a:gsLst>
                <a:gs pos="0">
                  <a:schemeClr val="accent1">
                    <a:lumMod val="5000"/>
                    <a:lumOff val="95000"/>
                  </a:schemeClr>
                </a:gs>
                <a:gs pos="77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66" name="グループ化 365"/>
            <p:cNvGrpSpPr/>
            <p:nvPr/>
          </p:nvGrpSpPr>
          <p:grpSpPr>
            <a:xfrm>
              <a:off x="7187868" y="6650113"/>
              <a:ext cx="878319" cy="578534"/>
              <a:chOff x="3862414" y="4360833"/>
              <a:chExt cx="878319" cy="578534"/>
            </a:xfrm>
          </p:grpSpPr>
          <p:sp>
            <p:nvSpPr>
              <p:cNvPr id="367" name="フリーフォーム 366"/>
              <p:cNvSpPr/>
              <p:nvPr/>
            </p:nvSpPr>
            <p:spPr>
              <a:xfrm rot="19288117">
                <a:off x="3862414" y="4555662"/>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8" name="円/楕円 367"/>
              <p:cNvSpPr/>
              <p:nvPr/>
            </p:nvSpPr>
            <p:spPr>
              <a:xfrm rot="3221114">
                <a:off x="4067823" y="4420350"/>
                <a:ext cx="215512" cy="325599"/>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Ⅶ</a:t>
                </a:r>
                <a:endParaRPr kumimoji="1" lang="ja-JP" altLang="en-US" sz="1400" dirty="0"/>
              </a:p>
            </p:txBody>
          </p:sp>
          <p:sp>
            <p:nvSpPr>
              <p:cNvPr id="369" name="フリーフォーム 368"/>
              <p:cNvSpPr/>
              <p:nvPr/>
            </p:nvSpPr>
            <p:spPr>
              <a:xfrm>
                <a:off x="4253882" y="4371006"/>
                <a:ext cx="486851" cy="305802"/>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70" name="フリーフォーム 369"/>
              <p:cNvSpPr/>
              <p:nvPr/>
            </p:nvSpPr>
            <p:spPr>
              <a:xfrm>
                <a:off x="4229047" y="4360833"/>
                <a:ext cx="511686" cy="367195"/>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Ⅹ</a:t>
                </a:r>
                <a:endParaRPr kumimoji="1" lang="ja-JP" altLang="en-US" sz="1200" dirty="0"/>
              </a:p>
            </p:txBody>
          </p:sp>
          <p:grpSp>
            <p:nvGrpSpPr>
              <p:cNvPr id="371" name="グループ化 370"/>
              <p:cNvGrpSpPr/>
              <p:nvPr/>
            </p:nvGrpSpPr>
            <p:grpSpPr>
              <a:xfrm>
                <a:off x="3883657" y="4678031"/>
                <a:ext cx="851906" cy="261336"/>
                <a:chOff x="7718528" y="1487318"/>
                <a:chExt cx="851906" cy="261336"/>
              </a:xfrm>
            </p:grpSpPr>
            <p:sp>
              <p:nvSpPr>
                <p:cNvPr id="372" name="円/楕円 371"/>
                <p:cNvSpPr/>
                <p:nvPr/>
              </p:nvSpPr>
              <p:spPr>
                <a:xfrm>
                  <a:off x="8440481" y="153200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3" name="円/楕円 372"/>
                <p:cNvSpPr/>
                <p:nvPr/>
              </p:nvSpPr>
              <p:spPr>
                <a:xfrm>
                  <a:off x="8402437" y="151820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4" name="円/楕円 373"/>
                <p:cNvSpPr/>
                <p:nvPr/>
              </p:nvSpPr>
              <p:spPr>
                <a:xfrm>
                  <a:off x="8450260" y="16362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5" name="円/楕円 374"/>
                <p:cNvSpPr/>
                <p:nvPr/>
              </p:nvSpPr>
              <p:spPr>
                <a:xfrm>
                  <a:off x="8281581" y="159905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6" name="円/楕円 375"/>
                <p:cNvSpPr/>
                <p:nvPr/>
              </p:nvSpPr>
              <p:spPr>
                <a:xfrm>
                  <a:off x="8478526" y="154600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7" name="円/楕円 376"/>
                <p:cNvSpPr/>
                <p:nvPr/>
              </p:nvSpPr>
              <p:spPr>
                <a:xfrm>
                  <a:off x="8196672" y="148731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8" name="円/楕円 377"/>
                <p:cNvSpPr/>
                <p:nvPr/>
              </p:nvSpPr>
              <p:spPr>
                <a:xfrm>
                  <a:off x="8514315" y="156235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9" name="円/楕円 378"/>
                <p:cNvSpPr/>
                <p:nvPr/>
              </p:nvSpPr>
              <p:spPr>
                <a:xfrm>
                  <a:off x="8409192" y="16287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0" name="円/楕円 379"/>
                <p:cNvSpPr/>
                <p:nvPr/>
              </p:nvSpPr>
              <p:spPr>
                <a:xfrm>
                  <a:off x="8525771" y="166480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1" name="円/楕円 380"/>
                <p:cNvSpPr/>
                <p:nvPr/>
              </p:nvSpPr>
              <p:spPr>
                <a:xfrm>
                  <a:off x="8157513" y="158317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2" name="円/楕円 381"/>
                <p:cNvSpPr/>
                <p:nvPr/>
              </p:nvSpPr>
              <p:spPr>
                <a:xfrm>
                  <a:off x="8488733" y="165008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3" name="円/楕円 382"/>
                <p:cNvSpPr/>
                <p:nvPr/>
              </p:nvSpPr>
              <p:spPr>
                <a:xfrm>
                  <a:off x="8236687" y="149446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4" name="円/楕円 383"/>
                <p:cNvSpPr/>
                <p:nvPr/>
              </p:nvSpPr>
              <p:spPr>
                <a:xfrm>
                  <a:off x="8238596" y="159267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5" name="円/楕円 384"/>
                <p:cNvSpPr/>
                <p:nvPr/>
              </p:nvSpPr>
              <p:spPr>
                <a:xfrm>
                  <a:off x="8196672" y="158262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円/楕円 385"/>
                <p:cNvSpPr/>
                <p:nvPr/>
              </p:nvSpPr>
              <p:spPr>
                <a:xfrm>
                  <a:off x="8359981" y="151363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7" name="円/楕円 386"/>
                <p:cNvSpPr/>
                <p:nvPr/>
              </p:nvSpPr>
              <p:spPr>
                <a:xfrm>
                  <a:off x="8326951" y="160363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円/楕円 387"/>
                <p:cNvSpPr/>
                <p:nvPr/>
              </p:nvSpPr>
              <p:spPr>
                <a:xfrm>
                  <a:off x="8276261" y="149790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9" name="円/楕円 388"/>
                <p:cNvSpPr/>
                <p:nvPr/>
              </p:nvSpPr>
              <p:spPr>
                <a:xfrm>
                  <a:off x="8369677" y="161441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0" name="円/楕円 389"/>
                <p:cNvSpPr/>
                <p:nvPr/>
              </p:nvSpPr>
              <p:spPr>
                <a:xfrm>
                  <a:off x="8319729" y="150239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1" name="円/楕円 390"/>
                <p:cNvSpPr/>
                <p:nvPr/>
              </p:nvSpPr>
              <p:spPr>
                <a:xfrm>
                  <a:off x="8156214" y="148762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2" name="円/楕円 391"/>
                <p:cNvSpPr/>
                <p:nvPr/>
              </p:nvSpPr>
              <p:spPr>
                <a:xfrm rot="16200000">
                  <a:off x="8134250" y="159358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3" name="円/楕円 392"/>
                <p:cNvSpPr/>
                <p:nvPr/>
              </p:nvSpPr>
              <p:spPr>
                <a:xfrm rot="16200000">
                  <a:off x="7975804"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4" name="円/楕円 393"/>
                <p:cNvSpPr/>
                <p:nvPr/>
              </p:nvSpPr>
              <p:spPr>
                <a:xfrm rot="16200000">
                  <a:off x="7791598" y="156417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5" name="円/楕円 394"/>
                <p:cNvSpPr/>
                <p:nvPr/>
              </p:nvSpPr>
              <p:spPr>
                <a:xfrm rot="16200000">
                  <a:off x="8091016" y="160262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6" name="円/楕円 395"/>
                <p:cNvSpPr/>
                <p:nvPr/>
              </p:nvSpPr>
              <p:spPr>
                <a:xfrm rot="16200000">
                  <a:off x="7936207" y="161989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7" name="円/楕円 396"/>
                <p:cNvSpPr/>
                <p:nvPr/>
              </p:nvSpPr>
              <p:spPr>
                <a:xfrm rot="16200000">
                  <a:off x="8137049" y="149109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8" name="円/楕円 397"/>
                <p:cNvSpPr/>
                <p:nvPr/>
              </p:nvSpPr>
              <p:spPr>
                <a:xfrm rot="16200000">
                  <a:off x="8097768" y="149378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9" name="円/楕円 398"/>
                <p:cNvSpPr/>
                <p:nvPr/>
              </p:nvSpPr>
              <p:spPr>
                <a:xfrm rot="16200000">
                  <a:off x="7870421" y="153955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0" name="円/楕円 399"/>
                <p:cNvSpPr/>
                <p:nvPr/>
              </p:nvSpPr>
              <p:spPr>
                <a:xfrm rot="16200000">
                  <a:off x="7825714" y="165684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1" name="円/楕円 400"/>
                <p:cNvSpPr/>
                <p:nvPr/>
              </p:nvSpPr>
              <p:spPr>
                <a:xfrm rot="16200000">
                  <a:off x="7908366" y="152096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2" name="円/楕円 401"/>
                <p:cNvSpPr/>
                <p:nvPr/>
              </p:nvSpPr>
              <p:spPr>
                <a:xfrm rot="16200000">
                  <a:off x="7751631" y="168865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3" name="円/楕円 402"/>
                <p:cNvSpPr/>
                <p:nvPr/>
              </p:nvSpPr>
              <p:spPr>
                <a:xfrm rot="16200000">
                  <a:off x="7982560" y="15109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4" name="円/楕円 403"/>
                <p:cNvSpPr/>
                <p:nvPr/>
              </p:nvSpPr>
              <p:spPr>
                <a:xfrm rot="16200000">
                  <a:off x="7716801" y="170529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5" name="円/楕円 404"/>
                <p:cNvSpPr/>
                <p:nvPr/>
              </p:nvSpPr>
              <p:spPr>
                <a:xfrm rot="16200000">
                  <a:off x="8022750" y="150122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6" name="円/楕円 405"/>
                <p:cNvSpPr/>
                <p:nvPr/>
              </p:nvSpPr>
              <p:spPr>
                <a:xfrm rot="16200000">
                  <a:off x="7753652" y="157985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7" name="円/楕円 406"/>
                <p:cNvSpPr/>
                <p:nvPr/>
              </p:nvSpPr>
              <p:spPr>
                <a:xfrm rot="16200000">
                  <a:off x="8013750"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8" name="円/楕円 407"/>
                <p:cNvSpPr/>
                <p:nvPr/>
              </p:nvSpPr>
              <p:spPr>
                <a:xfrm rot="16200000">
                  <a:off x="7829543" y="154906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9" name="円/楕円 408"/>
                <p:cNvSpPr/>
                <p:nvPr/>
              </p:nvSpPr>
              <p:spPr>
                <a:xfrm rot="16200000">
                  <a:off x="8059635" y="14984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0" name="円/楕円 409"/>
                <p:cNvSpPr/>
                <p:nvPr/>
              </p:nvSpPr>
              <p:spPr>
                <a:xfrm rot="16200000">
                  <a:off x="8051848" y="160262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1" name="円/楕円 410"/>
                <p:cNvSpPr/>
                <p:nvPr/>
              </p:nvSpPr>
              <p:spPr>
                <a:xfrm rot="16200000">
                  <a:off x="7944195" y="152277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2" name="円/楕円 411"/>
                <p:cNvSpPr/>
                <p:nvPr/>
              </p:nvSpPr>
              <p:spPr>
                <a:xfrm rot="16200000">
                  <a:off x="7787919" y="16688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3" name="円/楕円 412"/>
                <p:cNvSpPr/>
                <p:nvPr/>
              </p:nvSpPr>
              <p:spPr>
                <a:xfrm rot="16200000">
                  <a:off x="7860974" y="164214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4" name="円/楕円 413"/>
                <p:cNvSpPr/>
                <p:nvPr/>
              </p:nvSpPr>
              <p:spPr>
                <a:xfrm rot="16200000">
                  <a:off x="7894753" y="16343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5" name="円/楕円 414"/>
                <p:cNvSpPr/>
                <p:nvPr/>
              </p:nvSpPr>
              <p:spPr>
                <a:xfrm rot="16200000">
                  <a:off x="7718354" y="15973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16" name="グループ化 415"/>
            <p:cNvGrpSpPr/>
            <p:nvPr/>
          </p:nvGrpSpPr>
          <p:grpSpPr>
            <a:xfrm>
              <a:off x="8602961" y="7436170"/>
              <a:ext cx="898482" cy="568361"/>
              <a:chOff x="5076504" y="5129974"/>
              <a:chExt cx="898482" cy="568361"/>
            </a:xfrm>
          </p:grpSpPr>
          <p:sp>
            <p:nvSpPr>
              <p:cNvPr id="417" name="フリーフォーム 416"/>
              <p:cNvSpPr/>
              <p:nvPr/>
            </p:nvSpPr>
            <p:spPr>
              <a:xfrm rot="18977592">
                <a:off x="5076504" y="5313350"/>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8" name="円/楕円 417"/>
              <p:cNvSpPr/>
              <p:nvPr/>
            </p:nvSpPr>
            <p:spPr>
              <a:xfrm rot="3221114">
                <a:off x="5302076" y="5179318"/>
                <a:ext cx="215512" cy="325599"/>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Ⅶ</a:t>
                </a:r>
                <a:endParaRPr kumimoji="1" lang="ja-JP" altLang="en-US" sz="1400" dirty="0"/>
              </a:p>
            </p:txBody>
          </p:sp>
          <p:sp>
            <p:nvSpPr>
              <p:cNvPr id="419" name="フリーフォーム 418"/>
              <p:cNvSpPr/>
              <p:nvPr/>
            </p:nvSpPr>
            <p:spPr>
              <a:xfrm>
                <a:off x="5488135" y="5129974"/>
                <a:ext cx="486851" cy="305802"/>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grpSp>
            <p:nvGrpSpPr>
              <p:cNvPr id="420" name="グループ化 419"/>
              <p:cNvGrpSpPr/>
              <p:nvPr/>
            </p:nvGrpSpPr>
            <p:grpSpPr>
              <a:xfrm>
                <a:off x="5117910" y="5436999"/>
                <a:ext cx="851906" cy="261336"/>
                <a:chOff x="7718528" y="1487318"/>
                <a:chExt cx="851906" cy="261336"/>
              </a:xfrm>
            </p:grpSpPr>
            <p:sp>
              <p:nvSpPr>
                <p:cNvPr id="421" name="円/楕円 420"/>
                <p:cNvSpPr/>
                <p:nvPr/>
              </p:nvSpPr>
              <p:spPr>
                <a:xfrm>
                  <a:off x="8440481" y="153200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2" name="円/楕円 421"/>
                <p:cNvSpPr/>
                <p:nvPr/>
              </p:nvSpPr>
              <p:spPr>
                <a:xfrm>
                  <a:off x="8402437" y="151820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3" name="円/楕円 422"/>
                <p:cNvSpPr/>
                <p:nvPr/>
              </p:nvSpPr>
              <p:spPr>
                <a:xfrm>
                  <a:off x="8450260" y="16362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4" name="円/楕円 423"/>
                <p:cNvSpPr/>
                <p:nvPr/>
              </p:nvSpPr>
              <p:spPr>
                <a:xfrm>
                  <a:off x="8281581" y="159905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5" name="円/楕円 424"/>
                <p:cNvSpPr/>
                <p:nvPr/>
              </p:nvSpPr>
              <p:spPr>
                <a:xfrm>
                  <a:off x="8478526" y="154600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6" name="円/楕円 425"/>
                <p:cNvSpPr/>
                <p:nvPr/>
              </p:nvSpPr>
              <p:spPr>
                <a:xfrm>
                  <a:off x="8196672" y="148731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7" name="円/楕円 426"/>
                <p:cNvSpPr/>
                <p:nvPr/>
              </p:nvSpPr>
              <p:spPr>
                <a:xfrm>
                  <a:off x="8514315" y="156235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8" name="円/楕円 427"/>
                <p:cNvSpPr/>
                <p:nvPr/>
              </p:nvSpPr>
              <p:spPr>
                <a:xfrm>
                  <a:off x="8409192" y="16287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9" name="円/楕円 428"/>
                <p:cNvSpPr/>
                <p:nvPr/>
              </p:nvSpPr>
              <p:spPr>
                <a:xfrm>
                  <a:off x="8525771" y="166480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0" name="円/楕円 429"/>
                <p:cNvSpPr/>
                <p:nvPr/>
              </p:nvSpPr>
              <p:spPr>
                <a:xfrm>
                  <a:off x="8157513" y="158317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1" name="円/楕円 430"/>
                <p:cNvSpPr/>
                <p:nvPr/>
              </p:nvSpPr>
              <p:spPr>
                <a:xfrm>
                  <a:off x="8488733" y="165008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2" name="円/楕円 431"/>
                <p:cNvSpPr/>
                <p:nvPr/>
              </p:nvSpPr>
              <p:spPr>
                <a:xfrm>
                  <a:off x="8236687" y="149446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3" name="円/楕円 432"/>
                <p:cNvSpPr/>
                <p:nvPr/>
              </p:nvSpPr>
              <p:spPr>
                <a:xfrm>
                  <a:off x="8238596" y="159267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4" name="円/楕円 433"/>
                <p:cNvSpPr/>
                <p:nvPr/>
              </p:nvSpPr>
              <p:spPr>
                <a:xfrm>
                  <a:off x="8196672" y="158262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5" name="円/楕円 434"/>
                <p:cNvSpPr/>
                <p:nvPr/>
              </p:nvSpPr>
              <p:spPr>
                <a:xfrm>
                  <a:off x="8359981" y="151363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6" name="円/楕円 435"/>
                <p:cNvSpPr/>
                <p:nvPr/>
              </p:nvSpPr>
              <p:spPr>
                <a:xfrm>
                  <a:off x="8326951" y="160363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7" name="円/楕円 436"/>
                <p:cNvSpPr/>
                <p:nvPr/>
              </p:nvSpPr>
              <p:spPr>
                <a:xfrm>
                  <a:off x="8276261" y="149790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8" name="円/楕円 437"/>
                <p:cNvSpPr/>
                <p:nvPr/>
              </p:nvSpPr>
              <p:spPr>
                <a:xfrm>
                  <a:off x="8369677" y="161441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9" name="円/楕円 438"/>
                <p:cNvSpPr/>
                <p:nvPr/>
              </p:nvSpPr>
              <p:spPr>
                <a:xfrm>
                  <a:off x="8319729" y="150239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0" name="円/楕円 439"/>
                <p:cNvSpPr/>
                <p:nvPr/>
              </p:nvSpPr>
              <p:spPr>
                <a:xfrm>
                  <a:off x="8156214" y="148762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1" name="円/楕円 440"/>
                <p:cNvSpPr/>
                <p:nvPr/>
              </p:nvSpPr>
              <p:spPr>
                <a:xfrm rot="16200000">
                  <a:off x="8134250" y="159358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2" name="円/楕円 441"/>
                <p:cNvSpPr/>
                <p:nvPr/>
              </p:nvSpPr>
              <p:spPr>
                <a:xfrm rot="16200000">
                  <a:off x="7975804"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3" name="円/楕円 442"/>
                <p:cNvSpPr/>
                <p:nvPr/>
              </p:nvSpPr>
              <p:spPr>
                <a:xfrm rot="16200000">
                  <a:off x="7791598" y="156417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4" name="円/楕円 443"/>
                <p:cNvSpPr/>
                <p:nvPr/>
              </p:nvSpPr>
              <p:spPr>
                <a:xfrm rot="16200000">
                  <a:off x="8091016" y="160262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5" name="円/楕円 444"/>
                <p:cNvSpPr/>
                <p:nvPr/>
              </p:nvSpPr>
              <p:spPr>
                <a:xfrm rot="16200000">
                  <a:off x="7936207" y="161989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6" name="円/楕円 445"/>
                <p:cNvSpPr/>
                <p:nvPr/>
              </p:nvSpPr>
              <p:spPr>
                <a:xfrm rot="16200000">
                  <a:off x="8137049" y="149109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7" name="円/楕円 446"/>
                <p:cNvSpPr/>
                <p:nvPr/>
              </p:nvSpPr>
              <p:spPr>
                <a:xfrm rot="16200000">
                  <a:off x="8097768" y="149378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8" name="円/楕円 447"/>
                <p:cNvSpPr/>
                <p:nvPr/>
              </p:nvSpPr>
              <p:spPr>
                <a:xfrm rot="16200000">
                  <a:off x="7870421" y="153955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9" name="円/楕円 448"/>
                <p:cNvSpPr/>
                <p:nvPr/>
              </p:nvSpPr>
              <p:spPr>
                <a:xfrm rot="16200000">
                  <a:off x="7825714" y="165684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0" name="円/楕円 449"/>
                <p:cNvSpPr/>
                <p:nvPr/>
              </p:nvSpPr>
              <p:spPr>
                <a:xfrm rot="16200000">
                  <a:off x="7908366" y="152096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1" name="円/楕円 450"/>
                <p:cNvSpPr/>
                <p:nvPr/>
              </p:nvSpPr>
              <p:spPr>
                <a:xfrm rot="16200000">
                  <a:off x="7751631" y="168865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2" name="円/楕円 451"/>
                <p:cNvSpPr/>
                <p:nvPr/>
              </p:nvSpPr>
              <p:spPr>
                <a:xfrm rot="16200000">
                  <a:off x="7982560" y="15109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3" name="円/楕円 452"/>
                <p:cNvSpPr/>
                <p:nvPr/>
              </p:nvSpPr>
              <p:spPr>
                <a:xfrm rot="16200000">
                  <a:off x="7716801" y="170529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4" name="円/楕円 453"/>
                <p:cNvSpPr/>
                <p:nvPr/>
              </p:nvSpPr>
              <p:spPr>
                <a:xfrm rot="16200000">
                  <a:off x="8022750" y="150122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5" name="円/楕円 454"/>
                <p:cNvSpPr/>
                <p:nvPr/>
              </p:nvSpPr>
              <p:spPr>
                <a:xfrm rot="16200000">
                  <a:off x="7753652" y="157985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6" name="円/楕円 455"/>
                <p:cNvSpPr/>
                <p:nvPr/>
              </p:nvSpPr>
              <p:spPr>
                <a:xfrm rot="16200000">
                  <a:off x="8013750"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7" name="円/楕円 456"/>
                <p:cNvSpPr/>
                <p:nvPr/>
              </p:nvSpPr>
              <p:spPr>
                <a:xfrm rot="16200000">
                  <a:off x="7829543" y="154906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8" name="円/楕円 457"/>
                <p:cNvSpPr/>
                <p:nvPr/>
              </p:nvSpPr>
              <p:spPr>
                <a:xfrm rot="16200000">
                  <a:off x="8059635" y="14984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9" name="円/楕円 458"/>
                <p:cNvSpPr/>
                <p:nvPr/>
              </p:nvSpPr>
              <p:spPr>
                <a:xfrm rot="16200000">
                  <a:off x="8051848" y="160262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0" name="円/楕円 459"/>
                <p:cNvSpPr/>
                <p:nvPr/>
              </p:nvSpPr>
              <p:spPr>
                <a:xfrm rot="16200000">
                  <a:off x="7944195" y="152277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1" name="円/楕円 460"/>
                <p:cNvSpPr/>
                <p:nvPr/>
              </p:nvSpPr>
              <p:spPr>
                <a:xfrm rot="16200000">
                  <a:off x="7787919" y="16688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2" name="円/楕円 461"/>
                <p:cNvSpPr/>
                <p:nvPr/>
              </p:nvSpPr>
              <p:spPr>
                <a:xfrm rot="16200000">
                  <a:off x="7860974" y="164214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3" name="円/楕円 462"/>
                <p:cNvSpPr/>
                <p:nvPr/>
              </p:nvSpPr>
              <p:spPr>
                <a:xfrm rot="16200000">
                  <a:off x="7894753" y="16343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4" name="円/楕円 463"/>
                <p:cNvSpPr/>
                <p:nvPr/>
              </p:nvSpPr>
              <p:spPr>
                <a:xfrm rot="16200000">
                  <a:off x="7718354" y="15973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465" name="グループ化 464"/>
            <p:cNvGrpSpPr/>
            <p:nvPr/>
          </p:nvGrpSpPr>
          <p:grpSpPr>
            <a:xfrm>
              <a:off x="8984500" y="6062563"/>
              <a:ext cx="903207" cy="414568"/>
              <a:chOff x="5588636" y="4414692"/>
              <a:chExt cx="903207" cy="414568"/>
            </a:xfrm>
          </p:grpSpPr>
          <p:sp>
            <p:nvSpPr>
              <p:cNvPr id="466" name="フリーフォーム 465"/>
              <p:cNvSpPr/>
              <p:nvPr/>
            </p:nvSpPr>
            <p:spPr>
              <a:xfrm rot="19307268">
                <a:off x="5588636" y="4454549"/>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7" name="円/楕円 466"/>
              <p:cNvSpPr/>
              <p:nvPr/>
            </p:nvSpPr>
            <p:spPr>
              <a:xfrm rot="3221114">
                <a:off x="5795208" y="4359648"/>
                <a:ext cx="215512" cy="325599"/>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Ⅶ</a:t>
                </a:r>
                <a:endParaRPr kumimoji="1" lang="ja-JP" altLang="en-US" sz="1400" dirty="0"/>
              </a:p>
            </p:txBody>
          </p:sp>
          <p:grpSp>
            <p:nvGrpSpPr>
              <p:cNvPr id="468" name="グループ化 467"/>
              <p:cNvGrpSpPr/>
              <p:nvPr/>
            </p:nvGrpSpPr>
            <p:grpSpPr>
              <a:xfrm>
                <a:off x="5639937" y="4558679"/>
                <a:ext cx="851906" cy="261336"/>
                <a:chOff x="7718528" y="1487318"/>
                <a:chExt cx="851906" cy="261336"/>
              </a:xfrm>
            </p:grpSpPr>
            <p:sp>
              <p:nvSpPr>
                <p:cNvPr id="469" name="円/楕円 468"/>
                <p:cNvSpPr/>
                <p:nvPr/>
              </p:nvSpPr>
              <p:spPr>
                <a:xfrm>
                  <a:off x="8440481" y="153200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0" name="円/楕円 469"/>
                <p:cNvSpPr/>
                <p:nvPr/>
              </p:nvSpPr>
              <p:spPr>
                <a:xfrm>
                  <a:off x="8402437" y="151820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1" name="円/楕円 470"/>
                <p:cNvSpPr/>
                <p:nvPr/>
              </p:nvSpPr>
              <p:spPr>
                <a:xfrm>
                  <a:off x="8450260" y="16362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2" name="円/楕円 471"/>
                <p:cNvSpPr/>
                <p:nvPr/>
              </p:nvSpPr>
              <p:spPr>
                <a:xfrm>
                  <a:off x="8281581" y="159905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3" name="円/楕円 472"/>
                <p:cNvSpPr/>
                <p:nvPr/>
              </p:nvSpPr>
              <p:spPr>
                <a:xfrm>
                  <a:off x="8478526" y="154600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4" name="円/楕円 473"/>
                <p:cNvSpPr/>
                <p:nvPr/>
              </p:nvSpPr>
              <p:spPr>
                <a:xfrm>
                  <a:off x="8196672" y="148731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5" name="円/楕円 474"/>
                <p:cNvSpPr/>
                <p:nvPr/>
              </p:nvSpPr>
              <p:spPr>
                <a:xfrm>
                  <a:off x="8514315" y="156235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6" name="円/楕円 475"/>
                <p:cNvSpPr/>
                <p:nvPr/>
              </p:nvSpPr>
              <p:spPr>
                <a:xfrm>
                  <a:off x="8409192" y="16287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7" name="円/楕円 476"/>
                <p:cNvSpPr/>
                <p:nvPr/>
              </p:nvSpPr>
              <p:spPr>
                <a:xfrm>
                  <a:off x="8525771" y="166480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8" name="円/楕円 477"/>
                <p:cNvSpPr/>
                <p:nvPr/>
              </p:nvSpPr>
              <p:spPr>
                <a:xfrm>
                  <a:off x="8157513" y="158317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9" name="円/楕円 478"/>
                <p:cNvSpPr/>
                <p:nvPr/>
              </p:nvSpPr>
              <p:spPr>
                <a:xfrm>
                  <a:off x="8488733" y="165008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0" name="円/楕円 479"/>
                <p:cNvSpPr/>
                <p:nvPr/>
              </p:nvSpPr>
              <p:spPr>
                <a:xfrm>
                  <a:off x="8236687" y="149446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1" name="円/楕円 480"/>
                <p:cNvSpPr/>
                <p:nvPr/>
              </p:nvSpPr>
              <p:spPr>
                <a:xfrm>
                  <a:off x="8238596" y="159267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2" name="円/楕円 481"/>
                <p:cNvSpPr/>
                <p:nvPr/>
              </p:nvSpPr>
              <p:spPr>
                <a:xfrm>
                  <a:off x="8196672" y="158262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3" name="円/楕円 482"/>
                <p:cNvSpPr/>
                <p:nvPr/>
              </p:nvSpPr>
              <p:spPr>
                <a:xfrm>
                  <a:off x="8359981" y="151363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4" name="円/楕円 483"/>
                <p:cNvSpPr/>
                <p:nvPr/>
              </p:nvSpPr>
              <p:spPr>
                <a:xfrm>
                  <a:off x="8326951" y="160363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5" name="円/楕円 484"/>
                <p:cNvSpPr/>
                <p:nvPr/>
              </p:nvSpPr>
              <p:spPr>
                <a:xfrm>
                  <a:off x="8276261" y="149790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6" name="円/楕円 485"/>
                <p:cNvSpPr/>
                <p:nvPr/>
              </p:nvSpPr>
              <p:spPr>
                <a:xfrm>
                  <a:off x="8369677" y="161441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7" name="円/楕円 486"/>
                <p:cNvSpPr/>
                <p:nvPr/>
              </p:nvSpPr>
              <p:spPr>
                <a:xfrm>
                  <a:off x="8319729" y="150239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8" name="円/楕円 487"/>
                <p:cNvSpPr/>
                <p:nvPr/>
              </p:nvSpPr>
              <p:spPr>
                <a:xfrm>
                  <a:off x="8156214" y="148762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9" name="円/楕円 488"/>
                <p:cNvSpPr/>
                <p:nvPr/>
              </p:nvSpPr>
              <p:spPr>
                <a:xfrm rot="16200000">
                  <a:off x="8134250" y="159358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0" name="円/楕円 489"/>
                <p:cNvSpPr/>
                <p:nvPr/>
              </p:nvSpPr>
              <p:spPr>
                <a:xfrm rot="16200000">
                  <a:off x="7975804"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1" name="円/楕円 490"/>
                <p:cNvSpPr/>
                <p:nvPr/>
              </p:nvSpPr>
              <p:spPr>
                <a:xfrm rot="16200000">
                  <a:off x="7791598" y="156417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2" name="円/楕円 491"/>
                <p:cNvSpPr/>
                <p:nvPr/>
              </p:nvSpPr>
              <p:spPr>
                <a:xfrm rot="16200000">
                  <a:off x="8091016" y="160262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3" name="円/楕円 492"/>
                <p:cNvSpPr/>
                <p:nvPr/>
              </p:nvSpPr>
              <p:spPr>
                <a:xfrm rot="16200000">
                  <a:off x="7936207" y="161989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4" name="円/楕円 493"/>
                <p:cNvSpPr/>
                <p:nvPr/>
              </p:nvSpPr>
              <p:spPr>
                <a:xfrm rot="16200000">
                  <a:off x="8137049" y="149109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5" name="円/楕円 494"/>
                <p:cNvSpPr/>
                <p:nvPr/>
              </p:nvSpPr>
              <p:spPr>
                <a:xfrm rot="16200000">
                  <a:off x="8097768" y="149378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6" name="円/楕円 495"/>
                <p:cNvSpPr/>
                <p:nvPr/>
              </p:nvSpPr>
              <p:spPr>
                <a:xfrm rot="16200000">
                  <a:off x="7870421" y="153955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7" name="円/楕円 496"/>
                <p:cNvSpPr/>
                <p:nvPr/>
              </p:nvSpPr>
              <p:spPr>
                <a:xfrm rot="16200000">
                  <a:off x="7825714" y="165684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8" name="円/楕円 497"/>
                <p:cNvSpPr/>
                <p:nvPr/>
              </p:nvSpPr>
              <p:spPr>
                <a:xfrm rot="16200000">
                  <a:off x="7908366" y="152096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9" name="円/楕円 498"/>
                <p:cNvSpPr/>
                <p:nvPr/>
              </p:nvSpPr>
              <p:spPr>
                <a:xfrm rot="16200000">
                  <a:off x="7751631" y="168865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0" name="円/楕円 499"/>
                <p:cNvSpPr/>
                <p:nvPr/>
              </p:nvSpPr>
              <p:spPr>
                <a:xfrm rot="16200000">
                  <a:off x="7982560" y="15109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1" name="円/楕円 500"/>
                <p:cNvSpPr/>
                <p:nvPr/>
              </p:nvSpPr>
              <p:spPr>
                <a:xfrm rot="16200000">
                  <a:off x="7716801" y="170529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2" name="円/楕円 501"/>
                <p:cNvSpPr/>
                <p:nvPr/>
              </p:nvSpPr>
              <p:spPr>
                <a:xfrm rot="16200000">
                  <a:off x="8022750" y="150122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3" name="円/楕円 502"/>
                <p:cNvSpPr/>
                <p:nvPr/>
              </p:nvSpPr>
              <p:spPr>
                <a:xfrm rot="16200000">
                  <a:off x="7753652" y="157985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4" name="円/楕円 503"/>
                <p:cNvSpPr/>
                <p:nvPr/>
              </p:nvSpPr>
              <p:spPr>
                <a:xfrm rot="16200000">
                  <a:off x="8013750"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5" name="円/楕円 504"/>
                <p:cNvSpPr/>
                <p:nvPr/>
              </p:nvSpPr>
              <p:spPr>
                <a:xfrm rot="16200000">
                  <a:off x="7829543" y="154906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6" name="円/楕円 505"/>
                <p:cNvSpPr/>
                <p:nvPr/>
              </p:nvSpPr>
              <p:spPr>
                <a:xfrm rot="16200000">
                  <a:off x="8059635" y="14984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7" name="円/楕円 506"/>
                <p:cNvSpPr/>
                <p:nvPr/>
              </p:nvSpPr>
              <p:spPr>
                <a:xfrm rot="16200000">
                  <a:off x="8051848" y="160262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8" name="円/楕円 507"/>
                <p:cNvSpPr/>
                <p:nvPr/>
              </p:nvSpPr>
              <p:spPr>
                <a:xfrm rot="16200000">
                  <a:off x="7944195" y="152277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9" name="円/楕円 508"/>
                <p:cNvSpPr/>
                <p:nvPr/>
              </p:nvSpPr>
              <p:spPr>
                <a:xfrm rot="16200000">
                  <a:off x="7787919" y="16688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0" name="円/楕円 509"/>
                <p:cNvSpPr/>
                <p:nvPr/>
              </p:nvSpPr>
              <p:spPr>
                <a:xfrm rot="16200000">
                  <a:off x="7860974" y="164214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1" name="円/楕円 510"/>
                <p:cNvSpPr/>
                <p:nvPr/>
              </p:nvSpPr>
              <p:spPr>
                <a:xfrm rot="16200000">
                  <a:off x="7894753" y="16343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2" name="円/楕円 511"/>
                <p:cNvSpPr/>
                <p:nvPr/>
              </p:nvSpPr>
              <p:spPr>
                <a:xfrm rot="16200000">
                  <a:off x="7718354" y="15973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13" name="グループ化 512"/>
            <p:cNvGrpSpPr/>
            <p:nvPr/>
          </p:nvGrpSpPr>
          <p:grpSpPr>
            <a:xfrm>
              <a:off x="8511409" y="6725190"/>
              <a:ext cx="896796" cy="596262"/>
              <a:chOff x="3868772" y="5215030"/>
              <a:chExt cx="896796" cy="596262"/>
            </a:xfrm>
          </p:grpSpPr>
          <p:sp>
            <p:nvSpPr>
              <p:cNvPr id="514" name="フリーフォーム 513"/>
              <p:cNvSpPr/>
              <p:nvPr/>
            </p:nvSpPr>
            <p:spPr>
              <a:xfrm>
                <a:off x="4253882" y="5215030"/>
                <a:ext cx="511686" cy="367195"/>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Ⅹ</a:t>
                </a:r>
                <a:endParaRPr kumimoji="1" lang="ja-JP" altLang="en-US" sz="1200" dirty="0"/>
              </a:p>
            </p:txBody>
          </p:sp>
          <p:sp>
            <p:nvSpPr>
              <p:cNvPr id="515" name="フリーフォーム 514"/>
              <p:cNvSpPr/>
              <p:nvPr/>
            </p:nvSpPr>
            <p:spPr>
              <a:xfrm rot="19288117">
                <a:off x="3868772" y="5427587"/>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6" name="円/楕円 515"/>
              <p:cNvSpPr/>
              <p:nvPr/>
            </p:nvSpPr>
            <p:spPr>
              <a:xfrm rot="3221114">
                <a:off x="4074181" y="5292275"/>
                <a:ext cx="215512" cy="325599"/>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Ⅶ</a:t>
                </a:r>
                <a:endParaRPr kumimoji="1" lang="ja-JP" altLang="en-US" sz="1400" dirty="0"/>
              </a:p>
            </p:txBody>
          </p:sp>
          <p:grpSp>
            <p:nvGrpSpPr>
              <p:cNvPr id="517" name="グループ化 516"/>
              <p:cNvGrpSpPr/>
              <p:nvPr/>
            </p:nvGrpSpPr>
            <p:grpSpPr>
              <a:xfrm>
                <a:off x="3890015" y="5549956"/>
                <a:ext cx="851906" cy="261336"/>
                <a:chOff x="7718528" y="1487318"/>
                <a:chExt cx="851906" cy="261336"/>
              </a:xfrm>
            </p:grpSpPr>
            <p:sp>
              <p:nvSpPr>
                <p:cNvPr id="518" name="円/楕円 517"/>
                <p:cNvSpPr/>
                <p:nvPr/>
              </p:nvSpPr>
              <p:spPr>
                <a:xfrm>
                  <a:off x="8440481" y="153200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9" name="円/楕円 518"/>
                <p:cNvSpPr/>
                <p:nvPr/>
              </p:nvSpPr>
              <p:spPr>
                <a:xfrm>
                  <a:off x="8402437" y="151820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0" name="円/楕円 519"/>
                <p:cNvSpPr/>
                <p:nvPr/>
              </p:nvSpPr>
              <p:spPr>
                <a:xfrm>
                  <a:off x="8450260" y="16362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1" name="円/楕円 520"/>
                <p:cNvSpPr/>
                <p:nvPr/>
              </p:nvSpPr>
              <p:spPr>
                <a:xfrm>
                  <a:off x="8281581" y="159905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2" name="円/楕円 521"/>
                <p:cNvSpPr/>
                <p:nvPr/>
              </p:nvSpPr>
              <p:spPr>
                <a:xfrm>
                  <a:off x="8478526" y="154600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3" name="円/楕円 522"/>
                <p:cNvSpPr/>
                <p:nvPr/>
              </p:nvSpPr>
              <p:spPr>
                <a:xfrm>
                  <a:off x="8196672" y="148731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4" name="円/楕円 523"/>
                <p:cNvSpPr/>
                <p:nvPr/>
              </p:nvSpPr>
              <p:spPr>
                <a:xfrm>
                  <a:off x="8514315" y="156235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5" name="円/楕円 524"/>
                <p:cNvSpPr/>
                <p:nvPr/>
              </p:nvSpPr>
              <p:spPr>
                <a:xfrm>
                  <a:off x="8409192" y="16287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6" name="円/楕円 525"/>
                <p:cNvSpPr/>
                <p:nvPr/>
              </p:nvSpPr>
              <p:spPr>
                <a:xfrm>
                  <a:off x="8525771" y="166480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7" name="円/楕円 526"/>
                <p:cNvSpPr/>
                <p:nvPr/>
              </p:nvSpPr>
              <p:spPr>
                <a:xfrm>
                  <a:off x="8157513" y="158317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8" name="円/楕円 527"/>
                <p:cNvSpPr/>
                <p:nvPr/>
              </p:nvSpPr>
              <p:spPr>
                <a:xfrm>
                  <a:off x="8488733" y="165008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9" name="円/楕円 528"/>
                <p:cNvSpPr/>
                <p:nvPr/>
              </p:nvSpPr>
              <p:spPr>
                <a:xfrm>
                  <a:off x="8236687" y="149446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0" name="円/楕円 529"/>
                <p:cNvSpPr/>
                <p:nvPr/>
              </p:nvSpPr>
              <p:spPr>
                <a:xfrm>
                  <a:off x="8238596" y="159267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1" name="円/楕円 530"/>
                <p:cNvSpPr/>
                <p:nvPr/>
              </p:nvSpPr>
              <p:spPr>
                <a:xfrm>
                  <a:off x="8196672" y="158262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2" name="円/楕円 531"/>
                <p:cNvSpPr/>
                <p:nvPr/>
              </p:nvSpPr>
              <p:spPr>
                <a:xfrm>
                  <a:off x="8359981" y="151363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3" name="円/楕円 532"/>
                <p:cNvSpPr/>
                <p:nvPr/>
              </p:nvSpPr>
              <p:spPr>
                <a:xfrm>
                  <a:off x="8326951" y="160363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4" name="円/楕円 533"/>
                <p:cNvSpPr/>
                <p:nvPr/>
              </p:nvSpPr>
              <p:spPr>
                <a:xfrm>
                  <a:off x="8276261" y="149790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5" name="円/楕円 534"/>
                <p:cNvSpPr/>
                <p:nvPr/>
              </p:nvSpPr>
              <p:spPr>
                <a:xfrm>
                  <a:off x="8369677" y="161441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6" name="円/楕円 535"/>
                <p:cNvSpPr/>
                <p:nvPr/>
              </p:nvSpPr>
              <p:spPr>
                <a:xfrm>
                  <a:off x="8319729" y="150239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7" name="円/楕円 536"/>
                <p:cNvSpPr/>
                <p:nvPr/>
              </p:nvSpPr>
              <p:spPr>
                <a:xfrm>
                  <a:off x="8156214" y="148762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8" name="円/楕円 537"/>
                <p:cNvSpPr/>
                <p:nvPr/>
              </p:nvSpPr>
              <p:spPr>
                <a:xfrm rot="16200000">
                  <a:off x="8134250" y="159358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9" name="円/楕円 538"/>
                <p:cNvSpPr/>
                <p:nvPr/>
              </p:nvSpPr>
              <p:spPr>
                <a:xfrm rot="16200000">
                  <a:off x="7975804"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0" name="円/楕円 539"/>
                <p:cNvSpPr/>
                <p:nvPr/>
              </p:nvSpPr>
              <p:spPr>
                <a:xfrm rot="16200000">
                  <a:off x="7791598" y="156417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1" name="円/楕円 540"/>
                <p:cNvSpPr/>
                <p:nvPr/>
              </p:nvSpPr>
              <p:spPr>
                <a:xfrm rot="16200000">
                  <a:off x="8091016" y="160262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2" name="円/楕円 541"/>
                <p:cNvSpPr/>
                <p:nvPr/>
              </p:nvSpPr>
              <p:spPr>
                <a:xfrm rot="16200000">
                  <a:off x="7936207" y="161989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3" name="円/楕円 542"/>
                <p:cNvSpPr/>
                <p:nvPr/>
              </p:nvSpPr>
              <p:spPr>
                <a:xfrm rot="16200000">
                  <a:off x="8137049" y="149109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4" name="円/楕円 543"/>
                <p:cNvSpPr/>
                <p:nvPr/>
              </p:nvSpPr>
              <p:spPr>
                <a:xfrm rot="16200000">
                  <a:off x="8097768" y="149378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5" name="円/楕円 544"/>
                <p:cNvSpPr/>
                <p:nvPr/>
              </p:nvSpPr>
              <p:spPr>
                <a:xfrm rot="16200000">
                  <a:off x="7870421" y="153955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6" name="円/楕円 545"/>
                <p:cNvSpPr/>
                <p:nvPr/>
              </p:nvSpPr>
              <p:spPr>
                <a:xfrm rot="16200000">
                  <a:off x="7825714" y="165684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7" name="円/楕円 546"/>
                <p:cNvSpPr/>
                <p:nvPr/>
              </p:nvSpPr>
              <p:spPr>
                <a:xfrm rot="16200000">
                  <a:off x="7908366" y="152096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8" name="円/楕円 547"/>
                <p:cNvSpPr/>
                <p:nvPr/>
              </p:nvSpPr>
              <p:spPr>
                <a:xfrm rot="16200000">
                  <a:off x="7751631" y="168865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9" name="円/楕円 548"/>
                <p:cNvSpPr/>
                <p:nvPr/>
              </p:nvSpPr>
              <p:spPr>
                <a:xfrm rot="16200000">
                  <a:off x="7982560" y="15109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0" name="円/楕円 549"/>
                <p:cNvSpPr/>
                <p:nvPr/>
              </p:nvSpPr>
              <p:spPr>
                <a:xfrm rot="16200000">
                  <a:off x="7716801" y="170529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1" name="円/楕円 550"/>
                <p:cNvSpPr/>
                <p:nvPr/>
              </p:nvSpPr>
              <p:spPr>
                <a:xfrm rot="16200000">
                  <a:off x="8022750" y="150122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2" name="円/楕円 551"/>
                <p:cNvSpPr/>
                <p:nvPr/>
              </p:nvSpPr>
              <p:spPr>
                <a:xfrm rot="16200000">
                  <a:off x="7753652" y="157985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3" name="円/楕円 552"/>
                <p:cNvSpPr/>
                <p:nvPr/>
              </p:nvSpPr>
              <p:spPr>
                <a:xfrm rot="16200000">
                  <a:off x="8013750"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4" name="円/楕円 553"/>
                <p:cNvSpPr/>
                <p:nvPr/>
              </p:nvSpPr>
              <p:spPr>
                <a:xfrm rot="16200000">
                  <a:off x="7829543" y="154906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5" name="円/楕円 554"/>
                <p:cNvSpPr/>
                <p:nvPr/>
              </p:nvSpPr>
              <p:spPr>
                <a:xfrm rot="16200000">
                  <a:off x="8059635" y="14984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6" name="円/楕円 555"/>
                <p:cNvSpPr/>
                <p:nvPr/>
              </p:nvSpPr>
              <p:spPr>
                <a:xfrm rot="16200000">
                  <a:off x="8051848" y="160262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7" name="円/楕円 556"/>
                <p:cNvSpPr/>
                <p:nvPr/>
              </p:nvSpPr>
              <p:spPr>
                <a:xfrm rot="16200000">
                  <a:off x="7944195" y="152277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8" name="円/楕円 557"/>
                <p:cNvSpPr/>
                <p:nvPr/>
              </p:nvSpPr>
              <p:spPr>
                <a:xfrm rot="16200000">
                  <a:off x="7787919" y="16688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9" name="円/楕円 558"/>
                <p:cNvSpPr/>
                <p:nvPr/>
              </p:nvSpPr>
              <p:spPr>
                <a:xfrm rot="16200000">
                  <a:off x="7860974" y="164214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0" name="円/楕円 559"/>
                <p:cNvSpPr/>
                <p:nvPr/>
              </p:nvSpPr>
              <p:spPr>
                <a:xfrm rot="16200000">
                  <a:off x="7894753" y="16343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1" name="円/楕円 560"/>
                <p:cNvSpPr/>
                <p:nvPr/>
              </p:nvSpPr>
              <p:spPr>
                <a:xfrm rot="16200000">
                  <a:off x="7718354" y="15973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nvGrpSpPr>
            <p:cNvPr id="562" name="グループ化 561"/>
            <p:cNvGrpSpPr/>
            <p:nvPr/>
          </p:nvGrpSpPr>
          <p:grpSpPr>
            <a:xfrm rot="8368287">
              <a:off x="6230216" y="6142298"/>
              <a:ext cx="878319" cy="578534"/>
              <a:chOff x="3862414" y="4360833"/>
              <a:chExt cx="878319" cy="578534"/>
            </a:xfrm>
          </p:grpSpPr>
          <p:sp>
            <p:nvSpPr>
              <p:cNvPr id="563" name="フリーフォーム 562"/>
              <p:cNvSpPr/>
              <p:nvPr/>
            </p:nvSpPr>
            <p:spPr>
              <a:xfrm rot="19288117">
                <a:off x="3862414" y="4555662"/>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4" name="円/楕円 563"/>
              <p:cNvSpPr/>
              <p:nvPr/>
            </p:nvSpPr>
            <p:spPr>
              <a:xfrm rot="3221114">
                <a:off x="4067823" y="4420350"/>
                <a:ext cx="215512" cy="325599"/>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Ⅶ</a:t>
                </a:r>
                <a:endParaRPr kumimoji="1" lang="ja-JP" altLang="en-US" sz="1400" dirty="0"/>
              </a:p>
            </p:txBody>
          </p:sp>
          <p:sp>
            <p:nvSpPr>
              <p:cNvPr id="565" name="フリーフォーム 564"/>
              <p:cNvSpPr/>
              <p:nvPr/>
            </p:nvSpPr>
            <p:spPr>
              <a:xfrm>
                <a:off x="4253882" y="4371006"/>
                <a:ext cx="486851" cy="305802"/>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566" name="フリーフォーム 565"/>
              <p:cNvSpPr/>
              <p:nvPr/>
            </p:nvSpPr>
            <p:spPr>
              <a:xfrm>
                <a:off x="4229047" y="4360833"/>
                <a:ext cx="511686" cy="367195"/>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Ⅹ</a:t>
                </a:r>
                <a:endParaRPr kumimoji="1" lang="ja-JP" altLang="en-US" sz="1200" dirty="0"/>
              </a:p>
            </p:txBody>
          </p:sp>
          <p:grpSp>
            <p:nvGrpSpPr>
              <p:cNvPr id="567" name="グループ化 566"/>
              <p:cNvGrpSpPr/>
              <p:nvPr/>
            </p:nvGrpSpPr>
            <p:grpSpPr>
              <a:xfrm>
                <a:off x="3883657" y="4678031"/>
                <a:ext cx="851906" cy="261336"/>
                <a:chOff x="7718528" y="1487318"/>
                <a:chExt cx="851906" cy="261336"/>
              </a:xfrm>
            </p:grpSpPr>
            <p:sp>
              <p:nvSpPr>
                <p:cNvPr id="568" name="円/楕円 567"/>
                <p:cNvSpPr/>
                <p:nvPr/>
              </p:nvSpPr>
              <p:spPr>
                <a:xfrm>
                  <a:off x="8440481" y="153200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9" name="円/楕円 568"/>
                <p:cNvSpPr/>
                <p:nvPr/>
              </p:nvSpPr>
              <p:spPr>
                <a:xfrm>
                  <a:off x="8402437" y="151820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0" name="円/楕円 569"/>
                <p:cNvSpPr/>
                <p:nvPr/>
              </p:nvSpPr>
              <p:spPr>
                <a:xfrm>
                  <a:off x="8450260" y="16362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1" name="円/楕円 570"/>
                <p:cNvSpPr/>
                <p:nvPr/>
              </p:nvSpPr>
              <p:spPr>
                <a:xfrm>
                  <a:off x="8281581" y="159905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2" name="円/楕円 571"/>
                <p:cNvSpPr/>
                <p:nvPr/>
              </p:nvSpPr>
              <p:spPr>
                <a:xfrm>
                  <a:off x="8478526" y="154600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3" name="円/楕円 572"/>
                <p:cNvSpPr/>
                <p:nvPr/>
              </p:nvSpPr>
              <p:spPr>
                <a:xfrm>
                  <a:off x="8196672" y="148731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4" name="円/楕円 573"/>
                <p:cNvSpPr/>
                <p:nvPr/>
              </p:nvSpPr>
              <p:spPr>
                <a:xfrm>
                  <a:off x="8514315" y="156235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5" name="円/楕円 574"/>
                <p:cNvSpPr/>
                <p:nvPr/>
              </p:nvSpPr>
              <p:spPr>
                <a:xfrm>
                  <a:off x="8409192" y="16287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6" name="円/楕円 575"/>
                <p:cNvSpPr/>
                <p:nvPr/>
              </p:nvSpPr>
              <p:spPr>
                <a:xfrm>
                  <a:off x="8525771" y="166480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7" name="円/楕円 576"/>
                <p:cNvSpPr/>
                <p:nvPr/>
              </p:nvSpPr>
              <p:spPr>
                <a:xfrm>
                  <a:off x="8157513" y="158317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8" name="円/楕円 577"/>
                <p:cNvSpPr/>
                <p:nvPr/>
              </p:nvSpPr>
              <p:spPr>
                <a:xfrm>
                  <a:off x="8488733" y="165008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9" name="円/楕円 578"/>
                <p:cNvSpPr/>
                <p:nvPr/>
              </p:nvSpPr>
              <p:spPr>
                <a:xfrm>
                  <a:off x="8236687" y="149446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0" name="円/楕円 579"/>
                <p:cNvSpPr/>
                <p:nvPr/>
              </p:nvSpPr>
              <p:spPr>
                <a:xfrm>
                  <a:off x="8238596" y="159267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1" name="円/楕円 580"/>
                <p:cNvSpPr/>
                <p:nvPr/>
              </p:nvSpPr>
              <p:spPr>
                <a:xfrm>
                  <a:off x="8196672" y="158262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2" name="円/楕円 581"/>
                <p:cNvSpPr/>
                <p:nvPr/>
              </p:nvSpPr>
              <p:spPr>
                <a:xfrm>
                  <a:off x="8359981" y="151363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3" name="円/楕円 582"/>
                <p:cNvSpPr/>
                <p:nvPr/>
              </p:nvSpPr>
              <p:spPr>
                <a:xfrm>
                  <a:off x="8326951" y="160363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4" name="円/楕円 583"/>
                <p:cNvSpPr/>
                <p:nvPr/>
              </p:nvSpPr>
              <p:spPr>
                <a:xfrm>
                  <a:off x="8276261" y="149790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5" name="円/楕円 584"/>
                <p:cNvSpPr/>
                <p:nvPr/>
              </p:nvSpPr>
              <p:spPr>
                <a:xfrm>
                  <a:off x="8369677" y="161441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6" name="円/楕円 585"/>
                <p:cNvSpPr/>
                <p:nvPr/>
              </p:nvSpPr>
              <p:spPr>
                <a:xfrm>
                  <a:off x="8319729" y="150239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7" name="円/楕円 586"/>
                <p:cNvSpPr/>
                <p:nvPr/>
              </p:nvSpPr>
              <p:spPr>
                <a:xfrm>
                  <a:off x="8156214" y="148762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8" name="円/楕円 587"/>
                <p:cNvSpPr/>
                <p:nvPr/>
              </p:nvSpPr>
              <p:spPr>
                <a:xfrm rot="16200000">
                  <a:off x="8134250" y="159358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9" name="円/楕円 588"/>
                <p:cNvSpPr/>
                <p:nvPr/>
              </p:nvSpPr>
              <p:spPr>
                <a:xfrm rot="16200000">
                  <a:off x="7975804"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0" name="円/楕円 589"/>
                <p:cNvSpPr/>
                <p:nvPr/>
              </p:nvSpPr>
              <p:spPr>
                <a:xfrm rot="16200000">
                  <a:off x="7791598" y="156417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1" name="円/楕円 590"/>
                <p:cNvSpPr/>
                <p:nvPr/>
              </p:nvSpPr>
              <p:spPr>
                <a:xfrm rot="16200000">
                  <a:off x="8091016" y="160262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2" name="円/楕円 591"/>
                <p:cNvSpPr/>
                <p:nvPr/>
              </p:nvSpPr>
              <p:spPr>
                <a:xfrm rot="16200000">
                  <a:off x="7936207" y="161989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3" name="円/楕円 592"/>
                <p:cNvSpPr/>
                <p:nvPr/>
              </p:nvSpPr>
              <p:spPr>
                <a:xfrm rot="16200000">
                  <a:off x="8137049" y="149109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4" name="円/楕円 593"/>
                <p:cNvSpPr/>
                <p:nvPr/>
              </p:nvSpPr>
              <p:spPr>
                <a:xfrm rot="16200000">
                  <a:off x="8097768" y="149378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5" name="円/楕円 594"/>
                <p:cNvSpPr/>
                <p:nvPr/>
              </p:nvSpPr>
              <p:spPr>
                <a:xfrm rot="16200000">
                  <a:off x="7870421" y="153955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6" name="円/楕円 595"/>
                <p:cNvSpPr/>
                <p:nvPr/>
              </p:nvSpPr>
              <p:spPr>
                <a:xfrm rot="16200000">
                  <a:off x="7825714" y="165684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7" name="円/楕円 596"/>
                <p:cNvSpPr/>
                <p:nvPr/>
              </p:nvSpPr>
              <p:spPr>
                <a:xfrm rot="16200000">
                  <a:off x="7908366" y="152096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8" name="円/楕円 597"/>
                <p:cNvSpPr/>
                <p:nvPr/>
              </p:nvSpPr>
              <p:spPr>
                <a:xfrm rot="16200000">
                  <a:off x="7751631" y="168865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9" name="円/楕円 598"/>
                <p:cNvSpPr/>
                <p:nvPr/>
              </p:nvSpPr>
              <p:spPr>
                <a:xfrm rot="16200000">
                  <a:off x="7982560" y="15109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0" name="円/楕円 599"/>
                <p:cNvSpPr/>
                <p:nvPr/>
              </p:nvSpPr>
              <p:spPr>
                <a:xfrm rot="16200000">
                  <a:off x="7716801" y="170529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1" name="円/楕円 600"/>
                <p:cNvSpPr/>
                <p:nvPr/>
              </p:nvSpPr>
              <p:spPr>
                <a:xfrm rot="16200000">
                  <a:off x="8022750" y="150122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2" name="円/楕円 601"/>
                <p:cNvSpPr/>
                <p:nvPr/>
              </p:nvSpPr>
              <p:spPr>
                <a:xfrm rot="16200000">
                  <a:off x="7753652" y="157985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3" name="円/楕円 602"/>
                <p:cNvSpPr/>
                <p:nvPr/>
              </p:nvSpPr>
              <p:spPr>
                <a:xfrm rot="16200000">
                  <a:off x="8013750"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4" name="円/楕円 603"/>
                <p:cNvSpPr/>
                <p:nvPr/>
              </p:nvSpPr>
              <p:spPr>
                <a:xfrm rot="16200000">
                  <a:off x="7829543" y="154906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5" name="円/楕円 604"/>
                <p:cNvSpPr/>
                <p:nvPr/>
              </p:nvSpPr>
              <p:spPr>
                <a:xfrm rot="16200000">
                  <a:off x="8059635" y="14984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6" name="円/楕円 605"/>
                <p:cNvSpPr/>
                <p:nvPr/>
              </p:nvSpPr>
              <p:spPr>
                <a:xfrm rot="16200000">
                  <a:off x="8051848" y="160262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7" name="円/楕円 606"/>
                <p:cNvSpPr/>
                <p:nvPr/>
              </p:nvSpPr>
              <p:spPr>
                <a:xfrm rot="16200000">
                  <a:off x="7944195" y="152277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8" name="円/楕円 607"/>
                <p:cNvSpPr/>
                <p:nvPr/>
              </p:nvSpPr>
              <p:spPr>
                <a:xfrm rot="16200000">
                  <a:off x="7787919" y="16688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9" name="円/楕円 608"/>
                <p:cNvSpPr/>
                <p:nvPr/>
              </p:nvSpPr>
              <p:spPr>
                <a:xfrm rot="16200000">
                  <a:off x="7860974" y="164214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0" name="円/楕円 609"/>
                <p:cNvSpPr/>
                <p:nvPr/>
              </p:nvSpPr>
              <p:spPr>
                <a:xfrm rot="16200000">
                  <a:off x="7894753" y="16343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1" name="円/楕円 610"/>
                <p:cNvSpPr/>
                <p:nvPr/>
              </p:nvSpPr>
              <p:spPr>
                <a:xfrm rot="16200000">
                  <a:off x="7718354" y="15973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612" name="フリーフォーム 611"/>
            <p:cNvSpPr/>
            <p:nvPr/>
          </p:nvSpPr>
          <p:spPr>
            <a:xfrm rot="19288117">
              <a:off x="6775447" y="7629809"/>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13" name="グループ化 612"/>
            <p:cNvGrpSpPr/>
            <p:nvPr/>
          </p:nvGrpSpPr>
          <p:grpSpPr>
            <a:xfrm>
              <a:off x="6796690" y="7752178"/>
              <a:ext cx="851906" cy="261336"/>
              <a:chOff x="7718528" y="1487318"/>
              <a:chExt cx="851906" cy="261336"/>
            </a:xfrm>
          </p:grpSpPr>
          <p:sp>
            <p:nvSpPr>
              <p:cNvPr id="614" name="円/楕円 613"/>
              <p:cNvSpPr/>
              <p:nvPr/>
            </p:nvSpPr>
            <p:spPr>
              <a:xfrm>
                <a:off x="8440481" y="153200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5" name="円/楕円 614"/>
              <p:cNvSpPr/>
              <p:nvPr/>
            </p:nvSpPr>
            <p:spPr>
              <a:xfrm>
                <a:off x="8402437" y="151820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6" name="円/楕円 615"/>
              <p:cNvSpPr/>
              <p:nvPr/>
            </p:nvSpPr>
            <p:spPr>
              <a:xfrm>
                <a:off x="8450260" y="16362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7" name="円/楕円 616"/>
              <p:cNvSpPr/>
              <p:nvPr/>
            </p:nvSpPr>
            <p:spPr>
              <a:xfrm>
                <a:off x="8281581" y="159905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8" name="円/楕円 617"/>
              <p:cNvSpPr/>
              <p:nvPr/>
            </p:nvSpPr>
            <p:spPr>
              <a:xfrm>
                <a:off x="8478526" y="154600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9" name="円/楕円 618"/>
              <p:cNvSpPr/>
              <p:nvPr/>
            </p:nvSpPr>
            <p:spPr>
              <a:xfrm>
                <a:off x="8196672" y="148731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0" name="円/楕円 619"/>
              <p:cNvSpPr/>
              <p:nvPr/>
            </p:nvSpPr>
            <p:spPr>
              <a:xfrm>
                <a:off x="8514315" y="156235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1" name="円/楕円 620"/>
              <p:cNvSpPr/>
              <p:nvPr/>
            </p:nvSpPr>
            <p:spPr>
              <a:xfrm>
                <a:off x="8409192" y="16287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2" name="円/楕円 621"/>
              <p:cNvSpPr/>
              <p:nvPr/>
            </p:nvSpPr>
            <p:spPr>
              <a:xfrm>
                <a:off x="8525771" y="166480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3" name="円/楕円 622"/>
              <p:cNvSpPr/>
              <p:nvPr/>
            </p:nvSpPr>
            <p:spPr>
              <a:xfrm>
                <a:off x="8157513" y="158317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4" name="円/楕円 623"/>
              <p:cNvSpPr/>
              <p:nvPr/>
            </p:nvSpPr>
            <p:spPr>
              <a:xfrm>
                <a:off x="8488733" y="165008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5" name="円/楕円 624"/>
              <p:cNvSpPr/>
              <p:nvPr/>
            </p:nvSpPr>
            <p:spPr>
              <a:xfrm>
                <a:off x="8236687" y="149446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6" name="円/楕円 625"/>
              <p:cNvSpPr/>
              <p:nvPr/>
            </p:nvSpPr>
            <p:spPr>
              <a:xfrm>
                <a:off x="8238596" y="159267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7" name="円/楕円 626"/>
              <p:cNvSpPr/>
              <p:nvPr/>
            </p:nvSpPr>
            <p:spPr>
              <a:xfrm>
                <a:off x="8196672" y="158262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8" name="円/楕円 627"/>
              <p:cNvSpPr/>
              <p:nvPr/>
            </p:nvSpPr>
            <p:spPr>
              <a:xfrm>
                <a:off x="8359981" y="151363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9" name="円/楕円 628"/>
              <p:cNvSpPr/>
              <p:nvPr/>
            </p:nvSpPr>
            <p:spPr>
              <a:xfrm>
                <a:off x="8326951" y="160363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0" name="円/楕円 629"/>
              <p:cNvSpPr/>
              <p:nvPr/>
            </p:nvSpPr>
            <p:spPr>
              <a:xfrm>
                <a:off x="8276261" y="149790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1" name="円/楕円 630"/>
              <p:cNvSpPr/>
              <p:nvPr/>
            </p:nvSpPr>
            <p:spPr>
              <a:xfrm>
                <a:off x="8369677" y="161441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2" name="円/楕円 631"/>
              <p:cNvSpPr/>
              <p:nvPr/>
            </p:nvSpPr>
            <p:spPr>
              <a:xfrm>
                <a:off x="8319729" y="150239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3" name="円/楕円 632"/>
              <p:cNvSpPr/>
              <p:nvPr/>
            </p:nvSpPr>
            <p:spPr>
              <a:xfrm>
                <a:off x="8156214" y="148762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4" name="円/楕円 633"/>
              <p:cNvSpPr/>
              <p:nvPr/>
            </p:nvSpPr>
            <p:spPr>
              <a:xfrm rot="16200000">
                <a:off x="8134250" y="159358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5" name="円/楕円 634"/>
              <p:cNvSpPr/>
              <p:nvPr/>
            </p:nvSpPr>
            <p:spPr>
              <a:xfrm rot="16200000">
                <a:off x="7975804"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6" name="円/楕円 635"/>
              <p:cNvSpPr/>
              <p:nvPr/>
            </p:nvSpPr>
            <p:spPr>
              <a:xfrm rot="16200000">
                <a:off x="7791598" y="156417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7" name="円/楕円 636"/>
              <p:cNvSpPr/>
              <p:nvPr/>
            </p:nvSpPr>
            <p:spPr>
              <a:xfrm rot="16200000">
                <a:off x="8091016" y="160262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8" name="円/楕円 637"/>
              <p:cNvSpPr/>
              <p:nvPr/>
            </p:nvSpPr>
            <p:spPr>
              <a:xfrm rot="16200000">
                <a:off x="7936207" y="161989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9" name="円/楕円 638"/>
              <p:cNvSpPr/>
              <p:nvPr/>
            </p:nvSpPr>
            <p:spPr>
              <a:xfrm rot="16200000">
                <a:off x="8137049" y="149109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0" name="円/楕円 639"/>
              <p:cNvSpPr/>
              <p:nvPr/>
            </p:nvSpPr>
            <p:spPr>
              <a:xfrm rot="16200000">
                <a:off x="8097768" y="149378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1" name="円/楕円 640"/>
              <p:cNvSpPr/>
              <p:nvPr/>
            </p:nvSpPr>
            <p:spPr>
              <a:xfrm rot="16200000">
                <a:off x="7870421" y="153955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2" name="円/楕円 641"/>
              <p:cNvSpPr/>
              <p:nvPr/>
            </p:nvSpPr>
            <p:spPr>
              <a:xfrm rot="16200000">
                <a:off x="7825714" y="165684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3" name="円/楕円 642"/>
              <p:cNvSpPr/>
              <p:nvPr/>
            </p:nvSpPr>
            <p:spPr>
              <a:xfrm rot="16200000">
                <a:off x="7908366" y="152096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4" name="円/楕円 643"/>
              <p:cNvSpPr/>
              <p:nvPr/>
            </p:nvSpPr>
            <p:spPr>
              <a:xfrm rot="16200000">
                <a:off x="7751631" y="168865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5" name="円/楕円 644"/>
              <p:cNvSpPr/>
              <p:nvPr/>
            </p:nvSpPr>
            <p:spPr>
              <a:xfrm rot="16200000">
                <a:off x="7982560" y="15109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6" name="円/楕円 645"/>
              <p:cNvSpPr/>
              <p:nvPr/>
            </p:nvSpPr>
            <p:spPr>
              <a:xfrm rot="16200000">
                <a:off x="7716801" y="170529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7" name="円/楕円 646"/>
              <p:cNvSpPr/>
              <p:nvPr/>
            </p:nvSpPr>
            <p:spPr>
              <a:xfrm rot="16200000">
                <a:off x="8022750" y="150122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8" name="円/楕円 647"/>
              <p:cNvSpPr/>
              <p:nvPr/>
            </p:nvSpPr>
            <p:spPr>
              <a:xfrm rot="16200000">
                <a:off x="7753652" y="157985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9" name="円/楕円 648"/>
              <p:cNvSpPr/>
              <p:nvPr/>
            </p:nvSpPr>
            <p:spPr>
              <a:xfrm rot="16200000">
                <a:off x="8013750"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0" name="円/楕円 649"/>
              <p:cNvSpPr/>
              <p:nvPr/>
            </p:nvSpPr>
            <p:spPr>
              <a:xfrm rot="16200000">
                <a:off x="7829543" y="154906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1" name="円/楕円 650"/>
              <p:cNvSpPr/>
              <p:nvPr/>
            </p:nvSpPr>
            <p:spPr>
              <a:xfrm rot="16200000">
                <a:off x="8059635" y="14984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2" name="円/楕円 651"/>
              <p:cNvSpPr/>
              <p:nvPr/>
            </p:nvSpPr>
            <p:spPr>
              <a:xfrm rot="16200000">
                <a:off x="8051848" y="160262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3" name="円/楕円 652"/>
              <p:cNvSpPr/>
              <p:nvPr/>
            </p:nvSpPr>
            <p:spPr>
              <a:xfrm rot="16200000">
                <a:off x="7944195" y="152277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4" name="円/楕円 653"/>
              <p:cNvSpPr/>
              <p:nvPr/>
            </p:nvSpPr>
            <p:spPr>
              <a:xfrm rot="16200000">
                <a:off x="7787919" y="16688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5" name="円/楕円 654"/>
              <p:cNvSpPr/>
              <p:nvPr/>
            </p:nvSpPr>
            <p:spPr>
              <a:xfrm rot="16200000">
                <a:off x="7860974" y="164214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6" name="円/楕円 655"/>
              <p:cNvSpPr/>
              <p:nvPr/>
            </p:nvSpPr>
            <p:spPr>
              <a:xfrm rot="16200000">
                <a:off x="7894753" y="16343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7" name="円/楕円 656"/>
              <p:cNvSpPr/>
              <p:nvPr/>
            </p:nvSpPr>
            <p:spPr>
              <a:xfrm rot="16200000">
                <a:off x="7718354" y="15973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58" name="正方形/長方形 657"/>
            <p:cNvSpPr/>
            <p:nvPr/>
          </p:nvSpPr>
          <p:spPr>
            <a:xfrm>
              <a:off x="6991948" y="7287154"/>
              <a:ext cx="1347847" cy="327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1"/>
                  </a:solidFill>
                  <a:latin typeface="HGS明朝B" panose="02020800000000000000" pitchFamily="18" charset="-128"/>
                  <a:ea typeface="HGS明朝B" panose="02020800000000000000" pitchFamily="18" charset="-128"/>
                </a:rPr>
                <a:t>ＴＦ－</a:t>
              </a:r>
              <a:r>
                <a:rPr kumimoji="1" lang="en-US" altLang="ja-JP" sz="1200" dirty="0" smtClean="0">
                  <a:solidFill>
                    <a:schemeClr val="bg1"/>
                  </a:solidFill>
                  <a:latin typeface="HGS明朝B" panose="02020800000000000000" pitchFamily="18" charset="-128"/>
                  <a:ea typeface="HGS明朝B" panose="02020800000000000000" pitchFamily="18" charset="-128"/>
                </a:rPr>
                <a:t>MP</a:t>
              </a:r>
              <a:r>
                <a:rPr kumimoji="1" lang="ja-JP" altLang="en-US" sz="1200" dirty="0" smtClean="0">
                  <a:solidFill>
                    <a:schemeClr val="bg1"/>
                  </a:solidFill>
                  <a:latin typeface="HGS明朝B" panose="02020800000000000000" pitchFamily="18" charset="-128"/>
                  <a:ea typeface="HGS明朝B" panose="02020800000000000000" pitchFamily="18" charset="-128"/>
                </a:rPr>
                <a:t>　</a:t>
              </a:r>
              <a:r>
                <a:rPr kumimoji="1" lang="en-US" altLang="ja-JP" sz="1200" dirty="0" smtClean="0">
                  <a:solidFill>
                    <a:schemeClr val="bg1"/>
                  </a:solidFill>
                  <a:latin typeface="HGS明朝B" panose="02020800000000000000" pitchFamily="18" charset="-128"/>
                  <a:ea typeface="HGS明朝B" panose="02020800000000000000" pitchFamily="18" charset="-128"/>
                </a:rPr>
                <a:t>Complex</a:t>
              </a:r>
              <a:endParaRPr kumimoji="1" lang="ja-JP" altLang="en-US" sz="1200" dirty="0">
                <a:solidFill>
                  <a:schemeClr val="bg1"/>
                </a:solidFill>
                <a:latin typeface="HGS明朝B" panose="02020800000000000000" pitchFamily="18" charset="-128"/>
                <a:ea typeface="HGS明朝B" panose="02020800000000000000" pitchFamily="18" charset="-128"/>
              </a:endParaRPr>
            </a:p>
          </p:txBody>
        </p:sp>
      </p:grpSp>
      <p:grpSp>
        <p:nvGrpSpPr>
          <p:cNvPr id="714" name="グループ化 713"/>
          <p:cNvGrpSpPr/>
          <p:nvPr/>
        </p:nvGrpSpPr>
        <p:grpSpPr>
          <a:xfrm>
            <a:off x="1159428" y="5723537"/>
            <a:ext cx="3662172" cy="3127234"/>
            <a:chOff x="1097799" y="6030902"/>
            <a:chExt cx="2233208" cy="2246512"/>
          </a:xfrm>
        </p:grpSpPr>
        <p:sp>
          <p:nvSpPr>
            <p:cNvPr id="4" name="正方形/長方形 3"/>
            <p:cNvSpPr/>
            <p:nvPr/>
          </p:nvSpPr>
          <p:spPr>
            <a:xfrm>
              <a:off x="1097799" y="6030902"/>
              <a:ext cx="2233208" cy="2246512"/>
            </a:xfrm>
            <a:prstGeom prst="rect">
              <a:avLst/>
            </a:prstGeom>
            <a:gradFill flip="none" rotWithShape="1">
              <a:gsLst>
                <a:gs pos="0">
                  <a:schemeClr val="accent1">
                    <a:lumMod val="5000"/>
                    <a:lumOff val="95000"/>
                  </a:schemeClr>
                </a:gs>
                <a:gs pos="77000">
                  <a:schemeClr val="accent6">
                    <a:lumMod val="50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7" name="フリーフォーム 356"/>
            <p:cNvSpPr/>
            <p:nvPr/>
          </p:nvSpPr>
          <p:spPr>
            <a:xfrm rot="17014710">
              <a:off x="2708746" y="7666345"/>
              <a:ext cx="486851" cy="305802"/>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58" name="フリーフォーム 357"/>
            <p:cNvSpPr/>
            <p:nvPr/>
          </p:nvSpPr>
          <p:spPr>
            <a:xfrm rot="6133889">
              <a:off x="1410370" y="7830616"/>
              <a:ext cx="511686" cy="367195"/>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Ⅹ</a:t>
              </a:r>
              <a:endParaRPr kumimoji="1" lang="ja-JP" altLang="en-US" sz="1200" dirty="0"/>
            </a:p>
          </p:txBody>
        </p:sp>
        <p:sp>
          <p:nvSpPr>
            <p:cNvPr id="359" name="円/楕円 358"/>
            <p:cNvSpPr/>
            <p:nvPr/>
          </p:nvSpPr>
          <p:spPr>
            <a:xfrm rot="3221114">
              <a:off x="1801784" y="7908038"/>
              <a:ext cx="215512" cy="325599"/>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Ⅶ</a:t>
              </a:r>
              <a:endParaRPr kumimoji="1" lang="ja-JP" altLang="en-US" sz="1400" dirty="0"/>
            </a:p>
          </p:txBody>
        </p:sp>
        <p:sp>
          <p:nvSpPr>
            <p:cNvPr id="360" name="フリーフォーム 359"/>
            <p:cNvSpPr/>
            <p:nvPr/>
          </p:nvSpPr>
          <p:spPr>
            <a:xfrm rot="4207185">
              <a:off x="1395432" y="6190576"/>
              <a:ext cx="486851" cy="305802"/>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61" name="フリーフォーム 360"/>
            <p:cNvSpPr/>
            <p:nvPr/>
          </p:nvSpPr>
          <p:spPr>
            <a:xfrm rot="8743840">
              <a:off x="1755672" y="6176784"/>
              <a:ext cx="511686" cy="367195"/>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Ⅹ</a:t>
              </a:r>
              <a:endParaRPr kumimoji="1" lang="ja-JP" altLang="en-US" sz="1200" dirty="0"/>
            </a:p>
          </p:txBody>
        </p:sp>
        <p:sp>
          <p:nvSpPr>
            <p:cNvPr id="362" name="円/楕円 361"/>
            <p:cNvSpPr/>
            <p:nvPr/>
          </p:nvSpPr>
          <p:spPr>
            <a:xfrm rot="20707620">
              <a:off x="1337227" y="7362690"/>
              <a:ext cx="215512" cy="325599"/>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Ⅶ</a:t>
              </a:r>
              <a:endParaRPr kumimoji="1" lang="ja-JP" altLang="en-US" sz="1400" dirty="0"/>
            </a:p>
          </p:txBody>
        </p:sp>
        <p:sp>
          <p:nvSpPr>
            <p:cNvPr id="363" name="フリーフォーム 362"/>
            <p:cNvSpPr/>
            <p:nvPr/>
          </p:nvSpPr>
          <p:spPr>
            <a:xfrm rot="13030220">
              <a:off x="2428200" y="6230292"/>
              <a:ext cx="486851" cy="305802"/>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364" name="フリーフォーム 363"/>
            <p:cNvSpPr/>
            <p:nvPr/>
          </p:nvSpPr>
          <p:spPr>
            <a:xfrm rot="3321184">
              <a:off x="2649537" y="7624163"/>
              <a:ext cx="511686" cy="367195"/>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Ⅹ</a:t>
              </a:r>
              <a:endParaRPr kumimoji="1" lang="ja-JP" altLang="en-US" sz="1200" dirty="0"/>
            </a:p>
          </p:txBody>
        </p:sp>
        <p:grpSp>
          <p:nvGrpSpPr>
            <p:cNvPr id="659" name="グループ化 658"/>
            <p:cNvGrpSpPr/>
            <p:nvPr/>
          </p:nvGrpSpPr>
          <p:grpSpPr>
            <a:xfrm>
              <a:off x="1567608" y="6762712"/>
              <a:ext cx="1347847" cy="995680"/>
              <a:chOff x="1038405" y="4365345"/>
              <a:chExt cx="1347847" cy="995680"/>
            </a:xfrm>
          </p:grpSpPr>
          <p:sp>
            <p:nvSpPr>
              <p:cNvPr id="660" name="フリーフォーム 659"/>
              <p:cNvSpPr/>
              <p:nvPr/>
            </p:nvSpPr>
            <p:spPr>
              <a:xfrm rot="19107735">
                <a:off x="1238406" y="4558646"/>
                <a:ext cx="352504" cy="374711"/>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1" name="円/楕円 660"/>
              <p:cNvSpPr/>
              <p:nvPr/>
            </p:nvSpPr>
            <p:spPr>
              <a:xfrm rot="3221114">
                <a:off x="1435895" y="4424862"/>
                <a:ext cx="215512" cy="325599"/>
              </a:xfrm>
              <a:prstGeom prst="ellipse">
                <a:avLst/>
              </a:prstGeom>
              <a:gradFill>
                <a:gsLst>
                  <a:gs pos="0">
                    <a:schemeClr val="accent6">
                      <a:lumMod val="20000"/>
                      <a:lumOff val="80000"/>
                    </a:schemeClr>
                  </a:gs>
                  <a:gs pos="61000">
                    <a:schemeClr val="accent2">
                      <a:lumMod val="75000"/>
                    </a:schemeClr>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t>Ⅶ</a:t>
                </a:r>
                <a:endParaRPr kumimoji="1" lang="ja-JP" altLang="en-US" sz="1400" dirty="0"/>
              </a:p>
            </p:txBody>
          </p:sp>
          <p:sp>
            <p:nvSpPr>
              <p:cNvPr id="662" name="フリーフォーム 661"/>
              <p:cNvSpPr/>
              <p:nvPr/>
            </p:nvSpPr>
            <p:spPr>
              <a:xfrm>
                <a:off x="1621954" y="4375518"/>
                <a:ext cx="486851" cy="305802"/>
              </a:xfrm>
              <a:custGeom>
                <a:avLst/>
                <a:gdLst>
                  <a:gd name="connsiteX0" fmla="*/ 1392518 w 3233271"/>
                  <a:gd name="connsiteY0" fmla="*/ 896471 h 2151530"/>
                  <a:gd name="connsiteX1" fmla="*/ 579718 w 3233271"/>
                  <a:gd name="connsiteY1" fmla="*/ 328706 h 2151530"/>
                  <a:gd name="connsiteX2" fmla="*/ 0 w 3233271"/>
                  <a:gd name="connsiteY2" fmla="*/ 753036 h 2151530"/>
                  <a:gd name="connsiteX3" fmla="*/ 137459 w 3233271"/>
                  <a:gd name="connsiteY3" fmla="*/ 1733177 h 2151530"/>
                  <a:gd name="connsiteX4" fmla="*/ 747059 w 3233271"/>
                  <a:gd name="connsiteY4" fmla="*/ 2151530 h 2151530"/>
                  <a:gd name="connsiteX5" fmla="*/ 2169459 w 3233271"/>
                  <a:gd name="connsiteY5" fmla="*/ 2127624 h 2151530"/>
                  <a:gd name="connsiteX6" fmla="*/ 3059953 w 3233271"/>
                  <a:gd name="connsiteY6" fmla="*/ 1440330 h 2151530"/>
                  <a:gd name="connsiteX7" fmla="*/ 3233271 w 3233271"/>
                  <a:gd name="connsiteY7" fmla="*/ 376518 h 2151530"/>
                  <a:gd name="connsiteX8" fmla="*/ 2599765 w 3233271"/>
                  <a:gd name="connsiteY8" fmla="*/ 0 h 2151530"/>
                  <a:gd name="connsiteX9" fmla="*/ 1745130 w 3233271"/>
                  <a:gd name="connsiteY9" fmla="*/ 448236 h 2151530"/>
                  <a:gd name="connsiteX10" fmla="*/ 1392518 w 3233271"/>
                  <a:gd name="connsiteY10" fmla="*/ 896471 h 2151530"/>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47059 w 3233271"/>
                  <a:gd name="connsiteY4" fmla="*/ 2151530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392518 w 3233271"/>
                  <a:gd name="connsiteY0" fmla="*/ 896471 h 2283013"/>
                  <a:gd name="connsiteX1" fmla="*/ 579718 w 3233271"/>
                  <a:gd name="connsiteY1" fmla="*/ 328706 h 2283013"/>
                  <a:gd name="connsiteX2" fmla="*/ 0 w 3233271"/>
                  <a:gd name="connsiteY2" fmla="*/ 753036 h 2283013"/>
                  <a:gd name="connsiteX3" fmla="*/ 137459 w 3233271"/>
                  <a:gd name="connsiteY3" fmla="*/ 1733177 h 2283013"/>
                  <a:gd name="connsiteX4" fmla="*/ 764988 w 3233271"/>
                  <a:gd name="connsiteY4" fmla="*/ 2283012 h 2283013"/>
                  <a:gd name="connsiteX5" fmla="*/ 2151530 w 3233271"/>
                  <a:gd name="connsiteY5" fmla="*/ 2283013 h 2283013"/>
                  <a:gd name="connsiteX6" fmla="*/ 3059953 w 3233271"/>
                  <a:gd name="connsiteY6" fmla="*/ 1440330 h 2283013"/>
                  <a:gd name="connsiteX7" fmla="*/ 3233271 w 3233271"/>
                  <a:gd name="connsiteY7" fmla="*/ 376518 h 2283013"/>
                  <a:gd name="connsiteX8" fmla="*/ 2599765 w 3233271"/>
                  <a:gd name="connsiteY8" fmla="*/ 0 h 2283013"/>
                  <a:gd name="connsiteX9" fmla="*/ 1745130 w 3233271"/>
                  <a:gd name="connsiteY9" fmla="*/ 448236 h 2283013"/>
                  <a:gd name="connsiteX10" fmla="*/ 1392518 w 3233271"/>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6471 h 2283013"/>
                  <a:gd name="connsiteX1" fmla="*/ 607291 w 3260844"/>
                  <a:gd name="connsiteY1" fmla="*/ 328706 h 2283013"/>
                  <a:gd name="connsiteX2" fmla="*/ 27573 w 3260844"/>
                  <a:gd name="connsiteY2" fmla="*/ 753036 h 2283013"/>
                  <a:gd name="connsiteX3" fmla="*/ 165032 w 3260844"/>
                  <a:gd name="connsiteY3" fmla="*/ 1733177 h 2283013"/>
                  <a:gd name="connsiteX4" fmla="*/ 792561 w 3260844"/>
                  <a:gd name="connsiteY4" fmla="*/ 2283012 h 2283013"/>
                  <a:gd name="connsiteX5" fmla="*/ 2179103 w 3260844"/>
                  <a:gd name="connsiteY5" fmla="*/ 2283013 h 2283013"/>
                  <a:gd name="connsiteX6" fmla="*/ 3087526 w 3260844"/>
                  <a:gd name="connsiteY6" fmla="*/ 1440330 h 2283013"/>
                  <a:gd name="connsiteX7" fmla="*/ 3260844 w 3260844"/>
                  <a:gd name="connsiteY7" fmla="*/ 376518 h 2283013"/>
                  <a:gd name="connsiteX8" fmla="*/ 2627338 w 3260844"/>
                  <a:gd name="connsiteY8" fmla="*/ 0 h 2283013"/>
                  <a:gd name="connsiteX9" fmla="*/ 1772703 w 3260844"/>
                  <a:gd name="connsiteY9" fmla="*/ 448236 h 2283013"/>
                  <a:gd name="connsiteX10" fmla="*/ 1420091 w 3260844"/>
                  <a:gd name="connsiteY10" fmla="*/ 896471 h 2283013"/>
                  <a:gd name="connsiteX0" fmla="*/ 1420091 w 3260844"/>
                  <a:gd name="connsiteY0" fmla="*/ 897142 h 2283684"/>
                  <a:gd name="connsiteX1" fmla="*/ 607291 w 3260844"/>
                  <a:gd name="connsiteY1" fmla="*/ 329377 h 2283684"/>
                  <a:gd name="connsiteX2" fmla="*/ 27573 w 3260844"/>
                  <a:gd name="connsiteY2" fmla="*/ 753707 h 2283684"/>
                  <a:gd name="connsiteX3" fmla="*/ 165032 w 3260844"/>
                  <a:gd name="connsiteY3" fmla="*/ 1733848 h 2283684"/>
                  <a:gd name="connsiteX4" fmla="*/ 792561 w 3260844"/>
                  <a:gd name="connsiteY4" fmla="*/ 2283683 h 2283684"/>
                  <a:gd name="connsiteX5" fmla="*/ 2179103 w 3260844"/>
                  <a:gd name="connsiteY5" fmla="*/ 2283684 h 2283684"/>
                  <a:gd name="connsiteX6" fmla="*/ 3087526 w 3260844"/>
                  <a:gd name="connsiteY6" fmla="*/ 1441001 h 2283684"/>
                  <a:gd name="connsiteX7" fmla="*/ 3260844 w 3260844"/>
                  <a:gd name="connsiteY7" fmla="*/ 377189 h 2283684"/>
                  <a:gd name="connsiteX8" fmla="*/ 2627338 w 3260844"/>
                  <a:gd name="connsiteY8" fmla="*/ 671 h 2283684"/>
                  <a:gd name="connsiteX9" fmla="*/ 1772703 w 3260844"/>
                  <a:gd name="connsiteY9" fmla="*/ 448907 h 2283684"/>
                  <a:gd name="connsiteX10" fmla="*/ 1420091 w 3260844"/>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291652"/>
                  <a:gd name="connsiteY0" fmla="*/ 897142 h 2283684"/>
                  <a:gd name="connsiteX1" fmla="*/ 607291 w 3291652"/>
                  <a:gd name="connsiteY1" fmla="*/ 329377 h 2283684"/>
                  <a:gd name="connsiteX2" fmla="*/ 27573 w 3291652"/>
                  <a:gd name="connsiteY2" fmla="*/ 753707 h 2283684"/>
                  <a:gd name="connsiteX3" fmla="*/ 165032 w 3291652"/>
                  <a:gd name="connsiteY3" fmla="*/ 1733848 h 2283684"/>
                  <a:gd name="connsiteX4" fmla="*/ 792561 w 3291652"/>
                  <a:gd name="connsiteY4" fmla="*/ 2283683 h 2283684"/>
                  <a:gd name="connsiteX5" fmla="*/ 2179103 w 3291652"/>
                  <a:gd name="connsiteY5" fmla="*/ 2283684 h 2283684"/>
                  <a:gd name="connsiteX6" fmla="*/ 3087526 w 3291652"/>
                  <a:gd name="connsiteY6" fmla="*/ 1441001 h 2283684"/>
                  <a:gd name="connsiteX7" fmla="*/ 3260844 w 3291652"/>
                  <a:gd name="connsiteY7" fmla="*/ 377189 h 2283684"/>
                  <a:gd name="connsiteX8" fmla="*/ 2627338 w 3291652"/>
                  <a:gd name="connsiteY8" fmla="*/ 671 h 2283684"/>
                  <a:gd name="connsiteX9" fmla="*/ 1772703 w 3291652"/>
                  <a:gd name="connsiteY9" fmla="*/ 448907 h 2283684"/>
                  <a:gd name="connsiteX10" fmla="*/ 1420091 w 3291652"/>
                  <a:gd name="connsiteY10" fmla="*/ 897142 h 2283684"/>
                  <a:gd name="connsiteX0" fmla="*/ 1420091 w 3162640"/>
                  <a:gd name="connsiteY0" fmla="*/ 897126 h 2283668"/>
                  <a:gd name="connsiteX1" fmla="*/ 607291 w 3162640"/>
                  <a:gd name="connsiteY1" fmla="*/ 329361 h 2283668"/>
                  <a:gd name="connsiteX2" fmla="*/ 27573 w 3162640"/>
                  <a:gd name="connsiteY2" fmla="*/ 753691 h 2283668"/>
                  <a:gd name="connsiteX3" fmla="*/ 165032 w 3162640"/>
                  <a:gd name="connsiteY3" fmla="*/ 1733832 h 2283668"/>
                  <a:gd name="connsiteX4" fmla="*/ 792561 w 3162640"/>
                  <a:gd name="connsiteY4" fmla="*/ 2283667 h 2283668"/>
                  <a:gd name="connsiteX5" fmla="*/ 2179103 w 3162640"/>
                  <a:gd name="connsiteY5" fmla="*/ 2283668 h 2283668"/>
                  <a:gd name="connsiteX6" fmla="*/ 3087526 w 3162640"/>
                  <a:gd name="connsiteY6" fmla="*/ 1440985 h 2283668"/>
                  <a:gd name="connsiteX7" fmla="*/ 3057644 w 3162640"/>
                  <a:gd name="connsiteY7" fmla="*/ 550491 h 2283668"/>
                  <a:gd name="connsiteX8" fmla="*/ 2627338 w 3162640"/>
                  <a:gd name="connsiteY8" fmla="*/ 655 h 2283668"/>
                  <a:gd name="connsiteX9" fmla="*/ 1772703 w 3162640"/>
                  <a:gd name="connsiteY9" fmla="*/ 448891 h 2283668"/>
                  <a:gd name="connsiteX10" fmla="*/ 1420091 w 3162640"/>
                  <a:gd name="connsiteY10" fmla="*/ 897126 h 2283668"/>
                  <a:gd name="connsiteX0" fmla="*/ 1420091 w 3166135"/>
                  <a:gd name="connsiteY0" fmla="*/ 623680 h 2010222"/>
                  <a:gd name="connsiteX1" fmla="*/ 607291 w 3166135"/>
                  <a:gd name="connsiteY1" fmla="*/ 55915 h 2010222"/>
                  <a:gd name="connsiteX2" fmla="*/ 27573 w 3166135"/>
                  <a:gd name="connsiteY2" fmla="*/ 480245 h 2010222"/>
                  <a:gd name="connsiteX3" fmla="*/ 165032 w 3166135"/>
                  <a:gd name="connsiteY3" fmla="*/ 1460386 h 2010222"/>
                  <a:gd name="connsiteX4" fmla="*/ 792561 w 3166135"/>
                  <a:gd name="connsiteY4" fmla="*/ 2010221 h 2010222"/>
                  <a:gd name="connsiteX5" fmla="*/ 2179103 w 3166135"/>
                  <a:gd name="connsiteY5" fmla="*/ 2010222 h 2010222"/>
                  <a:gd name="connsiteX6" fmla="*/ 3087526 w 3166135"/>
                  <a:gd name="connsiteY6" fmla="*/ 1167539 h 2010222"/>
                  <a:gd name="connsiteX7" fmla="*/ 3057644 w 3166135"/>
                  <a:gd name="connsiteY7" fmla="*/ 277045 h 2010222"/>
                  <a:gd name="connsiteX8" fmla="*/ 2549644 w 3166135"/>
                  <a:gd name="connsiteY8" fmla="*/ 2126 h 2010222"/>
                  <a:gd name="connsiteX9" fmla="*/ 1772703 w 3166135"/>
                  <a:gd name="connsiteY9" fmla="*/ 175445 h 2010222"/>
                  <a:gd name="connsiteX10" fmla="*/ 1420091 w 3166135"/>
                  <a:gd name="connsiteY10" fmla="*/ 623680 h 2010222"/>
                  <a:gd name="connsiteX0" fmla="*/ 1420091 w 3166135"/>
                  <a:gd name="connsiteY0" fmla="*/ 622580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420091 w 3166135"/>
                  <a:gd name="connsiteY10" fmla="*/ 622580 h 2009122"/>
                  <a:gd name="connsiteX0" fmla="*/ 1593409 w 3166135"/>
                  <a:gd name="connsiteY0" fmla="*/ 1088745 h 2009122"/>
                  <a:gd name="connsiteX1" fmla="*/ 607291 w 3166135"/>
                  <a:gd name="connsiteY1" fmla="*/ 54815 h 2009122"/>
                  <a:gd name="connsiteX2" fmla="*/ 27573 w 3166135"/>
                  <a:gd name="connsiteY2" fmla="*/ 479145 h 2009122"/>
                  <a:gd name="connsiteX3" fmla="*/ 165032 w 3166135"/>
                  <a:gd name="connsiteY3" fmla="*/ 1459286 h 2009122"/>
                  <a:gd name="connsiteX4" fmla="*/ 792561 w 3166135"/>
                  <a:gd name="connsiteY4" fmla="*/ 2009121 h 2009122"/>
                  <a:gd name="connsiteX5" fmla="*/ 2179103 w 3166135"/>
                  <a:gd name="connsiteY5" fmla="*/ 2009122 h 2009122"/>
                  <a:gd name="connsiteX6" fmla="*/ 3087526 w 3166135"/>
                  <a:gd name="connsiteY6" fmla="*/ 1166439 h 2009122"/>
                  <a:gd name="connsiteX7" fmla="*/ 3057644 w 3166135"/>
                  <a:gd name="connsiteY7" fmla="*/ 275945 h 2009122"/>
                  <a:gd name="connsiteX8" fmla="*/ 2549644 w 3166135"/>
                  <a:gd name="connsiteY8" fmla="*/ 1026 h 2009122"/>
                  <a:gd name="connsiteX9" fmla="*/ 1898209 w 3166135"/>
                  <a:gd name="connsiteY9" fmla="*/ 347663 h 2009122"/>
                  <a:gd name="connsiteX10" fmla="*/ 1593409 w 3166135"/>
                  <a:gd name="connsiteY10" fmla="*/ 1088745 h 2009122"/>
                  <a:gd name="connsiteX0" fmla="*/ 1593409 w 3166135"/>
                  <a:gd name="connsiteY0" fmla="*/ 1090204 h 2010581"/>
                  <a:gd name="connsiteX1" fmla="*/ 607291 w 3166135"/>
                  <a:gd name="connsiteY1" fmla="*/ 56274 h 2010581"/>
                  <a:gd name="connsiteX2" fmla="*/ 27573 w 3166135"/>
                  <a:gd name="connsiteY2" fmla="*/ 480604 h 2010581"/>
                  <a:gd name="connsiteX3" fmla="*/ 165032 w 3166135"/>
                  <a:gd name="connsiteY3" fmla="*/ 1460745 h 2010581"/>
                  <a:gd name="connsiteX4" fmla="*/ 792561 w 3166135"/>
                  <a:gd name="connsiteY4" fmla="*/ 2010580 h 2010581"/>
                  <a:gd name="connsiteX5" fmla="*/ 2179103 w 3166135"/>
                  <a:gd name="connsiteY5" fmla="*/ 2010581 h 2010581"/>
                  <a:gd name="connsiteX6" fmla="*/ 3087526 w 3166135"/>
                  <a:gd name="connsiteY6" fmla="*/ 1167898 h 2010581"/>
                  <a:gd name="connsiteX7" fmla="*/ 3057644 w 3166135"/>
                  <a:gd name="connsiteY7" fmla="*/ 277404 h 2010581"/>
                  <a:gd name="connsiteX8" fmla="*/ 2549644 w 3166135"/>
                  <a:gd name="connsiteY8" fmla="*/ 2485 h 2010581"/>
                  <a:gd name="connsiteX9" fmla="*/ 2029692 w 3166135"/>
                  <a:gd name="connsiteY9" fmla="*/ 396934 h 2010581"/>
                  <a:gd name="connsiteX10" fmla="*/ 1593409 w 3166135"/>
                  <a:gd name="connsiteY10" fmla="*/ 1090204 h 2010581"/>
                  <a:gd name="connsiteX0" fmla="*/ 1593409 w 3166135"/>
                  <a:gd name="connsiteY0" fmla="*/ 1054706 h 1975083"/>
                  <a:gd name="connsiteX1" fmla="*/ 607291 w 3166135"/>
                  <a:gd name="connsiteY1" fmla="*/ 20776 h 1975083"/>
                  <a:gd name="connsiteX2" fmla="*/ 27573 w 3166135"/>
                  <a:gd name="connsiteY2" fmla="*/ 445106 h 1975083"/>
                  <a:gd name="connsiteX3" fmla="*/ 165032 w 3166135"/>
                  <a:gd name="connsiteY3" fmla="*/ 1425247 h 1975083"/>
                  <a:gd name="connsiteX4" fmla="*/ 792561 w 3166135"/>
                  <a:gd name="connsiteY4" fmla="*/ 1975082 h 1975083"/>
                  <a:gd name="connsiteX5" fmla="*/ 2179103 w 3166135"/>
                  <a:gd name="connsiteY5" fmla="*/ 1975083 h 1975083"/>
                  <a:gd name="connsiteX6" fmla="*/ 3087526 w 3166135"/>
                  <a:gd name="connsiteY6" fmla="*/ 1132400 h 1975083"/>
                  <a:gd name="connsiteX7" fmla="*/ 3057644 w 3166135"/>
                  <a:gd name="connsiteY7" fmla="*/ 241906 h 1975083"/>
                  <a:gd name="connsiteX8" fmla="*/ 2549644 w 3166135"/>
                  <a:gd name="connsiteY8" fmla="*/ 98469 h 1975083"/>
                  <a:gd name="connsiteX9" fmla="*/ 2029692 w 3166135"/>
                  <a:gd name="connsiteY9" fmla="*/ 361436 h 1975083"/>
                  <a:gd name="connsiteX10" fmla="*/ 1593409 w 3166135"/>
                  <a:gd name="connsiteY10" fmla="*/ 1054706 h 1975083"/>
                  <a:gd name="connsiteX0" fmla="*/ 1593409 w 3141881"/>
                  <a:gd name="connsiteY0" fmla="*/ 1054706 h 1975083"/>
                  <a:gd name="connsiteX1" fmla="*/ 607291 w 3141881"/>
                  <a:gd name="connsiteY1" fmla="*/ 20776 h 1975083"/>
                  <a:gd name="connsiteX2" fmla="*/ 27573 w 3141881"/>
                  <a:gd name="connsiteY2" fmla="*/ 445106 h 1975083"/>
                  <a:gd name="connsiteX3" fmla="*/ 165032 w 3141881"/>
                  <a:gd name="connsiteY3" fmla="*/ 1425247 h 1975083"/>
                  <a:gd name="connsiteX4" fmla="*/ 792561 w 3141881"/>
                  <a:gd name="connsiteY4" fmla="*/ 1975082 h 1975083"/>
                  <a:gd name="connsiteX5" fmla="*/ 2179103 w 3141881"/>
                  <a:gd name="connsiteY5" fmla="*/ 1975083 h 1975083"/>
                  <a:gd name="connsiteX6" fmla="*/ 3087526 w 3141881"/>
                  <a:gd name="connsiteY6" fmla="*/ 1132400 h 1975083"/>
                  <a:gd name="connsiteX7" fmla="*/ 2985927 w 3141881"/>
                  <a:gd name="connsiteY7" fmla="*/ 433153 h 1975083"/>
                  <a:gd name="connsiteX8" fmla="*/ 2549644 w 3141881"/>
                  <a:gd name="connsiteY8" fmla="*/ 98469 h 1975083"/>
                  <a:gd name="connsiteX9" fmla="*/ 2029692 w 3141881"/>
                  <a:gd name="connsiteY9" fmla="*/ 361436 h 1975083"/>
                  <a:gd name="connsiteX10" fmla="*/ 1593409 w 3141881"/>
                  <a:gd name="connsiteY10" fmla="*/ 1054706 h 1975083"/>
                  <a:gd name="connsiteX0" fmla="*/ 1593409 w 2986479"/>
                  <a:gd name="connsiteY0" fmla="*/ 1054706 h 2022894"/>
                  <a:gd name="connsiteX1" fmla="*/ 607291 w 2986479"/>
                  <a:gd name="connsiteY1" fmla="*/ 20776 h 2022894"/>
                  <a:gd name="connsiteX2" fmla="*/ 27573 w 2986479"/>
                  <a:gd name="connsiteY2" fmla="*/ 445106 h 2022894"/>
                  <a:gd name="connsiteX3" fmla="*/ 165032 w 2986479"/>
                  <a:gd name="connsiteY3" fmla="*/ 1425247 h 2022894"/>
                  <a:gd name="connsiteX4" fmla="*/ 792561 w 2986479"/>
                  <a:gd name="connsiteY4" fmla="*/ 1975082 h 2022894"/>
                  <a:gd name="connsiteX5" fmla="*/ 2179103 w 2986479"/>
                  <a:gd name="connsiteY5" fmla="*/ 1975083 h 2022894"/>
                  <a:gd name="connsiteX6" fmla="*/ 2459996 w 2986479"/>
                  <a:gd name="connsiteY6" fmla="*/ 1329623 h 2022894"/>
                  <a:gd name="connsiteX7" fmla="*/ 2985927 w 2986479"/>
                  <a:gd name="connsiteY7" fmla="*/ 433153 h 2022894"/>
                  <a:gd name="connsiteX8" fmla="*/ 2549644 w 2986479"/>
                  <a:gd name="connsiteY8" fmla="*/ 98469 h 2022894"/>
                  <a:gd name="connsiteX9" fmla="*/ 2029692 w 2986479"/>
                  <a:gd name="connsiteY9" fmla="*/ 361436 h 2022894"/>
                  <a:gd name="connsiteX10" fmla="*/ 1593409 w 2986479"/>
                  <a:gd name="connsiteY10" fmla="*/ 1054706 h 2022894"/>
                  <a:gd name="connsiteX0" fmla="*/ 1593409 w 2574832"/>
                  <a:gd name="connsiteY0" fmla="*/ 1054706 h 2022894"/>
                  <a:gd name="connsiteX1" fmla="*/ 607291 w 2574832"/>
                  <a:gd name="connsiteY1" fmla="*/ 20776 h 2022894"/>
                  <a:gd name="connsiteX2" fmla="*/ 27573 w 2574832"/>
                  <a:gd name="connsiteY2" fmla="*/ 445106 h 2022894"/>
                  <a:gd name="connsiteX3" fmla="*/ 165032 w 2574832"/>
                  <a:gd name="connsiteY3" fmla="*/ 1425247 h 2022894"/>
                  <a:gd name="connsiteX4" fmla="*/ 792561 w 2574832"/>
                  <a:gd name="connsiteY4" fmla="*/ 1975082 h 2022894"/>
                  <a:gd name="connsiteX5" fmla="*/ 2179103 w 2574832"/>
                  <a:gd name="connsiteY5" fmla="*/ 1975083 h 2022894"/>
                  <a:gd name="connsiteX6" fmla="*/ 2459996 w 2574832"/>
                  <a:gd name="connsiteY6" fmla="*/ 1329623 h 2022894"/>
                  <a:gd name="connsiteX7" fmla="*/ 2489880 w 2574832"/>
                  <a:gd name="connsiteY7" fmla="*/ 690141 h 2022894"/>
                  <a:gd name="connsiteX8" fmla="*/ 2549644 w 2574832"/>
                  <a:gd name="connsiteY8" fmla="*/ 98469 h 2022894"/>
                  <a:gd name="connsiteX9" fmla="*/ 2029692 w 2574832"/>
                  <a:gd name="connsiteY9" fmla="*/ 361436 h 2022894"/>
                  <a:gd name="connsiteX10" fmla="*/ 1593409 w 2574832"/>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29692 w 2505047"/>
                  <a:gd name="connsiteY9" fmla="*/ 361436 h 2022894"/>
                  <a:gd name="connsiteX10" fmla="*/ 1593409 w 2505047"/>
                  <a:gd name="connsiteY10" fmla="*/ 1054706 h 2022894"/>
                  <a:gd name="connsiteX0" fmla="*/ 1593409 w 2505047"/>
                  <a:gd name="connsiteY0" fmla="*/ 1054706 h 2022894"/>
                  <a:gd name="connsiteX1" fmla="*/ 607291 w 2505047"/>
                  <a:gd name="connsiteY1" fmla="*/ 20776 h 2022894"/>
                  <a:gd name="connsiteX2" fmla="*/ 27573 w 2505047"/>
                  <a:gd name="connsiteY2" fmla="*/ 445106 h 2022894"/>
                  <a:gd name="connsiteX3" fmla="*/ 165032 w 2505047"/>
                  <a:gd name="connsiteY3" fmla="*/ 1425247 h 2022894"/>
                  <a:gd name="connsiteX4" fmla="*/ 792561 w 2505047"/>
                  <a:gd name="connsiteY4" fmla="*/ 1975082 h 2022894"/>
                  <a:gd name="connsiteX5" fmla="*/ 2179103 w 2505047"/>
                  <a:gd name="connsiteY5" fmla="*/ 1975083 h 2022894"/>
                  <a:gd name="connsiteX6" fmla="*/ 2459996 w 2505047"/>
                  <a:gd name="connsiteY6" fmla="*/ 1329623 h 2022894"/>
                  <a:gd name="connsiteX7" fmla="*/ 2489880 w 2505047"/>
                  <a:gd name="connsiteY7" fmla="*/ 690141 h 2022894"/>
                  <a:gd name="connsiteX8" fmla="*/ 2310585 w 2505047"/>
                  <a:gd name="connsiteY8" fmla="*/ 492916 h 2022894"/>
                  <a:gd name="connsiteX9" fmla="*/ 2035669 w 2505047"/>
                  <a:gd name="connsiteY9" fmla="*/ 570612 h 2022894"/>
                  <a:gd name="connsiteX10" fmla="*/ 1593409 w 2505047"/>
                  <a:gd name="connsiteY10" fmla="*/ 1054706 h 2022894"/>
                  <a:gd name="connsiteX0" fmla="*/ 1614482 w 2526120"/>
                  <a:gd name="connsiteY0" fmla="*/ 747126 h 1715314"/>
                  <a:gd name="connsiteX1" fmla="*/ 921212 w 2526120"/>
                  <a:gd name="connsiteY1" fmla="*/ 71784 h 1715314"/>
                  <a:gd name="connsiteX2" fmla="*/ 48646 w 2526120"/>
                  <a:gd name="connsiteY2" fmla="*/ 137526 h 1715314"/>
                  <a:gd name="connsiteX3" fmla="*/ 186105 w 2526120"/>
                  <a:gd name="connsiteY3" fmla="*/ 1117667 h 1715314"/>
                  <a:gd name="connsiteX4" fmla="*/ 813634 w 2526120"/>
                  <a:gd name="connsiteY4" fmla="*/ 1667502 h 1715314"/>
                  <a:gd name="connsiteX5" fmla="*/ 2200176 w 2526120"/>
                  <a:gd name="connsiteY5" fmla="*/ 1667503 h 1715314"/>
                  <a:gd name="connsiteX6" fmla="*/ 2481069 w 2526120"/>
                  <a:gd name="connsiteY6" fmla="*/ 1022043 h 1715314"/>
                  <a:gd name="connsiteX7" fmla="*/ 2510953 w 2526120"/>
                  <a:gd name="connsiteY7" fmla="*/ 382561 h 1715314"/>
                  <a:gd name="connsiteX8" fmla="*/ 2331658 w 2526120"/>
                  <a:gd name="connsiteY8" fmla="*/ 185336 h 1715314"/>
                  <a:gd name="connsiteX9" fmla="*/ 2056742 w 2526120"/>
                  <a:gd name="connsiteY9" fmla="*/ 263032 h 1715314"/>
                  <a:gd name="connsiteX10" fmla="*/ 1614482 w 2526120"/>
                  <a:gd name="connsiteY10" fmla="*/ 747126 h 1715314"/>
                  <a:gd name="connsiteX0" fmla="*/ 1439550 w 2351188"/>
                  <a:gd name="connsiteY0" fmla="*/ 700364 h 1668552"/>
                  <a:gd name="connsiteX1" fmla="*/ 746280 w 2351188"/>
                  <a:gd name="connsiteY1" fmla="*/ 25022 h 1668552"/>
                  <a:gd name="connsiteX2" fmla="*/ 274137 w 2351188"/>
                  <a:gd name="connsiteY2" fmla="*/ 234199 h 1668552"/>
                  <a:gd name="connsiteX3" fmla="*/ 11173 w 2351188"/>
                  <a:gd name="connsiteY3" fmla="*/ 1070905 h 1668552"/>
                  <a:gd name="connsiteX4" fmla="*/ 638702 w 2351188"/>
                  <a:gd name="connsiteY4" fmla="*/ 1620740 h 1668552"/>
                  <a:gd name="connsiteX5" fmla="*/ 2025244 w 2351188"/>
                  <a:gd name="connsiteY5" fmla="*/ 1620741 h 1668552"/>
                  <a:gd name="connsiteX6" fmla="*/ 2306137 w 2351188"/>
                  <a:gd name="connsiteY6" fmla="*/ 975281 h 1668552"/>
                  <a:gd name="connsiteX7" fmla="*/ 2336021 w 2351188"/>
                  <a:gd name="connsiteY7" fmla="*/ 335799 h 1668552"/>
                  <a:gd name="connsiteX8" fmla="*/ 2156726 w 2351188"/>
                  <a:gd name="connsiteY8" fmla="*/ 138574 h 1668552"/>
                  <a:gd name="connsiteX9" fmla="*/ 1881810 w 2351188"/>
                  <a:gd name="connsiteY9" fmla="*/ 216270 h 1668552"/>
                  <a:gd name="connsiteX10" fmla="*/ 1439550 w 2351188"/>
                  <a:gd name="connsiteY10" fmla="*/ 700364 h 1668552"/>
                  <a:gd name="connsiteX0" fmla="*/ 1321753 w 2233391"/>
                  <a:gd name="connsiteY0" fmla="*/ 699270 h 1698103"/>
                  <a:gd name="connsiteX1" fmla="*/ 628483 w 2233391"/>
                  <a:gd name="connsiteY1" fmla="*/ 23928 h 1698103"/>
                  <a:gd name="connsiteX2" fmla="*/ 156340 w 2233391"/>
                  <a:gd name="connsiteY2" fmla="*/ 233105 h 1698103"/>
                  <a:gd name="connsiteX3" fmla="*/ 18881 w 2233391"/>
                  <a:gd name="connsiteY3" fmla="*/ 1010046 h 1698103"/>
                  <a:gd name="connsiteX4" fmla="*/ 520905 w 2233391"/>
                  <a:gd name="connsiteY4" fmla="*/ 1619646 h 1698103"/>
                  <a:gd name="connsiteX5" fmla="*/ 1907447 w 2233391"/>
                  <a:gd name="connsiteY5" fmla="*/ 1619647 h 1698103"/>
                  <a:gd name="connsiteX6" fmla="*/ 2188340 w 2233391"/>
                  <a:gd name="connsiteY6" fmla="*/ 974187 h 1698103"/>
                  <a:gd name="connsiteX7" fmla="*/ 2218224 w 2233391"/>
                  <a:gd name="connsiteY7" fmla="*/ 334705 h 1698103"/>
                  <a:gd name="connsiteX8" fmla="*/ 2038929 w 2233391"/>
                  <a:gd name="connsiteY8" fmla="*/ 137480 h 1698103"/>
                  <a:gd name="connsiteX9" fmla="*/ 1764013 w 2233391"/>
                  <a:gd name="connsiteY9" fmla="*/ 215176 h 1698103"/>
                  <a:gd name="connsiteX10" fmla="*/ 1321753 w 2233391"/>
                  <a:gd name="connsiteY10" fmla="*/ 699270 h 1698103"/>
                  <a:gd name="connsiteX0" fmla="*/ 1321753 w 2395666"/>
                  <a:gd name="connsiteY0" fmla="*/ 699270 h 1691073"/>
                  <a:gd name="connsiteX1" fmla="*/ 628483 w 2395666"/>
                  <a:gd name="connsiteY1" fmla="*/ 23928 h 1691073"/>
                  <a:gd name="connsiteX2" fmla="*/ 156340 w 2395666"/>
                  <a:gd name="connsiteY2" fmla="*/ 233105 h 1691073"/>
                  <a:gd name="connsiteX3" fmla="*/ 18881 w 2395666"/>
                  <a:gd name="connsiteY3" fmla="*/ 1010046 h 1691073"/>
                  <a:gd name="connsiteX4" fmla="*/ 520905 w 2395666"/>
                  <a:gd name="connsiteY4" fmla="*/ 1619646 h 1691073"/>
                  <a:gd name="connsiteX5" fmla="*/ 1907447 w 2395666"/>
                  <a:gd name="connsiteY5" fmla="*/ 1619647 h 1691073"/>
                  <a:gd name="connsiteX6" fmla="*/ 2385564 w 2395666"/>
                  <a:gd name="connsiteY6" fmla="*/ 1087740 h 1691073"/>
                  <a:gd name="connsiteX7" fmla="*/ 2218224 w 2395666"/>
                  <a:gd name="connsiteY7" fmla="*/ 334705 h 1691073"/>
                  <a:gd name="connsiteX8" fmla="*/ 2038929 w 2395666"/>
                  <a:gd name="connsiteY8" fmla="*/ 137480 h 1691073"/>
                  <a:gd name="connsiteX9" fmla="*/ 1764013 w 2395666"/>
                  <a:gd name="connsiteY9" fmla="*/ 215176 h 1691073"/>
                  <a:gd name="connsiteX10" fmla="*/ 1321753 w 2395666"/>
                  <a:gd name="connsiteY10" fmla="*/ 699270 h 1691073"/>
                  <a:gd name="connsiteX0" fmla="*/ 1321753 w 2431676"/>
                  <a:gd name="connsiteY0" fmla="*/ 699270 h 1691073"/>
                  <a:gd name="connsiteX1" fmla="*/ 628483 w 2431676"/>
                  <a:gd name="connsiteY1" fmla="*/ 23928 h 1691073"/>
                  <a:gd name="connsiteX2" fmla="*/ 156340 w 2431676"/>
                  <a:gd name="connsiteY2" fmla="*/ 233105 h 1691073"/>
                  <a:gd name="connsiteX3" fmla="*/ 18881 w 2431676"/>
                  <a:gd name="connsiteY3" fmla="*/ 1010046 h 1691073"/>
                  <a:gd name="connsiteX4" fmla="*/ 520905 w 2431676"/>
                  <a:gd name="connsiteY4" fmla="*/ 1619646 h 1691073"/>
                  <a:gd name="connsiteX5" fmla="*/ 1907447 w 2431676"/>
                  <a:gd name="connsiteY5" fmla="*/ 1619647 h 1691073"/>
                  <a:gd name="connsiteX6" fmla="*/ 2385564 w 2431676"/>
                  <a:gd name="connsiteY6" fmla="*/ 1087740 h 1691073"/>
                  <a:gd name="connsiteX7" fmla="*/ 2373612 w 2431676"/>
                  <a:gd name="connsiteY7" fmla="*/ 496070 h 1691073"/>
                  <a:gd name="connsiteX8" fmla="*/ 2038929 w 2431676"/>
                  <a:gd name="connsiteY8" fmla="*/ 137480 h 1691073"/>
                  <a:gd name="connsiteX9" fmla="*/ 1764013 w 2431676"/>
                  <a:gd name="connsiteY9" fmla="*/ 215176 h 1691073"/>
                  <a:gd name="connsiteX10" fmla="*/ 1321753 w 2431676"/>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764013 w 2428403"/>
                  <a:gd name="connsiteY9" fmla="*/ 215176 h 1691073"/>
                  <a:gd name="connsiteX10" fmla="*/ 1321753 w 2428403"/>
                  <a:gd name="connsiteY10" fmla="*/ 699270 h 1691073"/>
                  <a:gd name="connsiteX0" fmla="*/ 1321753 w 2428403"/>
                  <a:gd name="connsiteY0" fmla="*/ 699270 h 1691073"/>
                  <a:gd name="connsiteX1" fmla="*/ 628483 w 2428403"/>
                  <a:gd name="connsiteY1" fmla="*/ 23928 h 1691073"/>
                  <a:gd name="connsiteX2" fmla="*/ 156340 w 2428403"/>
                  <a:gd name="connsiteY2" fmla="*/ 233105 h 1691073"/>
                  <a:gd name="connsiteX3" fmla="*/ 18881 w 2428403"/>
                  <a:gd name="connsiteY3" fmla="*/ 1010046 h 1691073"/>
                  <a:gd name="connsiteX4" fmla="*/ 520905 w 2428403"/>
                  <a:gd name="connsiteY4" fmla="*/ 1619646 h 1691073"/>
                  <a:gd name="connsiteX5" fmla="*/ 1907447 w 2428403"/>
                  <a:gd name="connsiteY5" fmla="*/ 1619647 h 1691073"/>
                  <a:gd name="connsiteX6" fmla="*/ 2385564 w 2428403"/>
                  <a:gd name="connsiteY6" fmla="*/ 1087740 h 1691073"/>
                  <a:gd name="connsiteX7" fmla="*/ 2373612 w 2428403"/>
                  <a:gd name="connsiteY7" fmla="*/ 496070 h 1691073"/>
                  <a:gd name="connsiteX8" fmla="*/ 2104670 w 2428403"/>
                  <a:gd name="connsiteY8" fmla="*/ 280916 h 1691073"/>
                  <a:gd name="connsiteX9" fmla="*/ 1853660 w 2428403"/>
                  <a:gd name="connsiteY9" fmla="*/ 400446 h 1691073"/>
                  <a:gd name="connsiteX10" fmla="*/ 1321753 w 2428403"/>
                  <a:gd name="connsiteY10" fmla="*/ 699270 h 169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28403" h="1691073">
                    <a:moveTo>
                      <a:pt x="1321753" y="699270"/>
                    </a:moveTo>
                    <a:cubicBezTo>
                      <a:pt x="1117557" y="636517"/>
                      <a:pt x="822718" y="101622"/>
                      <a:pt x="628483" y="23928"/>
                    </a:cubicBezTo>
                    <a:cubicBezTo>
                      <a:pt x="434248" y="-53766"/>
                      <a:pt x="257940" y="68752"/>
                      <a:pt x="156340" y="233105"/>
                    </a:cubicBezTo>
                    <a:cubicBezTo>
                      <a:pt x="54740" y="397458"/>
                      <a:pt x="-41880" y="778956"/>
                      <a:pt x="18881" y="1010046"/>
                    </a:cubicBezTo>
                    <a:cubicBezTo>
                      <a:pt x="79642" y="1241136"/>
                      <a:pt x="206144" y="1518046"/>
                      <a:pt x="520905" y="1619646"/>
                    </a:cubicBezTo>
                    <a:cubicBezTo>
                      <a:pt x="835666" y="1721246"/>
                      <a:pt x="1596671" y="1708298"/>
                      <a:pt x="1907447" y="1619647"/>
                    </a:cubicBezTo>
                    <a:cubicBezTo>
                      <a:pt x="2218223" y="1530996"/>
                      <a:pt x="2307870" y="1275003"/>
                      <a:pt x="2385564" y="1087740"/>
                    </a:cubicBezTo>
                    <a:cubicBezTo>
                      <a:pt x="2463258" y="900477"/>
                      <a:pt x="2420428" y="630541"/>
                      <a:pt x="2373612" y="496070"/>
                    </a:cubicBezTo>
                    <a:cubicBezTo>
                      <a:pt x="2326796" y="361599"/>
                      <a:pt x="2191329" y="296853"/>
                      <a:pt x="2104670" y="280916"/>
                    </a:cubicBezTo>
                    <a:cubicBezTo>
                      <a:pt x="2018011" y="264979"/>
                      <a:pt x="1984146" y="330720"/>
                      <a:pt x="1853660" y="400446"/>
                    </a:cubicBezTo>
                    <a:cubicBezTo>
                      <a:pt x="1723174" y="470172"/>
                      <a:pt x="1525949" y="762023"/>
                      <a:pt x="1321753" y="699270"/>
                    </a:cubicBezTo>
                    <a:close/>
                  </a:path>
                </a:pathLst>
              </a:custGeom>
              <a:gradFill flip="none" rotWithShape="1">
                <a:gsLst>
                  <a:gs pos="0">
                    <a:schemeClr val="accent6">
                      <a:lumMod val="20000"/>
                      <a:lumOff val="80000"/>
                    </a:schemeClr>
                  </a:gs>
                  <a:gs pos="71000">
                    <a:schemeClr val="accent6">
                      <a:lumMod val="3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p:txBody>
          </p:sp>
          <p:sp>
            <p:nvSpPr>
              <p:cNvPr id="663" name="フリーフォーム 662"/>
              <p:cNvSpPr/>
              <p:nvPr/>
            </p:nvSpPr>
            <p:spPr>
              <a:xfrm>
                <a:off x="1597119" y="4365345"/>
                <a:ext cx="511686" cy="367195"/>
              </a:xfrm>
              <a:custGeom>
                <a:avLst/>
                <a:gdLst>
                  <a:gd name="connsiteX0" fmla="*/ 101600 w 1882589"/>
                  <a:gd name="connsiteY0" fmla="*/ 579717 h 1613647"/>
                  <a:gd name="connsiteX1" fmla="*/ 256989 w 1882589"/>
                  <a:gd name="connsiteY1" fmla="*/ 1027953 h 1613647"/>
                  <a:gd name="connsiteX2" fmla="*/ 0 w 1882589"/>
                  <a:gd name="connsiteY2" fmla="*/ 1613647 h 1613647"/>
                  <a:gd name="connsiteX3" fmla="*/ 513977 w 1882589"/>
                  <a:gd name="connsiteY3" fmla="*/ 1601694 h 1613647"/>
                  <a:gd name="connsiteX4" fmla="*/ 1350683 w 1882589"/>
                  <a:gd name="connsiteY4" fmla="*/ 1380565 h 1613647"/>
                  <a:gd name="connsiteX5" fmla="*/ 1798918 w 1882589"/>
                  <a:gd name="connsiteY5" fmla="*/ 687294 h 1613647"/>
                  <a:gd name="connsiteX6" fmla="*/ 1882589 w 1882589"/>
                  <a:gd name="connsiteY6" fmla="*/ 173317 h 1613647"/>
                  <a:gd name="connsiteX7" fmla="*/ 1452283 w 1882589"/>
                  <a:gd name="connsiteY7" fmla="*/ 0 h 1613647"/>
                  <a:gd name="connsiteX8" fmla="*/ 980142 w 1882589"/>
                  <a:gd name="connsiteY8" fmla="*/ 531906 h 1613647"/>
                  <a:gd name="connsiteX9" fmla="*/ 101600 w 1882589"/>
                  <a:gd name="connsiteY9" fmla="*/ 579717 h 1613647"/>
                  <a:gd name="connsiteX0" fmla="*/ 101600 w 1906777"/>
                  <a:gd name="connsiteY0" fmla="*/ 579717 h 1613647"/>
                  <a:gd name="connsiteX1" fmla="*/ 256989 w 1906777"/>
                  <a:gd name="connsiteY1" fmla="*/ 1027953 h 1613647"/>
                  <a:gd name="connsiteX2" fmla="*/ 0 w 1906777"/>
                  <a:gd name="connsiteY2" fmla="*/ 1613647 h 1613647"/>
                  <a:gd name="connsiteX3" fmla="*/ 513977 w 1906777"/>
                  <a:gd name="connsiteY3" fmla="*/ 1601694 h 1613647"/>
                  <a:gd name="connsiteX4" fmla="*/ 1350683 w 1906777"/>
                  <a:gd name="connsiteY4" fmla="*/ 1380565 h 1613647"/>
                  <a:gd name="connsiteX5" fmla="*/ 1798918 w 1906777"/>
                  <a:gd name="connsiteY5" fmla="*/ 687294 h 1613647"/>
                  <a:gd name="connsiteX6" fmla="*/ 1882589 w 1906777"/>
                  <a:gd name="connsiteY6" fmla="*/ 173317 h 1613647"/>
                  <a:gd name="connsiteX7" fmla="*/ 1452283 w 1906777"/>
                  <a:gd name="connsiteY7" fmla="*/ 0 h 1613647"/>
                  <a:gd name="connsiteX8" fmla="*/ 980142 w 1906777"/>
                  <a:gd name="connsiteY8" fmla="*/ 531906 h 1613647"/>
                  <a:gd name="connsiteX9" fmla="*/ 101600 w 190677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84408 h 1618338"/>
                  <a:gd name="connsiteX1" fmla="*/ 256989 w 1944597"/>
                  <a:gd name="connsiteY1" fmla="*/ 1032644 h 1618338"/>
                  <a:gd name="connsiteX2" fmla="*/ 0 w 1944597"/>
                  <a:gd name="connsiteY2" fmla="*/ 1618338 h 1618338"/>
                  <a:gd name="connsiteX3" fmla="*/ 513977 w 1944597"/>
                  <a:gd name="connsiteY3" fmla="*/ 1606385 h 1618338"/>
                  <a:gd name="connsiteX4" fmla="*/ 1350683 w 1944597"/>
                  <a:gd name="connsiteY4" fmla="*/ 1385256 h 1618338"/>
                  <a:gd name="connsiteX5" fmla="*/ 1798918 w 1944597"/>
                  <a:gd name="connsiteY5" fmla="*/ 691985 h 1618338"/>
                  <a:gd name="connsiteX6" fmla="*/ 1882589 w 1944597"/>
                  <a:gd name="connsiteY6" fmla="*/ 178008 h 1618338"/>
                  <a:gd name="connsiteX7" fmla="*/ 1452283 w 1944597"/>
                  <a:gd name="connsiteY7" fmla="*/ 4691 h 1618338"/>
                  <a:gd name="connsiteX8" fmla="*/ 980142 w 1944597"/>
                  <a:gd name="connsiteY8" fmla="*/ 536597 h 1618338"/>
                  <a:gd name="connsiteX9" fmla="*/ 101600 w 1944597"/>
                  <a:gd name="connsiteY9" fmla="*/ 584408 h 1618338"/>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01600 w 1944597"/>
                  <a:gd name="connsiteY0" fmla="*/ 579717 h 1613647"/>
                  <a:gd name="connsiteX1" fmla="*/ 256989 w 1944597"/>
                  <a:gd name="connsiteY1" fmla="*/ 1027953 h 1613647"/>
                  <a:gd name="connsiteX2" fmla="*/ 0 w 1944597"/>
                  <a:gd name="connsiteY2" fmla="*/ 1613647 h 1613647"/>
                  <a:gd name="connsiteX3" fmla="*/ 513977 w 1944597"/>
                  <a:gd name="connsiteY3" fmla="*/ 1601694 h 1613647"/>
                  <a:gd name="connsiteX4" fmla="*/ 1350683 w 1944597"/>
                  <a:gd name="connsiteY4" fmla="*/ 1380565 h 1613647"/>
                  <a:gd name="connsiteX5" fmla="*/ 1798918 w 1944597"/>
                  <a:gd name="connsiteY5" fmla="*/ 687294 h 1613647"/>
                  <a:gd name="connsiteX6" fmla="*/ 1882589 w 1944597"/>
                  <a:gd name="connsiteY6" fmla="*/ 173317 h 1613647"/>
                  <a:gd name="connsiteX7" fmla="*/ 1452283 w 1944597"/>
                  <a:gd name="connsiteY7" fmla="*/ 0 h 1613647"/>
                  <a:gd name="connsiteX8" fmla="*/ 980142 w 1944597"/>
                  <a:gd name="connsiteY8" fmla="*/ 531906 h 1613647"/>
                  <a:gd name="connsiteX9" fmla="*/ 101600 w 1944597"/>
                  <a:gd name="connsiteY9" fmla="*/ 579717 h 1613647"/>
                  <a:gd name="connsiteX0" fmla="*/ 114102 w 1957099"/>
                  <a:gd name="connsiteY0" fmla="*/ 579717 h 1706173"/>
                  <a:gd name="connsiteX1" fmla="*/ 269491 w 1957099"/>
                  <a:gd name="connsiteY1" fmla="*/ 1027953 h 1706173"/>
                  <a:gd name="connsiteX2" fmla="*/ 12502 w 1957099"/>
                  <a:gd name="connsiteY2" fmla="*/ 1613647 h 1706173"/>
                  <a:gd name="connsiteX3" fmla="*/ 526479 w 1957099"/>
                  <a:gd name="connsiteY3" fmla="*/ 1601694 h 1706173"/>
                  <a:gd name="connsiteX4" fmla="*/ 1363185 w 1957099"/>
                  <a:gd name="connsiteY4" fmla="*/ 1380565 h 1706173"/>
                  <a:gd name="connsiteX5" fmla="*/ 1811420 w 1957099"/>
                  <a:gd name="connsiteY5" fmla="*/ 687294 h 1706173"/>
                  <a:gd name="connsiteX6" fmla="*/ 1895091 w 1957099"/>
                  <a:gd name="connsiteY6" fmla="*/ 173317 h 1706173"/>
                  <a:gd name="connsiteX7" fmla="*/ 1464785 w 1957099"/>
                  <a:gd name="connsiteY7" fmla="*/ 0 h 1706173"/>
                  <a:gd name="connsiteX8" fmla="*/ 992644 w 1957099"/>
                  <a:gd name="connsiteY8" fmla="*/ 531906 h 1706173"/>
                  <a:gd name="connsiteX9" fmla="*/ 114102 w 1957099"/>
                  <a:gd name="connsiteY9" fmla="*/ 579717 h 1706173"/>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01600 w 1944597"/>
                  <a:gd name="connsiteY0" fmla="*/ 579717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01600 w 1944597"/>
                  <a:gd name="connsiteY9" fmla="*/ 579717 h 1672306"/>
                  <a:gd name="connsiteX0" fmla="*/ 161365 w 1944597"/>
                  <a:gd name="connsiteY0" fmla="*/ 507999 h 1672306"/>
                  <a:gd name="connsiteX1" fmla="*/ 256989 w 1944597"/>
                  <a:gd name="connsiteY1" fmla="*/ 1027953 h 1672306"/>
                  <a:gd name="connsiteX2" fmla="*/ 0 w 1944597"/>
                  <a:gd name="connsiteY2" fmla="*/ 1613647 h 1672306"/>
                  <a:gd name="connsiteX3" fmla="*/ 513977 w 1944597"/>
                  <a:gd name="connsiteY3" fmla="*/ 1601694 h 1672306"/>
                  <a:gd name="connsiteX4" fmla="*/ 1350683 w 1944597"/>
                  <a:gd name="connsiteY4" fmla="*/ 1380565 h 1672306"/>
                  <a:gd name="connsiteX5" fmla="*/ 1798918 w 1944597"/>
                  <a:gd name="connsiteY5" fmla="*/ 687294 h 1672306"/>
                  <a:gd name="connsiteX6" fmla="*/ 1882589 w 1944597"/>
                  <a:gd name="connsiteY6" fmla="*/ 173317 h 1672306"/>
                  <a:gd name="connsiteX7" fmla="*/ 1452283 w 1944597"/>
                  <a:gd name="connsiteY7" fmla="*/ 0 h 1672306"/>
                  <a:gd name="connsiteX8" fmla="*/ 980142 w 1944597"/>
                  <a:gd name="connsiteY8" fmla="*/ 531906 h 1672306"/>
                  <a:gd name="connsiteX9" fmla="*/ 161365 w 1944597"/>
                  <a:gd name="connsiteY9" fmla="*/ 507999 h 1672306"/>
                  <a:gd name="connsiteX0" fmla="*/ 167821 w 1951053"/>
                  <a:gd name="connsiteY0" fmla="*/ 507999 h 1669413"/>
                  <a:gd name="connsiteX1" fmla="*/ 227586 w 1951053"/>
                  <a:gd name="connsiteY1" fmla="*/ 1069788 h 1669413"/>
                  <a:gd name="connsiteX2" fmla="*/ 6456 w 1951053"/>
                  <a:gd name="connsiteY2" fmla="*/ 1613647 h 1669413"/>
                  <a:gd name="connsiteX3" fmla="*/ 520433 w 1951053"/>
                  <a:gd name="connsiteY3" fmla="*/ 1601694 h 1669413"/>
                  <a:gd name="connsiteX4" fmla="*/ 1357139 w 1951053"/>
                  <a:gd name="connsiteY4" fmla="*/ 1380565 h 1669413"/>
                  <a:gd name="connsiteX5" fmla="*/ 1805374 w 1951053"/>
                  <a:gd name="connsiteY5" fmla="*/ 687294 h 1669413"/>
                  <a:gd name="connsiteX6" fmla="*/ 1889045 w 1951053"/>
                  <a:gd name="connsiteY6" fmla="*/ 173317 h 1669413"/>
                  <a:gd name="connsiteX7" fmla="*/ 1458739 w 1951053"/>
                  <a:gd name="connsiteY7" fmla="*/ 0 h 1669413"/>
                  <a:gd name="connsiteX8" fmla="*/ 986598 w 1951053"/>
                  <a:gd name="connsiteY8" fmla="*/ 531906 h 1669413"/>
                  <a:gd name="connsiteX9" fmla="*/ 167821 w 1951053"/>
                  <a:gd name="connsiteY9" fmla="*/ 507999 h 1669413"/>
                  <a:gd name="connsiteX0" fmla="*/ 191293 w 1974525"/>
                  <a:gd name="connsiteY0" fmla="*/ 507999 h 1654782"/>
                  <a:gd name="connsiteX1" fmla="*/ 251058 w 1974525"/>
                  <a:gd name="connsiteY1" fmla="*/ 1069788 h 1654782"/>
                  <a:gd name="connsiteX2" fmla="*/ 6022 w 1974525"/>
                  <a:gd name="connsiteY2" fmla="*/ 1607670 h 1654782"/>
                  <a:gd name="connsiteX3" fmla="*/ 543905 w 1974525"/>
                  <a:gd name="connsiteY3" fmla="*/ 1601694 h 1654782"/>
                  <a:gd name="connsiteX4" fmla="*/ 1380611 w 1974525"/>
                  <a:gd name="connsiteY4" fmla="*/ 1380565 h 1654782"/>
                  <a:gd name="connsiteX5" fmla="*/ 1828846 w 1974525"/>
                  <a:gd name="connsiteY5" fmla="*/ 687294 h 1654782"/>
                  <a:gd name="connsiteX6" fmla="*/ 1912517 w 1974525"/>
                  <a:gd name="connsiteY6" fmla="*/ 173317 h 1654782"/>
                  <a:gd name="connsiteX7" fmla="*/ 1482211 w 1974525"/>
                  <a:gd name="connsiteY7" fmla="*/ 0 h 1654782"/>
                  <a:gd name="connsiteX8" fmla="*/ 1010070 w 1974525"/>
                  <a:gd name="connsiteY8" fmla="*/ 531906 h 1654782"/>
                  <a:gd name="connsiteX9" fmla="*/ 191293 w 1974525"/>
                  <a:gd name="connsiteY9" fmla="*/ 507999 h 1654782"/>
                  <a:gd name="connsiteX0" fmla="*/ 192160 w 1975392"/>
                  <a:gd name="connsiteY0" fmla="*/ 507999 h 1668973"/>
                  <a:gd name="connsiteX1" fmla="*/ 251925 w 1975392"/>
                  <a:gd name="connsiteY1" fmla="*/ 1069788 h 1668973"/>
                  <a:gd name="connsiteX2" fmla="*/ 6889 w 1975392"/>
                  <a:gd name="connsiteY2" fmla="*/ 1607670 h 1668973"/>
                  <a:gd name="connsiteX3" fmla="*/ 568678 w 1975392"/>
                  <a:gd name="connsiteY3" fmla="*/ 1631576 h 1668973"/>
                  <a:gd name="connsiteX4" fmla="*/ 1381478 w 1975392"/>
                  <a:gd name="connsiteY4" fmla="*/ 1380565 h 1668973"/>
                  <a:gd name="connsiteX5" fmla="*/ 1829713 w 1975392"/>
                  <a:gd name="connsiteY5" fmla="*/ 687294 h 1668973"/>
                  <a:gd name="connsiteX6" fmla="*/ 1913384 w 1975392"/>
                  <a:gd name="connsiteY6" fmla="*/ 173317 h 1668973"/>
                  <a:gd name="connsiteX7" fmla="*/ 1483078 w 1975392"/>
                  <a:gd name="connsiteY7" fmla="*/ 0 h 1668973"/>
                  <a:gd name="connsiteX8" fmla="*/ 1010937 w 1975392"/>
                  <a:gd name="connsiteY8" fmla="*/ 531906 h 1668973"/>
                  <a:gd name="connsiteX9" fmla="*/ 192160 w 1975392"/>
                  <a:gd name="connsiteY9" fmla="*/ 507999 h 1668973"/>
                  <a:gd name="connsiteX0" fmla="*/ 192160 w 1978920"/>
                  <a:gd name="connsiteY0" fmla="*/ 507999 h 1670802"/>
                  <a:gd name="connsiteX1" fmla="*/ 251925 w 1978920"/>
                  <a:gd name="connsiteY1" fmla="*/ 1069788 h 1670802"/>
                  <a:gd name="connsiteX2" fmla="*/ 6889 w 1978920"/>
                  <a:gd name="connsiteY2" fmla="*/ 1607670 h 1670802"/>
                  <a:gd name="connsiteX3" fmla="*/ 568678 w 1978920"/>
                  <a:gd name="connsiteY3" fmla="*/ 1631576 h 1670802"/>
                  <a:gd name="connsiteX4" fmla="*/ 1279878 w 1978920"/>
                  <a:gd name="connsiteY4" fmla="*/ 1350683 h 1670802"/>
                  <a:gd name="connsiteX5" fmla="*/ 1829713 w 1978920"/>
                  <a:gd name="connsiteY5" fmla="*/ 687294 h 1670802"/>
                  <a:gd name="connsiteX6" fmla="*/ 1913384 w 1978920"/>
                  <a:gd name="connsiteY6" fmla="*/ 173317 h 1670802"/>
                  <a:gd name="connsiteX7" fmla="*/ 1483078 w 1978920"/>
                  <a:gd name="connsiteY7" fmla="*/ 0 h 1670802"/>
                  <a:gd name="connsiteX8" fmla="*/ 1010937 w 1978920"/>
                  <a:gd name="connsiteY8" fmla="*/ 531906 h 1670802"/>
                  <a:gd name="connsiteX9" fmla="*/ 192160 w 1978920"/>
                  <a:gd name="connsiteY9" fmla="*/ 507999 h 1670802"/>
                  <a:gd name="connsiteX0" fmla="*/ 192160 w 1963302"/>
                  <a:gd name="connsiteY0" fmla="*/ 507999 h 1670802"/>
                  <a:gd name="connsiteX1" fmla="*/ 251925 w 1963302"/>
                  <a:gd name="connsiteY1" fmla="*/ 1069788 h 1670802"/>
                  <a:gd name="connsiteX2" fmla="*/ 6889 w 1963302"/>
                  <a:gd name="connsiteY2" fmla="*/ 1607670 h 1670802"/>
                  <a:gd name="connsiteX3" fmla="*/ 568678 w 1963302"/>
                  <a:gd name="connsiteY3" fmla="*/ 1631576 h 1670802"/>
                  <a:gd name="connsiteX4" fmla="*/ 1279878 w 1963302"/>
                  <a:gd name="connsiteY4" fmla="*/ 1350683 h 1670802"/>
                  <a:gd name="connsiteX5" fmla="*/ 1883501 w 1963302"/>
                  <a:gd name="connsiteY5" fmla="*/ 800847 h 1670802"/>
                  <a:gd name="connsiteX6" fmla="*/ 1913384 w 1963302"/>
                  <a:gd name="connsiteY6" fmla="*/ 173317 h 1670802"/>
                  <a:gd name="connsiteX7" fmla="*/ 1483078 w 1963302"/>
                  <a:gd name="connsiteY7" fmla="*/ 0 h 1670802"/>
                  <a:gd name="connsiteX8" fmla="*/ 1010937 w 1963302"/>
                  <a:gd name="connsiteY8" fmla="*/ 531906 h 1670802"/>
                  <a:gd name="connsiteX9" fmla="*/ 192160 w 1963302"/>
                  <a:gd name="connsiteY9" fmla="*/ 507999 h 1670802"/>
                  <a:gd name="connsiteX0" fmla="*/ 192160 w 1982916"/>
                  <a:gd name="connsiteY0" fmla="*/ 511126 h 1673929"/>
                  <a:gd name="connsiteX1" fmla="*/ 251925 w 1982916"/>
                  <a:gd name="connsiteY1" fmla="*/ 1072915 h 1673929"/>
                  <a:gd name="connsiteX2" fmla="*/ 6889 w 1982916"/>
                  <a:gd name="connsiteY2" fmla="*/ 1610797 h 1673929"/>
                  <a:gd name="connsiteX3" fmla="*/ 568678 w 1982916"/>
                  <a:gd name="connsiteY3" fmla="*/ 1634703 h 1673929"/>
                  <a:gd name="connsiteX4" fmla="*/ 1279878 w 1982916"/>
                  <a:gd name="connsiteY4" fmla="*/ 1353810 h 1673929"/>
                  <a:gd name="connsiteX5" fmla="*/ 1883501 w 1982916"/>
                  <a:gd name="connsiteY5" fmla="*/ 803974 h 1673929"/>
                  <a:gd name="connsiteX6" fmla="*/ 1943266 w 1982916"/>
                  <a:gd name="connsiteY6" fmla="*/ 337809 h 1673929"/>
                  <a:gd name="connsiteX7" fmla="*/ 1483078 w 1982916"/>
                  <a:gd name="connsiteY7" fmla="*/ 3127 h 1673929"/>
                  <a:gd name="connsiteX8" fmla="*/ 1010937 w 1982916"/>
                  <a:gd name="connsiteY8" fmla="*/ 535033 h 1673929"/>
                  <a:gd name="connsiteX9" fmla="*/ 192160 w 1982916"/>
                  <a:gd name="connsiteY9" fmla="*/ 511126 h 1673929"/>
                  <a:gd name="connsiteX0" fmla="*/ 192160 w 1980755"/>
                  <a:gd name="connsiteY0" fmla="*/ 193412 h 1356215"/>
                  <a:gd name="connsiteX1" fmla="*/ 251925 w 1980755"/>
                  <a:gd name="connsiteY1" fmla="*/ 755201 h 1356215"/>
                  <a:gd name="connsiteX2" fmla="*/ 6889 w 1980755"/>
                  <a:gd name="connsiteY2" fmla="*/ 1293083 h 1356215"/>
                  <a:gd name="connsiteX3" fmla="*/ 568678 w 1980755"/>
                  <a:gd name="connsiteY3" fmla="*/ 1316989 h 1356215"/>
                  <a:gd name="connsiteX4" fmla="*/ 1279878 w 1980755"/>
                  <a:gd name="connsiteY4" fmla="*/ 1036096 h 1356215"/>
                  <a:gd name="connsiteX5" fmla="*/ 1883501 w 1980755"/>
                  <a:gd name="connsiteY5" fmla="*/ 486260 h 1356215"/>
                  <a:gd name="connsiteX6" fmla="*/ 1943266 w 1980755"/>
                  <a:gd name="connsiteY6" fmla="*/ 20095 h 1356215"/>
                  <a:gd name="connsiteX7" fmla="*/ 1512960 w 1980755"/>
                  <a:gd name="connsiteY7" fmla="*/ 97789 h 1356215"/>
                  <a:gd name="connsiteX8" fmla="*/ 1010937 w 1980755"/>
                  <a:gd name="connsiteY8" fmla="*/ 217319 h 1356215"/>
                  <a:gd name="connsiteX9" fmla="*/ 192160 w 1980755"/>
                  <a:gd name="connsiteY9" fmla="*/ 193412 h 1356215"/>
                  <a:gd name="connsiteX0" fmla="*/ 192160 w 1980755"/>
                  <a:gd name="connsiteY0" fmla="*/ 195644 h 1358447"/>
                  <a:gd name="connsiteX1" fmla="*/ 251925 w 1980755"/>
                  <a:gd name="connsiteY1" fmla="*/ 757433 h 1358447"/>
                  <a:gd name="connsiteX2" fmla="*/ 6889 w 1980755"/>
                  <a:gd name="connsiteY2" fmla="*/ 1295315 h 1358447"/>
                  <a:gd name="connsiteX3" fmla="*/ 568678 w 1980755"/>
                  <a:gd name="connsiteY3" fmla="*/ 1319221 h 1358447"/>
                  <a:gd name="connsiteX4" fmla="*/ 1279878 w 1980755"/>
                  <a:gd name="connsiteY4" fmla="*/ 1038328 h 1358447"/>
                  <a:gd name="connsiteX5" fmla="*/ 1883501 w 1980755"/>
                  <a:gd name="connsiteY5" fmla="*/ 488492 h 1358447"/>
                  <a:gd name="connsiteX6" fmla="*/ 1943266 w 1980755"/>
                  <a:gd name="connsiteY6" fmla="*/ 22327 h 1358447"/>
                  <a:gd name="connsiteX7" fmla="*/ 1512960 w 1980755"/>
                  <a:gd name="connsiteY7" fmla="*/ 100021 h 1358447"/>
                  <a:gd name="connsiteX8" fmla="*/ 1004961 w 1980755"/>
                  <a:gd name="connsiteY8" fmla="*/ 327128 h 1358447"/>
                  <a:gd name="connsiteX9" fmla="*/ 192160 w 1980755"/>
                  <a:gd name="connsiteY9" fmla="*/ 195644 h 1358447"/>
                  <a:gd name="connsiteX0" fmla="*/ 192271 w 1980866"/>
                  <a:gd name="connsiteY0" fmla="*/ 195644 h 1358447"/>
                  <a:gd name="connsiteX1" fmla="*/ 222154 w 1980866"/>
                  <a:gd name="connsiteY1" fmla="*/ 488493 h 1358447"/>
                  <a:gd name="connsiteX2" fmla="*/ 252036 w 1980866"/>
                  <a:gd name="connsiteY2" fmla="*/ 757433 h 1358447"/>
                  <a:gd name="connsiteX3" fmla="*/ 7000 w 1980866"/>
                  <a:gd name="connsiteY3" fmla="*/ 1295315 h 1358447"/>
                  <a:gd name="connsiteX4" fmla="*/ 568789 w 1980866"/>
                  <a:gd name="connsiteY4" fmla="*/ 1319221 h 1358447"/>
                  <a:gd name="connsiteX5" fmla="*/ 1279989 w 1980866"/>
                  <a:gd name="connsiteY5" fmla="*/ 1038328 h 1358447"/>
                  <a:gd name="connsiteX6" fmla="*/ 1883612 w 1980866"/>
                  <a:gd name="connsiteY6" fmla="*/ 488492 h 1358447"/>
                  <a:gd name="connsiteX7" fmla="*/ 1943377 w 1980866"/>
                  <a:gd name="connsiteY7" fmla="*/ 22327 h 1358447"/>
                  <a:gd name="connsiteX8" fmla="*/ 1513071 w 1980866"/>
                  <a:gd name="connsiteY8" fmla="*/ 100021 h 1358447"/>
                  <a:gd name="connsiteX9" fmla="*/ 1005072 w 1980866"/>
                  <a:gd name="connsiteY9" fmla="*/ 327128 h 1358447"/>
                  <a:gd name="connsiteX10" fmla="*/ 192271 w 1980866"/>
                  <a:gd name="connsiteY10" fmla="*/ 195644 h 1358447"/>
                  <a:gd name="connsiteX0" fmla="*/ 202490 w 1991085"/>
                  <a:gd name="connsiteY0" fmla="*/ 195644 h 1344805"/>
                  <a:gd name="connsiteX1" fmla="*/ 232373 w 1991085"/>
                  <a:gd name="connsiteY1" fmla="*/ 488493 h 1344805"/>
                  <a:gd name="connsiteX2" fmla="*/ 262255 w 1991085"/>
                  <a:gd name="connsiteY2" fmla="*/ 757433 h 1344805"/>
                  <a:gd name="connsiteX3" fmla="*/ 154679 w 1991085"/>
                  <a:gd name="connsiteY3" fmla="*/ 996493 h 1344805"/>
                  <a:gd name="connsiteX4" fmla="*/ 17219 w 1991085"/>
                  <a:gd name="connsiteY4" fmla="*/ 1295315 h 1344805"/>
                  <a:gd name="connsiteX5" fmla="*/ 579008 w 1991085"/>
                  <a:gd name="connsiteY5" fmla="*/ 1319221 h 1344805"/>
                  <a:gd name="connsiteX6" fmla="*/ 1290208 w 1991085"/>
                  <a:gd name="connsiteY6" fmla="*/ 1038328 h 1344805"/>
                  <a:gd name="connsiteX7" fmla="*/ 1893831 w 1991085"/>
                  <a:gd name="connsiteY7" fmla="*/ 488492 h 1344805"/>
                  <a:gd name="connsiteX8" fmla="*/ 1953596 w 1991085"/>
                  <a:gd name="connsiteY8" fmla="*/ 22327 h 1344805"/>
                  <a:gd name="connsiteX9" fmla="*/ 1523290 w 1991085"/>
                  <a:gd name="connsiteY9" fmla="*/ 100021 h 1344805"/>
                  <a:gd name="connsiteX10" fmla="*/ 1015291 w 1991085"/>
                  <a:gd name="connsiteY10" fmla="*/ 327128 h 1344805"/>
                  <a:gd name="connsiteX11" fmla="*/ 202490 w 1991085"/>
                  <a:gd name="connsiteY11" fmla="*/ 195644 h 1344805"/>
                  <a:gd name="connsiteX0" fmla="*/ 199510 w 1988105"/>
                  <a:gd name="connsiteY0" fmla="*/ 195644 h 1344226"/>
                  <a:gd name="connsiteX1" fmla="*/ 229393 w 1988105"/>
                  <a:gd name="connsiteY1" fmla="*/ 488493 h 1344226"/>
                  <a:gd name="connsiteX2" fmla="*/ 259275 w 1988105"/>
                  <a:gd name="connsiteY2" fmla="*/ 757433 h 1344226"/>
                  <a:gd name="connsiteX3" fmla="*/ 175605 w 1988105"/>
                  <a:gd name="connsiteY3" fmla="*/ 1008446 h 1344226"/>
                  <a:gd name="connsiteX4" fmla="*/ 14239 w 1988105"/>
                  <a:gd name="connsiteY4" fmla="*/ 1295315 h 1344226"/>
                  <a:gd name="connsiteX5" fmla="*/ 576028 w 1988105"/>
                  <a:gd name="connsiteY5" fmla="*/ 1319221 h 1344226"/>
                  <a:gd name="connsiteX6" fmla="*/ 1287228 w 1988105"/>
                  <a:gd name="connsiteY6" fmla="*/ 1038328 h 1344226"/>
                  <a:gd name="connsiteX7" fmla="*/ 1890851 w 1988105"/>
                  <a:gd name="connsiteY7" fmla="*/ 488492 h 1344226"/>
                  <a:gd name="connsiteX8" fmla="*/ 1950616 w 1988105"/>
                  <a:gd name="connsiteY8" fmla="*/ 22327 h 1344226"/>
                  <a:gd name="connsiteX9" fmla="*/ 1520310 w 1988105"/>
                  <a:gd name="connsiteY9" fmla="*/ 100021 h 1344226"/>
                  <a:gd name="connsiteX10" fmla="*/ 1012311 w 1988105"/>
                  <a:gd name="connsiteY10" fmla="*/ 327128 h 1344226"/>
                  <a:gd name="connsiteX11" fmla="*/ 199510 w 1988105"/>
                  <a:gd name="connsiteY11" fmla="*/ 195644 h 1344226"/>
                  <a:gd name="connsiteX0" fmla="*/ 188310 w 1976905"/>
                  <a:gd name="connsiteY0" fmla="*/ 195644 h 1344226"/>
                  <a:gd name="connsiteX1" fmla="*/ 218193 w 1976905"/>
                  <a:gd name="connsiteY1" fmla="*/ 488493 h 1344226"/>
                  <a:gd name="connsiteX2" fmla="*/ 248075 w 1976905"/>
                  <a:gd name="connsiteY2" fmla="*/ 757433 h 1344226"/>
                  <a:gd name="connsiteX3" fmla="*/ 164405 w 1976905"/>
                  <a:gd name="connsiteY3" fmla="*/ 1008446 h 1344226"/>
                  <a:gd name="connsiteX4" fmla="*/ 14992 w 1976905"/>
                  <a:gd name="connsiteY4" fmla="*/ 1295315 h 1344226"/>
                  <a:gd name="connsiteX5" fmla="*/ 564828 w 1976905"/>
                  <a:gd name="connsiteY5" fmla="*/ 1319221 h 1344226"/>
                  <a:gd name="connsiteX6" fmla="*/ 1276028 w 1976905"/>
                  <a:gd name="connsiteY6" fmla="*/ 1038328 h 1344226"/>
                  <a:gd name="connsiteX7" fmla="*/ 1879651 w 1976905"/>
                  <a:gd name="connsiteY7" fmla="*/ 488492 h 1344226"/>
                  <a:gd name="connsiteX8" fmla="*/ 1939416 w 1976905"/>
                  <a:gd name="connsiteY8" fmla="*/ 22327 h 1344226"/>
                  <a:gd name="connsiteX9" fmla="*/ 1509110 w 1976905"/>
                  <a:gd name="connsiteY9" fmla="*/ 100021 h 1344226"/>
                  <a:gd name="connsiteX10" fmla="*/ 1001111 w 1976905"/>
                  <a:gd name="connsiteY10" fmla="*/ 327128 h 1344226"/>
                  <a:gd name="connsiteX11" fmla="*/ 188310 w 1976905"/>
                  <a:gd name="connsiteY11" fmla="*/ 195644 h 1344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6905" h="1344226">
                    <a:moveTo>
                      <a:pt x="188310" y="195644"/>
                    </a:moveTo>
                    <a:cubicBezTo>
                      <a:pt x="57824" y="222538"/>
                      <a:pt x="208232" y="394862"/>
                      <a:pt x="218193" y="488493"/>
                    </a:cubicBezTo>
                    <a:cubicBezTo>
                      <a:pt x="228154" y="582124"/>
                      <a:pt x="257040" y="670774"/>
                      <a:pt x="248075" y="757433"/>
                    </a:cubicBezTo>
                    <a:cubicBezTo>
                      <a:pt x="239110" y="844092"/>
                      <a:pt x="205244" y="918799"/>
                      <a:pt x="164405" y="1008446"/>
                    </a:cubicBezTo>
                    <a:cubicBezTo>
                      <a:pt x="123566" y="1098093"/>
                      <a:pt x="-51745" y="1243519"/>
                      <a:pt x="14992" y="1295315"/>
                    </a:cubicBezTo>
                    <a:cubicBezTo>
                      <a:pt x="81729" y="1347111"/>
                      <a:pt x="354655" y="1362052"/>
                      <a:pt x="564828" y="1319221"/>
                    </a:cubicBezTo>
                    <a:cubicBezTo>
                      <a:pt x="775001" y="1276390"/>
                      <a:pt x="1056891" y="1176783"/>
                      <a:pt x="1276028" y="1038328"/>
                    </a:cubicBezTo>
                    <a:cubicBezTo>
                      <a:pt x="1495165" y="899873"/>
                      <a:pt x="1769086" y="657826"/>
                      <a:pt x="1879651" y="488492"/>
                    </a:cubicBezTo>
                    <a:cubicBezTo>
                      <a:pt x="1990216" y="319158"/>
                      <a:pt x="2001173" y="87072"/>
                      <a:pt x="1939416" y="22327"/>
                    </a:cubicBezTo>
                    <a:cubicBezTo>
                      <a:pt x="1877659" y="-42418"/>
                      <a:pt x="1665494" y="49221"/>
                      <a:pt x="1509110" y="100021"/>
                    </a:cubicBezTo>
                    <a:cubicBezTo>
                      <a:pt x="1352726" y="150821"/>
                      <a:pt x="1221244" y="311191"/>
                      <a:pt x="1001111" y="327128"/>
                    </a:cubicBezTo>
                    <a:cubicBezTo>
                      <a:pt x="780978" y="343065"/>
                      <a:pt x="318796" y="168750"/>
                      <a:pt x="188310" y="195644"/>
                    </a:cubicBezTo>
                    <a:close/>
                  </a:path>
                </a:pathLst>
              </a:custGeom>
              <a:gradFill flip="none" rotWithShape="1">
                <a:gsLst>
                  <a:gs pos="0">
                    <a:srgbClr val="FFCCFF"/>
                  </a:gs>
                  <a:gs pos="79000">
                    <a:srgbClr val="00B050">
                      <a:lumMod val="87000"/>
                      <a:lumOff val="13000"/>
                      <a:alpha val="35000"/>
                    </a:srgb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smtClean="0"/>
                  <a:t>Ⅹ</a:t>
                </a:r>
                <a:endParaRPr kumimoji="1" lang="ja-JP" altLang="en-US" sz="1200" dirty="0"/>
              </a:p>
            </p:txBody>
          </p:sp>
          <p:grpSp>
            <p:nvGrpSpPr>
              <p:cNvPr id="664" name="グループ化 663"/>
              <p:cNvGrpSpPr/>
              <p:nvPr/>
            </p:nvGrpSpPr>
            <p:grpSpPr>
              <a:xfrm>
                <a:off x="1251729" y="4682543"/>
                <a:ext cx="851906" cy="261336"/>
                <a:chOff x="7718528" y="1487318"/>
                <a:chExt cx="851906" cy="261336"/>
              </a:xfrm>
            </p:grpSpPr>
            <p:sp>
              <p:nvSpPr>
                <p:cNvPr id="666" name="円/楕円 665"/>
                <p:cNvSpPr/>
                <p:nvPr/>
              </p:nvSpPr>
              <p:spPr>
                <a:xfrm>
                  <a:off x="8440481" y="1532007"/>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7" name="円/楕円 666"/>
                <p:cNvSpPr/>
                <p:nvPr/>
              </p:nvSpPr>
              <p:spPr>
                <a:xfrm>
                  <a:off x="8402437" y="1518204"/>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8" name="円/楕円 667"/>
                <p:cNvSpPr/>
                <p:nvPr/>
              </p:nvSpPr>
              <p:spPr>
                <a:xfrm>
                  <a:off x="8450260" y="163627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9" name="円/楕円 668"/>
                <p:cNvSpPr/>
                <p:nvPr/>
              </p:nvSpPr>
              <p:spPr>
                <a:xfrm>
                  <a:off x="8281581" y="1599052"/>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0" name="円/楕円 669"/>
                <p:cNvSpPr/>
                <p:nvPr/>
              </p:nvSpPr>
              <p:spPr>
                <a:xfrm>
                  <a:off x="8478526" y="1546003"/>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1" name="円/楕円 670"/>
                <p:cNvSpPr/>
                <p:nvPr/>
              </p:nvSpPr>
              <p:spPr>
                <a:xfrm>
                  <a:off x="8196672" y="1487318"/>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2" name="円/楕円 671"/>
                <p:cNvSpPr/>
                <p:nvPr/>
              </p:nvSpPr>
              <p:spPr>
                <a:xfrm>
                  <a:off x="8514315" y="156235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3" name="円/楕円 672"/>
                <p:cNvSpPr/>
                <p:nvPr/>
              </p:nvSpPr>
              <p:spPr>
                <a:xfrm>
                  <a:off x="8409192" y="162879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4" name="円/楕円 673"/>
                <p:cNvSpPr/>
                <p:nvPr/>
              </p:nvSpPr>
              <p:spPr>
                <a:xfrm>
                  <a:off x="8525771" y="1664805"/>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5" name="円/楕円 674"/>
                <p:cNvSpPr/>
                <p:nvPr/>
              </p:nvSpPr>
              <p:spPr>
                <a:xfrm>
                  <a:off x="8157513" y="1583175"/>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6" name="円/楕円 675"/>
                <p:cNvSpPr/>
                <p:nvPr/>
              </p:nvSpPr>
              <p:spPr>
                <a:xfrm>
                  <a:off x="8488733" y="1650083"/>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7" name="円/楕円 676"/>
                <p:cNvSpPr/>
                <p:nvPr/>
              </p:nvSpPr>
              <p:spPr>
                <a:xfrm>
                  <a:off x="8236687" y="1494468"/>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8" name="円/楕円 677"/>
                <p:cNvSpPr/>
                <p:nvPr/>
              </p:nvSpPr>
              <p:spPr>
                <a:xfrm>
                  <a:off x="8238596" y="1592677"/>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9" name="円/楕円 678"/>
                <p:cNvSpPr/>
                <p:nvPr/>
              </p:nvSpPr>
              <p:spPr>
                <a:xfrm>
                  <a:off x="8196672" y="1582621"/>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0" name="円/楕円 679"/>
                <p:cNvSpPr/>
                <p:nvPr/>
              </p:nvSpPr>
              <p:spPr>
                <a:xfrm>
                  <a:off x="8359981" y="1513639"/>
                  <a:ext cx="44663" cy="420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1" name="円/楕円 680"/>
                <p:cNvSpPr/>
                <p:nvPr/>
              </p:nvSpPr>
              <p:spPr>
                <a:xfrm>
                  <a:off x="8326951" y="1603630"/>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2" name="円/楕円 681"/>
                <p:cNvSpPr/>
                <p:nvPr/>
              </p:nvSpPr>
              <p:spPr>
                <a:xfrm>
                  <a:off x="8276261" y="1497901"/>
                  <a:ext cx="44663" cy="420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3" name="円/楕円 682"/>
                <p:cNvSpPr/>
                <p:nvPr/>
              </p:nvSpPr>
              <p:spPr>
                <a:xfrm>
                  <a:off x="8369677" y="1614418"/>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4" name="円/楕円 683"/>
                <p:cNvSpPr/>
                <p:nvPr/>
              </p:nvSpPr>
              <p:spPr>
                <a:xfrm>
                  <a:off x="8319729" y="1502399"/>
                  <a:ext cx="44663" cy="420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5" name="円/楕円 684"/>
                <p:cNvSpPr/>
                <p:nvPr/>
              </p:nvSpPr>
              <p:spPr>
                <a:xfrm>
                  <a:off x="8156214" y="1487620"/>
                  <a:ext cx="42407" cy="4734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6" name="円/楕円 685"/>
                <p:cNvSpPr/>
                <p:nvPr/>
              </p:nvSpPr>
              <p:spPr>
                <a:xfrm rot="16200000">
                  <a:off x="8134250" y="159358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7" name="円/楕円 686"/>
                <p:cNvSpPr/>
                <p:nvPr/>
              </p:nvSpPr>
              <p:spPr>
                <a:xfrm rot="16200000">
                  <a:off x="7975804"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8" name="円/楕円 687"/>
                <p:cNvSpPr/>
                <p:nvPr/>
              </p:nvSpPr>
              <p:spPr>
                <a:xfrm rot="16200000">
                  <a:off x="7791598" y="1564175"/>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9" name="円/楕円 688"/>
                <p:cNvSpPr/>
                <p:nvPr/>
              </p:nvSpPr>
              <p:spPr>
                <a:xfrm rot="16200000">
                  <a:off x="8091016" y="1602625"/>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0" name="円/楕円 689"/>
                <p:cNvSpPr/>
                <p:nvPr/>
              </p:nvSpPr>
              <p:spPr>
                <a:xfrm rot="16200000">
                  <a:off x="7936207" y="1619896"/>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1" name="円/楕円 690"/>
                <p:cNvSpPr/>
                <p:nvPr/>
              </p:nvSpPr>
              <p:spPr>
                <a:xfrm rot="16200000">
                  <a:off x="8137049" y="149109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2" name="円/楕円 691"/>
                <p:cNvSpPr/>
                <p:nvPr/>
              </p:nvSpPr>
              <p:spPr>
                <a:xfrm rot="16200000">
                  <a:off x="8097768" y="1493787"/>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3" name="円/楕円 692"/>
                <p:cNvSpPr/>
                <p:nvPr/>
              </p:nvSpPr>
              <p:spPr>
                <a:xfrm rot="16200000">
                  <a:off x="7870421" y="1539553"/>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4" name="円/楕円 693"/>
                <p:cNvSpPr/>
                <p:nvPr/>
              </p:nvSpPr>
              <p:spPr>
                <a:xfrm rot="16200000">
                  <a:off x="7825714" y="1656846"/>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5" name="円/楕円 694"/>
                <p:cNvSpPr/>
                <p:nvPr/>
              </p:nvSpPr>
              <p:spPr>
                <a:xfrm rot="16200000">
                  <a:off x="7908366" y="1520963"/>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6" name="円/楕円 695"/>
                <p:cNvSpPr/>
                <p:nvPr/>
              </p:nvSpPr>
              <p:spPr>
                <a:xfrm rot="16200000">
                  <a:off x="7751631" y="1688654"/>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7" name="円/楕円 696"/>
                <p:cNvSpPr/>
                <p:nvPr/>
              </p:nvSpPr>
              <p:spPr>
                <a:xfrm rot="16200000">
                  <a:off x="7982560" y="151093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8" name="円/楕円 697"/>
                <p:cNvSpPr/>
                <p:nvPr/>
              </p:nvSpPr>
              <p:spPr>
                <a:xfrm rot="16200000">
                  <a:off x="7716801" y="1705290"/>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9" name="円/楕円 698"/>
                <p:cNvSpPr/>
                <p:nvPr/>
              </p:nvSpPr>
              <p:spPr>
                <a:xfrm rot="16200000">
                  <a:off x="8022750" y="1501222"/>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0" name="円/楕円 699"/>
                <p:cNvSpPr/>
                <p:nvPr/>
              </p:nvSpPr>
              <p:spPr>
                <a:xfrm rot="16200000">
                  <a:off x="7753652" y="1579854"/>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1" name="円/楕円 700"/>
                <p:cNvSpPr/>
                <p:nvPr/>
              </p:nvSpPr>
              <p:spPr>
                <a:xfrm rot="16200000">
                  <a:off x="8013750" y="16076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2" name="円/楕円 701"/>
                <p:cNvSpPr/>
                <p:nvPr/>
              </p:nvSpPr>
              <p:spPr>
                <a:xfrm rot="16200000">
                  <a:off x="7829543" y="1549066"/>
                  <a:ext cx="42814" cy="4689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3" name="円/楕円 702"/>
                <p:cNvSpPr/>
                <p:nvPr/>
              </p:nvSpPr>
              <p:spPr>
                <a:xfrm rot="16200000">
                  <a:off x="8059635" y="1498418"/>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4" name="円/楕円 703"/>
                <p:cNvSpPr/>
                <p:nvPr/>
              </p:nvSpPr>
              <p:spPr>
                <a:xfrm rot="16200000">
                  <a:off x="8051848" y="1602625"/>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5" name="円/楕円 704"/>
                <p:cNvSpPr/>
                <p:nvPr/>
              </p:nvSpPr>
              <p:spPr>
                <a:xfrm rot="16200000">
                  <a:off x="7944195" y="1522771"/>
                  <a:ext cx="45091" cy="41638"/>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6" name="円/楕円 705"/>
                <p:cNvSpPr/>
                <p:nvPr/>
              </p:nvSpPr>
              <p:spPr>
                <a:xfrm rot="16200000">
                  <a:off x="7787919" y="16688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7" name="円/楕円 706"/>
                <p:cNvSpPr/>
                <p:nvPr/>
              </p:nvSpPr>
              <p:spPr>
                <a:xfrm rot="16200000">
                  <a:off x="7860974" y="1642145"/>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8" name="円/楕円 707"/>
                <p:cNvSpPr/>
                <p:nvPr/>
              </p:nvSpPr>
              <p:spPr>
                <a:xfrm rot="16200000">
                  <a:off x="7894753" y="1634301"/>
                  <a:ext cx="45091" cy="41638"/>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9" name="円/楕円 708"/>
                <p:cNvSpPr/>
                <p:nvPr/>
              </p:nvSpPr>
              <p:spPr>
                <a:xfrm rot="16200000">
                  <a:off x="7718354" y="1597350"/>
                  <a:ext cx="45091" cy="41638"/>
                </a:xfrm>
                <a:prstGeom prst="ellipse">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65" name="正方形/長方形 664"/>
              <p:cNvSpPr/>
              <p:nvPr/>
            </p:nvSpPr>
            <p:spPr>
              <a:xfrm>
                <a:off x="1038405" y="5033668"/>
                <a:ext cx="1347847" cy="3273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1"/>
                    </a:solidFill>
                    <a:latin typeface="HGS明朝B" panose="02020800000000000000" pitchFamily="18" charset="-128"/>
                    <a:ea typeface="HGS明朝B" panose="02020800000000000000" pitchFamily="18" charset="-128"/>
                  </a:rPr>
                  <a:t>ＴＦ－</a:t>
                </a:r>
                <a:r>
                  <a:rPr kumimoji="1" lang="en-US" altLang="ja-JP" sz="1200" dirty="0" smtClean="0">
                    <a:solidFill>
                      <a:schemeClr val="bg1"/>
                    </a:solidFill>
                    <a:latin typeface="HGS明朝B" panose="02020800000000000000" pitchFamily="18" charset="-128"/>
                    <a:ea typeface="HGS明朝B" panose="02020800000000000000" pitchFamily="18" charset="-128"/>
                  </a:rPr>
                  <a:t>MP</a:t>
                </a:r>
                <a:r>
                  <a:rPr kumimoji="1" lang="ja-JP" altLang="en-US" sz="1200" dirty="0" smtClean="0">
                    <a:solidFill>
                      <a:schemeClr val="bg1"/>
                    </a:solidFill>
                    <a:latin typeface="HGS明朝B" panose="02020800000000000000" pitchFamily="18" charset="-128"/>
                    <a:ea typeface="HGS明朝B" panose="02020800000000000000" pitchFamily="18" charset="-128"/>
                  </a:rPr>
                  <a:t>　</a:t>
                </a:r>
                <a:r>
                  <a:rPr kumimoji="1" lang="en-US" altLang="ja-JP" sz="1200" dirty="0" smtClean="0">
                    <a:solidFill>
                      <a:schemeClr val="bg1"/>
                    </a:solidFill>
                    <a:latin typeface="HGS明朝B" panose="02020800000000000000" pitchFamily="18" charset="-128"/>
                    <a:ea typeface="HGS明朝B" panose="02020800000000000000" pitchFamily="18" charset="-128"/>
                  </a:rPr>
                  <a:t>Complex</a:t>
                </a:r>
                <a:endParaRPr kumimoji="1" lang="ja-JP" altLang="en-US" sz="1200" dirty="0">
                  <a:solidFill>
                    <a:schemeClr val="bg1"/>
                  </a:solidFill>
                  <a:latin typeface="HGS明朝B" panose="02020800000000000000" pitchFamily="18" charset="-128"/>
                  <a:ea typeface="HGS明朝B" panose="02020800000000000000" pitchFamily="18" charset="-128"/>
                </a:endParaRPr>
              </a:p>
            </p:txBody>
          </p:sp>
        </p:grpSp>
      </p:grpSp>
      <p:sp>
        <p:nvSpPr>
          <p:cNvPr id="710" name="タイトル 1"/>
          <p:cNvSpPr txBox="1">
            <a:spLocks/>
          </p:cNvSpPr>
          <p:nvPr/>
        </p:nvSpPr>
        <p:spPr>
          <a:xfrm>
            <a:off x="7190811" y="9138060"/>
            <a:ext cx="5553913" cy="452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smtClean="0">
                <a:latin typeface="HG明朝B" panose="02020809000000000000" pitchFamily="17" charset="-128"/>
                <a:ea typeface="HG明朝B" panose="02020809000000000000" pitchFamily="17" charset="-128"/>
              </a:rPr>
              <a:t>　　　</a:t>
            </a:r>
            <a:r>
              <a:rPr lang="en-US" altLang="ja-JP" sz="1800" dirty="0" err="1" smtClean="0">
                <a:latin typeface="HG明朝B" panose="02020809000000000000" pitchFamily="17" charset="-128"/>
                <a:ea typeface="HG明朝B" panose="02020809000000000000" pitchFamily="17" charset="-128"/>
              </a:rPr>
              <a:t>Mp</a:t>
            </a:r>
            <a:r>
              <a:rPr lang="ja-JP" altLang="en-US" sz="1800" dirty="0" smtClean="0">
                <a:latin typeface="HG明朝B" panose="02020809000000000000" pitchFamily="17" charset="-128"/>
                <a:ea typeface="HG明朝B" panose="02020809000000000000" pitchFamily="17" charset="-128"/>
              </a:rPr>
              <a:t>が多い場合　＝　</a:t>
            </a:r>
            <a:r>
              <a:rPr lang="en-US" altLang="ja-JP" sz="1800" dirty="0" smtClean="0">
                <a:latin typeface="HG明朝B" panose="02020809000000000000" pitchFamily="17" charset="-128"/>
                <a:ea typeface="HG明朝B" panose="02020809000000000000" pitchFamily="17" charset="-128"/>
              </a:rPr>
              <a:t>ISI</a:t>
            </a:r>
            <a:r>
              <a:rPr lang="ja-JP" altLang="en-US" sz="1800" dirty="0" smtClean="0">
                <a:latin typeface="HG明朝B" panose="02020809000000000000" pitchFamily="17" charset="-128"/>
                <a:ea typeface="HG明朝B" panose="02020809000000000000" pitchFamily="17" charset="-128"/>
              </a:rPr>
              <a:t>値は</a:t>
            </a:r>
            <a:r>
              <a:rPr lang="en-US" altLang="ja-JP" sz="1800" dirty="0" smtClean="0">
                <a:latin typeface="HG明朝B" panose="02020809000000000000" pitchFamily="17" charset="-128"/>
                <a:ea typeface="HG明朝B" panose="02020809000000000000" pitchFamily="17" charset="-128"/>
              </a:rPr>
              <a:t>1.0</a:t>
            </a:r>
            <a:r>
              <a:rPr lang="ja-JP" altLang="en-US" sz="1800" dirty="0" smtClean="0">
                <a:latin typeface="HG明朝B" panose="02020809000000000000" pitchFamily="17" charset="-128"/>
                <a:ea typeface="HG明朝B" panose="02020809000000000000" pitchFamily="17" charset="-128"/>
              </a:rPr>
              <a:t>に近くなる</a:t>
            </a:r>
            <a:endParaRPr lang="ja-JP" altLang="en-US" sz="1800" dirty="0">
              <a:latin typeface="HG明朝B" panose="02020809000000000000" pitchFamily="17" charset="-128"/>
              <a:ea typeface="HG明朝B" panose="02020809000000000000" pitchFamily="17" charset="-128"/>
            </a:endParaRPr>
          </a:p>
        </p:txBody>
      </p:sp>
      <p:sp>
        <p:nvSpPr>
          <p:cNvPr id="711" name="タイトル 1"/>
          <p:cNvSpPr txBox="1">
            <a:spLocks/>
          </p:cNvSpPr>
          <p:nvPr/>
        </p:nvSpPr>
        <p:spPr>
          <a:xfrm>
            <a:off x="1625950" y="9171441"/>
            <a:ext cx="5483581" cy="4525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1800" dirty="0" smtClean="0">
                <a:latin typeface="HG明朝B" panose="02020809000000000000" pitchFamily="17" charset="-128"/>
                <a:ea typeface="HG明朝B" panose="02020809000000000000" pitchFamily="17" charset="-128"/>
              </a:rPr>
              <a:t>　　　</a:t>
            </a:r>
            <a:r>
              <a:rPr lang="en-US" altLang="ja-JP" sz="1800" dirty="0" err="1" smtClean="0">
                <a:latin typeface="HG明朝B" panose="02020809000000000000" pitchFamily="17" charset="-128"/>
                <a:ea typeface="HG明朝B" panose="02020809000000000000" pitchFamily="17" charset="-128"/>
              </a:rPr>
              <a:t>Mp</a:t>
            </a:r>
            <a:r>
              <a:rPr lang="ja-JP" altLang="en-US" sz="1800" dirty="0" smtClean="0">
                <a:latin typeface="HG明朝B" panose="02020809000000000000" pitchFamily="17" charset="-128"/>
                <a:ea typeface="HG明朝B" panose="02020809000000000000" pitchFamily="17" charset="-128"/>
              </a:rPr>
              <a:t>が少ない場合　＝　</a:t>
            </a:r>
            <a:r>
              <a:rPr lang="en-US" altLang="ja-JP" sz="1800" dirty="0" smtClean="0">
                <a:latin typeface="HG明朝B" panose="02020809000000000000" pitchFamily="17" charset="-128"/>
                <a:ea typeface="HG明朝B" panose="02020809000000000000" pitchFamily="17" charset="-128"/>
              </a:rPr>
              <a:t>ISI</a:t>
            </a:r>
            <a:r>
              <a:rPr lang="ja-JP" altLang="en-US" sz="1800" dirty="0" smtClean="0">
                <a:latin typeface="HG明朝B" panose="02020809000000000000" pitchFamily="17" charset="-128"/>
                <a:ea typeface="HG明朝B" panose="02020809000000000000" pitchFamily="17" charset="-128"/>
              </a:rPr>
              <a:t>値は高値になる</a:t>
            </a:r>
            <a:endParaRPr lang="ja-JP" altLang="en-US" sz="1800" dirty="0">
              <a:latin typeface="HG明朝B" panose="02020809000000000000" pitchFamily="17" charset="-128"/>
              <a:ea typeface="HG明朝B" panose="02020809000000000000" pitchFamily="17" charset="-128"/>
            </a:endParaRPr>
          </a:p>
        </p:txBody>
      </p:sp>
      <p:sp>
        <p:nvSpPr>
          <p:cNvPr id="712" name="タイトル 1"/>
          <p:cNvSpPr txBox="1">
            <a:spLocks/>
          </p:cNvSpPr>
          <p:nvPr/>
        </p:nvSpPr>
        <p:spPr>
          <a:xfrm>
            <a:off x="7195181" y="57376"/>
            <a:ext cx="4141507" cy="16561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smtClean="0">
                <a:latin typeface="ＭＳ Ｐ明朝" panose="02020600040205080304" pitchFamily="18" charset="-128"/>
                <a:ea typeface="ＭＳ Ｐ明朝" panose="02020600040205080304" pitchFamily="18" charset="-128"/>
              </a:rPr>
              <a:t>２つの方法</a:t>
            </a:r>
            <a:endParaRPr lang="en-US" altLang="ja-JP" sz="2800" b="1" dirty="0" smtClean="0">
              <a:latin typeface="ＭＳ Ｐ明朝" panose="02020600040205080304" pitchFamily="18" charset="-128"/>
              <a:ea typeface="ＭＳ Ｐ明朝" panose="02020600040205080304" pitchFamily="18" charset="-128"/>
            </a:endParaRPr>
          </a:p>
          <a:p>
            <a:r>
              <a:rPr lang="ja-JP" altLang="en-US" sz="2000" dirty="0" smtClean="0">
                <a:latin typeface="ＭＳ Ｐ明朝" panose="02020600040205080304" pitchFamily="18" charset="-128"/>
                <a:ea typeface="ＭＳ Ｐ明朝" panose="02020600040205080304" pitchFamily="18" charset="-128"/>
              </a:rPr>
              <a:t>①凝固時間を短くする方法</a:t>
            </a:r>
            <a:endParaRPr lang="en-US" altLang="ja-JP" sz="2000" dirty="0" smtClean="0">
              <a:latin typeface="ＭＳ Ｐ明朝" panose="02020600040205080304" pitchFamily="18" charset="-128"/>
              <a:ea typeface="ＭＳ Ｐ明朝" panose="02020600040205080304" pitchFamily="18" charset="-128"/>
            </a:endParaRPr>
          </a:p>
          <a:p>
            <a:r>
              <a:rPr lang="ja-JP" altLang="en-US" sz="2000" dirty="0" smtClean="0">
                <a:latin typeface="ＭＳ Ｐ明朝" panose="02020600040205080304" pitchFamily="18" charset="-128"/>
                <a:ea typeface="ＭＳ Ｐ明朝" panose="02020600040205080304" pitchFamily="18" charset="-128"/>
              </a:rPr>
              <a:t>②凝固時間を延長させる方法</a:t>
            </a:r>
            <a:endParaRPr lang="ja-JP" altLang="en-US" sz="2000" dirty="0">
              <a:latin typeface="ＭＳ Ｐ明朝" panose="02020600040205080304" pitchFamily="18" charset="-128"/>
              <a:ea typeface="ＭＳ Ｐ明朝" panose="02020600040205080304" pitchFamily="18" charset="-128"/>
            </a:endParaRPr>
          </a:p>
        </p:txBody>
      </p:sp>
      <p:sp>
        <p:nvSpPr>
          <p:cNvPr id="713" name="右矢印 712"/>
          <p:cNvSpPr/>
          <p:nvPr/>
        </p:nvSpPr>
        <p:spPr>
          <a:xfrm>
            <a:off x="6239768" y="442045"/>
            <a:ext cx="518918" cy="370465"/>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029924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6"/>
                                        </p:tgtEl>
                                        <p:attrNameLst>
                                          <p:attrName>style.visibility</p:attrName>
                                        </p:attrNameLst>
                                      </p:cBhvr>
                                      <p:to>
                                        <p:strVal val="visible"/>
                                      </p:to>
                                    </p:set>
                                    <p:anim calcmode="lin" valueType="num">
                                      <p:cBhvr additive="base">
                                        <p:cTn id="13" dur="500" fill="hold"/>
                                        <p:tgtEl>
                                          <p:spTgt spid="716"/>
                                        </p:tgtEl>
                                        <p:attrNameLst>
                                          <p:attrName>ppt_x</p:attrName>
                                        </p:attrNameLst>
                                      </p:cBhvr>
                                      <p:tavLst>
                                        <p:tav tm="0">
                                          <p:val>
                                            <p:strVal val="#ppt_x"/>
                                          </p:val>
                                        </p:tav>
                                        <p:tav tm="100000">
                                          <p:val>
                                            <p:strVal val="#ppt_x"/>
                                          </p:val>
                                        </p:tav>
                                      </p:tavLst>
                                    </p:anim>
                                    <p:anim calcmode="lin" valueType="num">
                                      <p:cBhvr additive="base">
                                        <p:cTn id="14" dur="500" fill="hold"/>
                                        <p:tgtEl>
                                          <p:spTgt spid="7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2"/>
                                        </p:tgtEl>
                                        <p:attrNameLst>
                                          <p:attrName>style.visibility</p:attrName>
                                        </p:attrNameLst>
                                      </p:cBhvr>
                                      <p:to>
                                        <p:strVal val="visible"/>
                                      </p:to>
                                    </p:set>
                                    <p:anim calcmode="lin" valueType="num">
                                      <p:cBhvr additive="base">
                                        <p:cTn id="19" dur="500" fill="hold"/>
                                        <p:tgtEl>
                                          <p:spTgt spid="712"/>
                                        </p:tgtEl>
                                        <p:attrNameLst>
                                          <p:attrName>ppt_x</p:attrName>
                                        </p:attrNameLst>
                                      </p:cBhvr>
                                      <p:tavLst>
                                        <p:tav tm="0">
                                          <p:val>
                                            <p:strVal val="#ppt_x"/>
                                          </p:val>
                                        </p:tav>
                                        <p:tav tm="100000">
                                          <p:val>
                                            <p:strVal val="#ppt_x"/>
                                          </p:val>
                                        </p:tav>
                                      </p:tavLst>
                                    </p:anim>
                                    <p:anim calcmode="lin" valueType="num">
                                      <p:cBhvr additive="base">
                                        <p:cTn id="20" dur="500" fill="hold"/>
                                        <p:tgtEl>
                                          <p:spTgt spid="7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13"/>
                                        </p:tgtEl>
                                        <p:attrNameLst>
                                          <p:attrName>style.visibility</p:attrName>
                                        </p:attrNameLst>
                                      </p:cBhvr>
                                      <p:to>
                                        <p:strVal val="visible"/>
                                      </p:to>
                                    </p:set>
                                    <p:anim calcmode="lin" valueType="num">
                                      <p:cBhvr additive="base">
                                        <p:cTn id="23" dur="500" fill="hold"/>
                                        <p:tgtEl>
                                          <p:spTgt spid="713"/>
                                        </p:tgtEl>
                                        <p:attrNameLst>
                                          <p:attrName>ppt_x</p:attrName>
                                        </p:attrNameLst>
                                      </p:cBhvr>
                                      <p:tavLst>
                                        <p:tav tm="0">
                                          <p:val>
                                            <p:strVal val="#ppt_x"/>
                                          </p:val>
                                        </p:tav>
                                        <p:tav tm="100000">
                                          <p:val>
                                            <p:strVal val="#ppt_x"/>
                                          </p:val>
                                        </p:tav>
                                      </p:tavLst>
                                    </p:anim>
                                    <p:anim calcmode="lin" valueType="num">
                                      <p:cBhvr additive="base">
                                        <p:cTn id="24" dur="500" fill="hold"/>
                                        <p:tgtEl>
                                          <p:spTgt spid="71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56"/>
                                        </p:tgtEl>
                                        <p:attrNameLst>
                                          <p:attrName>style.visibility</p:attrName>
                                        </p:attrNameLst>
                                      </p:cBhvr>
                                      <p:to>
                                        <p:strVal val="visible"/>
                                      </p:to>
                                    </p:set>
                                    <p:anim calcmode="lin" valueType="num">
                                      <p:cBhvr additive="base">
                                        <p:cTn id="35" dur="500" fill="hold"/>
                                        <p:tgtEl>
                                          <p:spTgt spid="356"/>
                                        </p:tgtEl>
                                        <p:attrNameLst>
                                          <p:attrName>ppt_x</p:attrName>
                                        </p:attrNameLst>
                                      </p:cBhvr>
                                      <p:tavLst>
                                        <p:tav tm="0">
                                          <p:val>
                                            <p:strVal val="#ppt_x"/>
                                          </p:val>
                                        </p:tav>
                                        <p:tav tm="100000">
                                          <p:val>
                                            <p:strVal val="#ppt_x"/>
                                          </p:val>
                                        </p:tav>
                                      </p:tavLst>
                                    </p:anim>
                                    <p:anim calcmode="lin" valueType="num">
                                      <p:cBhvr additive="base">
                                        <p:cTn id="36" dur="500" fill="hold"/>
                                        <p:tgtEl>
                                          <p:spTgt spid="35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14"/>
                                        </p:tgtEl>
                                        <p:attrNameLst>
                                          <p:attrName>style.visibility</p:attrName>
                                        </p:attrNameLst>
                                      </p:cBhvr>
                                      <p:to>
                                        <p:strVal val="visible"/>
                                      </p:to>
                                    </p:set>
                                    <p:anim calcmode="lin" valueType="num">
                                      <p:cBhvr additive="base">
                                        <p:cTn id="39" dur="500" fill="hold"/>
                                        <p:tgtEl>
                                          <p:spTgt spid="714"/>
                                        </p:tgtEl>
                                        <p:attrNameLst>
                                          <p:attrName>ppt_x</p:attrName>
                                        </p:attrNameLst>
                                      </p:cBhvr>
                                      <p:tavLst>
                                        <p:tav tm="0">
                                          <p:val>
                                            <p:strVal val="#ppt_x"/>
                                          </p:val>
                                        </p:tav>
                                        <p:tav tm="100000">
                                          <p:val>
                                            <p:strVal val="#ppt_x"/>
                                          </p:val>
                                        </p:tav>
                                      </p:tavLst>
                                    </p:anim>
                                    <p:anim calcmode="lin" valueType="num">
                                      <p:cBhvr additive="base">
                                        <p:cTn id="40" dur="500" fill="hold"/>
                                        <p:tgtEl>
                                          <p:spTgt spid="7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11"/>
                                        </p:tgtEl>
                                        <p:attrNameLst>
                                          <p:attrName>style.visibility</p:attrName>
                                        </p:attrNameLst>
                                      </p:cBhvr>
                                      <p:to>
                                        <p:strVal val="visible"/>
                                      </p:to>
                                    </p:set>
                                    <p:anim calcmode="lin" valueType="num">
                                      <p:cBhvr additive="base">
                                        <p:cTn id="43" dur="500" fill="hold"/>
                                        <p:tgtEl>
                                          <p:spTgt spid="711"/>
                                        </p:tgtEl>
                                        <p:attrNameLst>
                                          <p:attrName>ppt_x</p:attrName>
                                        </p:attrNameLst>
                                      </p:cBhvr>
                                      <p:tavLst>
                                        <p:tav tm="0">
                                          <p:val>
                                            <p:strVal val="#ppt_x"/>
                                          </p:val>
                                        </p:tav>
                                        <p:tav tm="100000">
                                          <p:val>
                                            <p:strVal val="#ppt_x"/>
                                          </p:val>
                                        </p:tav>
                                      </p:tavLst>
                                    </p:anim>
                                    <p:anim calcmode="lin" valueType="num">
                                      <p:cBhvr additive="base">
                                        <p:cTn id="44" dur="500" fill="hold"/>
                                        <p:tgtEl>
                                          <p:spTgt spid="7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715"/>
                                        </p:tgtEl>
                                        <p:attrNameLst>
                                          <p:attrName>style.visibility</p:attrName>
                                        </p:attrNameLst>
                                      </p:cBhvr>
                                      <p:to>
                                        <p:strVal val="visible"/>
                                      </p:to>
                                    </p:set>
                                    <p:anim calcmode="lin" valueType="num">
                                      <p:cBhvr additive="base">
                                        <p:cTn id="53" dur="500" fill="hold"/>
                                        <p:tgtEl>
                                          <p:spTgt spid="715"/>
                                        </p:tgtEl>
                                        <p:attrNameLst>
                                          <p:attrName>ppt_x</p:attrName>
                                        </p:attrNameLst>
                                      </p:cBhvr>
                                      <p:tavLst>
                                        <p:tav tm="0">
                                          <p:val>
                                            <p:strVal val="#ppt_x"/>
                                          </p:val>
                                        </p:tav>
                                        <p:tav tm="100000">
                                          <p:val>
                                            <p:strVal val="#ppt_x"/>
                                          </p:val>
                                        </p:tav>
                                      </p:tavLst>
                                    </p:anim>
                                    <p:anim calcmode="lin" valueType="num">
                                      <p:cBhvr additive="base">
                                        <p:cTn id="54" dur="500" fill="hold"/>
                                        <p:tgtEl>
                                          <p:spTgt spid="715"/>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10"/>
                                        </p:tgtEl>
                                        <p:attrNameLst>
                                          <p:attrName>style.visibility</p:attrName>
                                        </p:attrNameLst>
                                      </p:cBhvr>
                                      <p:to>
                                        <p:strVal val="visible"/>
                                      </p:to>
                                    </p:set>
                                    <p:anim calcmode="lin" valueType="num">
                                      <p:cBhvr additive="base">
                                        <p:cTn id="57" dur="500" fill="hold"/>
                                        <p:tgtEl>
                                          <p:spTgt spid="710"/>
                                        </p:tgtEl>
                                        <p:attrNameLst>
                                          <p:attrName>ppt_x</p:attrName>
                                        </p:attrNameLst>
                                      </p:cBhvr>
                                      <p:tavLst>
                                        <p:tav tm="0">
                                          <p:val>
                                            <p:strVal val="#ppt_x"/>
                                          </p:val>
                                        </p:tav>
                                        <p:tav tm="100000">
                                          <p:val>
                                            <p:strVal val="#ppt_x"/>
                                          </p:val>
                                        </p:tav>
                                      </p:tavLst>
                                    </p:anim>
                                    <p:anim calcmode="lin" valueType="num">
                                      <p:cBhvr additive="base">
                                        <p:cTn id="58" dur="500" fill="hold"/>
                                        <p:tgtEl>
                                          <p:spTgt spid="7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56" grpId="0"/>
      <p:bldP spid="710" grpId="0"/>
      <p:bldP spid="711" grpId="0"/>
      <p:bldP spid="712" grpId="0"/>
      <p:bldP spid="7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1903698" y="3954817"/>
            <a:ext cx="9505951" cy="5501667"/>
            <a:chOff x="1702770" y="3565435"/>
            <a:chExt cx="6864325" cy="2981058"/>
          </a:xfrm>
        </p:grpSpPr>
        <p:cxnSp>
          <p:nvCxnSpPr>
            <p:cNvPr id="11" name="直線コネクタ 10"/>
            <p:cNvCxnSpPr/>
            <p:nvPr/>
          </p:nvCxnSpPr>
          <p:spPr>
            <a:xfrm flipH="1" flipV="1">
              <a:off x="2250564" y="5973579"/>
              <a:ext cx="5744307" cy="117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6175873" y="6077570"/>
              <a:ext cx="2391222" cy="4689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b="1" dirty="0">
                  <a:solidFill>
                    <a:schemeClr val="tx1"/>
                  </a:solidFill>
                </a:rPr>
                <a:t>時間（秒数）</a:t>
              </a:r>
            </a:p>
          </p:txBody>
        </p:sp>
        <p:cxnSp>
          <p:nvCxnSpPr>
            <p:cNvPr id="13" name="直線コネクタ 12"/>
            <p:cNvCxnSpPr/>
            <p:nvPr/>
          </p:nvCxnSpPr>
          <p:spPr>
            <a:xfrm>
              <a:off x="2250564" y="3565435"/>
              <a:ext cx="0" cy="242667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正方形/長方形 13"/>
            <p:cNvSpPr/>
            <p:nvPr/>
          </p:nvSpPr>
          <p:spPr>
            <a:xfrm>
              <a:off x="1702770" y="4333162"/>
              <a:ext cx="427893" cy="12250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b="1" dirty="0">
                  <a:solidFill>
                    <a:schemeClr val="tx1"/>
                  </a:solidFill>
                </a:rPr>
                <a:t>散</a:t>
              </a:r>
              <a:endParaRPr lang="en-US" altLang="ja-JP" sz="3081" b="1" dirty="0">
                <a:solidFill>
                  <a:schemeClr val="tx1"/>
                </a:solidFill>
              </a:endParaRPr>
            </a:p>
            <a:p>
              <a:pPr algn="ctr"/>
              <a:r>
                <a:rPr lang="ja-JP" altLang="en-US" sz="3081" b="1" dirty="0">
                  <a:solidFill>
                    <a:schemeClr val="tx1"/>
                  </a:solidFill>
                </a:rPr>
                <a:t>乱</a:t>
              </a:r>
              <a:endParaRPr lang="en-US" altLang="ja-JP" sz="3081" b="1" dirty="0">
                <a:solidFill>
                  <a:schemeClr val="tx1"/>
                </a:solidFill>
              </a:endParaRPr>
            </a:p>
            <a:p>
              <a:pPr algn="ctr"/>
              <a:r>
                <a:rPr lang="ja-JP" altLang="en-US" sz="3081" b="1" dirty="0">
                  <a:solidFill>
                    <a:schemeClr val="tx1"/>
                  </a:solidFill>
                </a:rPr>
                <a:t>光</a:t>
              </a:r>
              <a:endParaRPr lang="en-US" altLang="ja-JP" sz="3081" b="1" dirty="0">
                <a:solidFill>
                  <a:schemeClr val="tx1"/>
                </a:solidFill>
              </a:endParaRPr>
            </a:p>
            <a:p>
              <a:pPr algn="ctr"/>
              <a:r>
                <a:rPr lang="ja-JP" altLang="en-US" sz="3081" b="1" dirty="0">
                  <a:solidFill>
                    <a:schemeClr val="tx1"/>
                  </a:solidFill>
                </a:rPr>
                <a:t>量</a:t>
              </a:r>
            </a:p>
          </p:txBody>
        </p:sp>
      </p:grpSp>
      <p:sp>
        <p:nvSpPr>
          <p:cNvPr id="15" name="フリーフォーム 14"/>
          <p:cNvSpPr/>
          <p:nvPr/>
        </p:nvSpPr>
        <p:spPr>
          <a:xfrm>
            <a:off x="2995569" y="4987844"/>
            <a:ext cx="7145382" cy="3166727"/>
          </a:xfrm>
          <a:custGeom>
            <a:avLst/>
            <a:gdLst>
              <a:gd name="connsiteX0" fmla="*/ 0 w 5181600"/>
              <a:gd name="connsiteY0" fmla="*/ 2168794 h 2168794"/>
              <a:gd name="connsiteX1" fmla="*/ 2262554 w 5181600"/>
              <a:gd name="connsiteY1" fmla="*/ 351717 h 2168794"/>
              <a:gd name="connsiteX2" fmla="*/ 5181600 w 5181600"/>
              <a:gd name="connsiteY2" fmla="*/ 25 h 2168794"/>
              <a:gd name="connsiteX3" fmla="*/ 5181600 w 5181600"/>
              <a:gd name="connsiteY3" fmla="*/ 25 h 2168794"/>
              <a:gd name="connsiteX0" fmla="*/ 0 w 5181600"/>
              <a:gd name="connsiteY0" fmla="*/ 2192219 h 2192219"/>
              <a:gd name="connsiteX1" fmla="*/ 3434862 w 5181600"/>
              <a:gd name="connsiteY1" fmla="*/ 222742 h 2192219"/>
              <a:gd name="connsiteX2" fmla="*/ 5181600 w 5181600"/>
              <a:gd name="connsiteY2" fmla="*/ 23450 h 2192219"/>
              <a:gd name="connsiteX3" fmla="*/ 5181600 w 5181600"/>
              <a:gd name="connsiteY3" fmla="*/ 23450 h 2192219"/>
              <a:gd name="connsiteX0" fmla="*/ 0 w 5181600"/>
              <a:gd name="connsiteY0" fmla="*/ 2176873 h 2176873"/>
              <a:gd name="connsiteX1" fmla="*/ 2227384 w 5181600"/>
              <a:gd name="connsiteY1" fmla="*/ 1918966 h 2176873"/>
              <a:gd name="connsiteX2" fmla="*/ 3434862 w 5181600"/>
              <a:gd name="connsiteY2" fmla="*/ 207396 h 2176873"/>
              <a:gd name="connsiteX3" fmla="*/ 5181600 w 5181600"/>
              <a:gd name="connsiteY3" fmla="*/ 8104 h 2176873"/>
              <a:gd name="connsiteX4" fmla="*/ 5181600 w 5181600"/>
              <a:gd name="connsiteY4" fmla="*/ 8104 h 2176873"/>
              <a:gd name="connsiteX0" fmla="*/ 0 w 5416062"/>
              <a:gd name="connsiteY0" fmla="*/ 2317550 h 2317550"/>
              <a:gd name="connsiteX1" fmla="*/ 2461846 w 5416062"/>
              <a:gd name="connsiteY1" fmla="*/ 1918966 h 2317550"/>
              <a:gd name="connsiteX2" fmla="*/ 3669324 w 5416062"/>
              <a:gd name="connsiteY2" fmla="*/ 207396 h 2317550"/>
              <a:gd name="connsiteX3" fmla="*/ 5416062 w 5416062"/>
              <a:gd name="connsiteY3" fmla="*/ 8104 h 2317550"/>
              <a:gd name="connsiteX4" fmla="*/ 5416062 w 5416062"/>
              <a:gd name="connsiteY4" fmla="*/ 8104 h 2317550"/>
              <a:gd name="connsiteX0" fmla="*/ 0 w 5416062"/>
              <a:gd name="connsiteY0" fmla="*/ 2317550 h 2317550"/>
              <a:gd name="connsiteX1" fmla="*/ 2461846 w 5416062"/>
              <a:gd name="connsiteY1" fmla="*/ 1918966 h 2317550"/>
              <a:gd name="connsiteX2" fmla="*/ 3669324 w 5416062"/>
              <a:gd name="connsiteY2" fmla="*/ 207396 h 2317550"/>
              <a:gd name="connsiteX3" fmla="*/ 5416062 w 5416062"/>
              <a:gd name="connsiteY3" fmla="*/ 8104 h 2317550"/>
              <a:gd name="connsiteX4" fmla="*/ 5416062 w 5416062"/>
              <a:gd name="connsiteY4" fmla="*/ 8104 h 2317550"/>
              <a:gd name="connsiteX0" fmla="*/ 0 w 5404339"/>
              <a:gd name="connsiteY0" fmla="*/ 2493396 h 2493396"/>
              <a:gd name="connsiteX1" fmla="*/ 2450123 w 5404339"/>
              <a:gd name="connsiteY1" fmla="*/ 1918966 h 2493396"/>
              <a:gd name="connsiteX2" fmla="*/ 3657601 w 5404339"/>
              <a:gd name="connsiteY2" fmla="*/ 207396 h 2493396"/>
              <a:gd name="connsiteX3" fmla="*/ 5404339 w 5404339"/>
              <a:gd name="connsiteY3" fmla="*/ 8104 h 2493396"/>
              <a:gd name="connsiteX4" fmla="*/ 5404339 w 5404339"/>
              <a:gd name="connsiteY4" fmla="*/ 8104 h 2493396"/>
              <a:gd name="connsiteX0" fmla="*/ 0 w 5404339"/>
              <a:gd name="connsiteY0" fmla="*/ 2508015 h 2508015"/>
              <a:gd name="connsiteX1" fmla="*/ 2039816 w 5404339"/>
              <a:gd name="connsiteY1" fmla="*/ 2179769 h 2508015"/>
              <a:gd name="connsiteX2" fmla="*/ 3657601 w 5404339"/>
              <a:gd name="connsiteY2" fmla="*/ 222015 h 2508015"/>
              <a:gd name="connsiteX3" fmla="*/ 5404339 w 5404339"/>
              <a:gd name="connsiteY3" fmla="*/ 22723 h 2508015"/>
              <a:gd name="connsiteX4" fmla="*/ 5404339 w 5404339"/>
              <a:gd name="connsiteY4" fmla="*/ 22723 h 2508015"/>
              <a:gd name="connsiteX0" fmla="*/ 0 w 5404339"/>
              <a:gd name="connsiteY0" fmla="*/ 2511673 h 2511673"/>
              <a:gd name="connsiteX1" fmla="*/ 2110154 w 5404339"/>
              <a:gd name="connsiteY1" fmla="*/ 2242043 h 2511673"/>
              <a:gd name="connsiteX2" fmla="*/ 3657601 w 5404339"/>
              <a:gd name="connsiteY2" fmla="*/ 225673 h 2511673"/>
              <a:gd name="connsiteX3" fmla="*/ 5404339 w 5404339"/>
              <a:gd name="connsiteY3" fmla="*/ 26381 h 2511673"/>
              <a:gd name="connsiteX4" fmla="*/ 5404339 w 5404339"/>
              <a:gd name="connsiteY4" fmla="*/ 26381 h 2511673"/>
              <a:gd name="connsiteX0" fmla="*/ 0 w 5404339"/>
              <a:gd name="connsiteY0" fmla="*/ 2485292 h 2485292"/>
              <a:gd name="connsiteX1" fmla="*/ 2110154 w 5404339"/>
              <a:gd name="connsiteY1" fmla="*/ 2215662 h 2485292"/>
              <a:gd name="connsiteX2" fmla="*/ 3200401 w 5404339"/>
              <a:gd name="connsiteY2" fmla="*/ 492369 h 2485292"/>
              <a:gd name="connsiteX3" fmla="*/ 5404339 w 5404339"/>
              <a:gd name="connsiteY3" fmla="*/ 0 h 2485292"/>
              <a:gd name="connsiteX4" fmla="*/ 5404339 w 5404339"/>
              <a:gd name="connsiteY4" fmla="*/ 0 h 2485292"/>
              <a:gd name="connsiteX0" fmla="*/ 0 w 5404339"/>
              <a:gd name="connsiteY0" fmla="*/ 2485292 h 2485292"/>
              <a:gd name="connsiteX1" fmla="*/ 2110154 w 5404339"/>
              <a:gd name="connsiteY1" fmla="*/ 2215662 h 2485292"/>
              <a:gd name="connsiteX2" fmla="*/ 3200401 w 5404339"/>
              <a:gd name="connsiteY2" fmla="*/ 492369 h 2485292"/>
              <a:gd name="connsiteX3" fmla="*/ 5404339 w 5404339"/>
              <a:gd name="connsiteY3" fmla="*/ 0 h 2485292"/>
              <a:gd name="connsiteX4" fmla="*/ 5404339 w 5404339"/>
              <a:gd name="connsiteY4" fmla="*/ 0 h 2485292"/>
              <a:gd name="connsiteX0" fmla="*/ 0 w 5587030"/>
              <a:gd name="connsiteY0" fmla="*/ 2508421 h 2508421"/>
              <a:gd name="connsiteX1" fmla="*/ 2110154 w 5587030"/>
              <a:gd name="connsiteY1" fmla="*/ 2238791 h 2508421"/>
              <a:gd name="connsiteX2" fmla="*/ 3200401 w 5587030"/>
              <a:gd name="connsiteY2" fmla="*/ 515498 h 2508421"/>
              <a:gd name="connsiteX3" fmla="*/ 5404339 w 5587030"/>
              <a:gd name="connsiteY3" fmla="*/ 23129 h 2508421"/>
              <a:gd name="connsiteX4" fmla="*/ 5474677 w 5587030"/>
              <a:gd name="connsiteY4" fmla="*/ 1101652 h 2508421"/>
              <a:gd name="connsiteX0" fmla="*/ 0 w 5404339"/>
              <a:gd name="connsiteY0" fmla="*/ 2508421 h 2508421"/>
              <a:gd name="connsiteX1" fmla="*/ 2110154 w 5404339"/>
              <a:gd name="connsiteY1" fmla="*/ 2238791 h 2508421"/>
              <a:gd name="connsiteX2" fmla="*/ 3200401 w 5404339"/>
              <a:gd name="connsiteY2" fmla="*/ 515498 h 2508421"/>
              <a:gd name="connsiteX3" fmla="*/ 5404339 w 5404339"/>
              <a:gd name="connsiteY3" fmla="*/ 23129 h 2508421"/>
              <a:gd name="connsiteX0" fmla="*/ 0 w 5439508"/>
              <a:gd name="connsiteY0" fmla="*/ 2369354 h 2369354"/>
              <a:gd name="connsiteX1" fmla="*/ 2110154 w 5439508"/>
              <a:gd name="connsiteY1" fmla="*/ 2099724 h 2369354"/>
              <a:gd name="connsiteX2" fmla="*/ 3200401 w 5439508"/>
              <a:gd name="connsiteY2" fmla="*/ 376431 h 2369354"/>
              <a:gd name="connsiteX3" fmla="*/ 5439508 w 5439508"/>
              <a:gd name="connsiteY3" fmla="*/ 36462 h 2369354"/>
              <a:gd name="connsiteX0" fmla="*/ 0 w 5474720"/>
              <a:gd name="connsiteY0" fmla="*/ 2379257 h 2379257"/>
              <a:gd name="connsiteX1" fmla="*/ 2110154 w 5474720"/>
              <a:gd name="connsiteY1" fmla="*/ 2109627 h 2379257"/>
              <a:gd name="connsiteX2" fmla="*/ 3200401 w 5474720"/>
              <a:gd name="connsiteY2" fmla="*/ 386334 h 2379257"/>
              <a:gd name="connsiteX3" fmla="*/ 5439508 w 5474720"/>
              <a:gd name="connsiteY3" fmla="*/ 46365 h 2379257"/>
              <a:gd name="connsiteX0" fmla="*/ 0 w 5497863"/>
              <a:gd name="connsiteY0" fmla="*/ 2275436 h 2275436"/>
              <a:gd name="connsiteX1" fmla="*/ 2110154 w 5497863"/>
              <a:gd name="connsiteY1" fmla="*/ 2005806 h 2275436"/>
              <a:gd name="connsiteX2" fmla="*/ 3200401 w 5497863"/>
              <a:gd name="connsiteY2" fmla="*/ 282513 h 2275436"/>
              <a:gd name="connsiteX3" fmla="*/ 5462954 w 5497863"/>
              <a:gd name="connsiteY3" fmla="*/ 71498 h 2275436"/>
              <a:gd name="connsiteX0" fmla="*/ 0 w 5462954"/>
              <a:gd name="connsiteY0" fmla="*/ 2214207 h 2214207"/>
              <a:gd name="connsiteX1" fmla="*/ 2110154 w 5462954"/>
              <a:gd name="connsiteY1" fmla="*/ 1944577 h 2214207"/>
              <a:gd name="connsiteX2" fmla="*/ 3200401 w 5462954"/>
              <a:gd name="connsiteY2" fmla="*/ 221284 h 2214207"/>
              <a:gd name="connsiteX3" fmla="*/ 5462954 w 5462954"/>
              <a:gd name="connsiteY3" fmla="*/ 10269 h 2214207"/>
              <a:gd name="connsiteX0" fmla="*/ 0 w 5462954"/>
              <a:gd name="connsiteY0" fmla="*/ 2262554 h 2262554"/>
              <a:gd name="connsiteX1" fmla="*/ 2110154 w 5462954"/>
              <a:gd name="connsiteY1" fmla="*/ 1992924 h 2262554"/>
              <a:gd name="connsiteX2" fmla="*/ 3200401 w 5462954"/>
              <a:gd name="connsiteY2" fmla="*/ 269631 h 2262554"/>
              <a:gd name="connsiteX3" fmla="*/ 5462954 w 5462954"/>
              <a:gd name="connsiteY3" fmla="*/ 0 h 2262554"/>
              <a:gd name="connsiteX0" fmla="*/ 0 w 5462954"/>
              <a:gd name="connsiteY0" fmla="*/ 2262554 h 2271671"/>
              <a:gd name="connsiteX1" fmla="*/ 2110154 w 5462954"/>
              <a:gd name="connsiteY1" fmla="*/ 1992924 h 2271671"/>
              <a:gd name="connsiteX2" fmla="*/ 3200401 w 5462954"/>
              <a:gd name="connsiteY2" fmla="*/ 269631 h 2271671"/>
              <a:gd name="connsiteX3" fmla="*/ 5462954 w 5462954"/>
              <a:gd name="connsiteY3" fmla="*/ 0 h 2271671"/>
              <a:gd name="connsiteX0" fmla="*/ 0 w 5462954"/>
              <a:gd name="connsiteY0" fmla="*/ 2262554 h 2262554"/>
              <a:gd name="connsiteX1" fmla="*/ 2110154 w 5462954"/>
              <a:gd name="connsiteY1" fmla="*/ 1992924 h 2262554"/>
              <a:gd name="connsiteX2" fmla="*/ 3200401 w 5462954"/>
              <a:gd name="connsiteY2" fmla="*/ 269631 h 2262554"/>
              <a:gd name="connsiteX3" fmla="*/ 5462954 w 5462954"/>
              <a:gd name="connsiteY3" fmla="*/ 0 h 2262554"/>
            </a:gdLst>
            <a:ahLst/>
            <a:cxnLst>
              <a:cxn ang="0">
                <a:pos x="connsiteX0" y="connsiteY0"/>
              </a:cxn>
              <a:cxn ang="0">
                <a:pos x="connsiteX1" y="connsiteY1"/>
              </a:cxn>
              <a:cxn ang="0">
                <a:pos x="connsiteX2" y="connsiteY2"/>
              </a:cxn>
              <a:cxn ang="0">
                <a:pos x="connsiteX3" y="connsiteY3"/>
              </a:cxn>
            </a:cxnLst>
            <a:rect l="l" t="t" r="r" b="b"/>
            <a:pathLst>
              <a:path w="5462954" h="2262554">
                <a:moveTo>
                  <a:pt x="0" y="2262554"/>
                </a:moveTo>
                <a:cubicBezTo>
                  <a:pt x="425939" y="2192215"/>
                  <a:pt x="1537677" y="2321170"/>
                  <a:pt x="2110154" y="1992924"/>
                </a:cubicBezTo>
                <a:cubicBezTo>
                  <a:pt x="2682631" y="1664678"/>
                  <a:pt x="2641601" y="601785"/>
                  <a:pt x="3200401" y="269631"/>
                </a:cubicBezTo>
                <a:cubicBezTo>
                  <a:pt x="3759201" y="-62523"/>
                  <a:pt x="4884616" y="19539"/>
                  <a:pt x="5462954" y="0"/>
                </a:cubicBezTo>
              </a:path>
            </a:pathLst>
          </a:custGeom>
          <a:ln w="31750"/>
        </p:spPr>
        <p:style>
          <a:lnRef idx="3">
            <a:schemeClr val="accent2"/>
          </a:lnRef>
          <a:fillRef idx="0">
            <a:schemeClr val="accent2"/>
          </a:fillRef>
          <a:effectRef idx="2">
            <a:schemeClr val="accent2"/>
          </a:effectRef>
          <a:fontRef idx="minor">
            <a:schemeClr val="tx1"/>
          </a:fontRef>
        </p:style>
        <p:txBody>
          <a:bodyPr rtlCol="0" anchor="ctr"/>
          <a:lstStyle/>
          <a:p>
            <a:pPr algn="ctr"/>
            <a:endParaRPr lang="ja-JP" altLang="en-US" sz="3467"/>
          </a:p>
        </p:txBody>
      </p:sp>
      <p:grpSp>
        <p:nvGrpSpPr>
          <p:cNvPr id="16" name="グループ化 15"/>
          <p:cNvGrpSpPr/>
          <p:nvPr/>
        </p:nvGrpSpPr>
        <p:grpSpPr>
          <a:xfrm>
            <a:off x="2764319" y="6691266"/>
            <a:ext cx="5211764" cy="2654583"/>
            <a:chOff x="1336431" y="4259717"/>
            <a:chExt cx="3964926" cy="1611952"/>
          </a:xfrm>
        </p:grpSpPr>
        <p:cxnSp>
          <p:nvCxnSpPr>
            <p:cNvPr id="17" name="直線矢印コネクタ 16"/>
            <p:cNvCxnSpPr/>
            <p:nvPr/>
          </p:nvCxnSpPr>
          <p:spPr>
            <a:xfrm>
              <a:off x="1336431" y="4279900"/>
              <a:ext cx="2795961" cy="0"/>
            </a:xfrm>
            <a:prstGeom prst="straightConnector1">
              <a:avLst/>
            </a:prstGeom>
            <a:ln w="28575">
              <a:solidFill>
                <a:schemeClr val="accent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4113335" y="4259717"/>
              <a:ext cx="19057" cy="1212363"/>
            </a:xfrm>
            <a:prstGeom prst="straightConnector1">
              <a:avLst/>
            </a:prstGeom>
            <a:ln w="28575">
              <a:solidFill>
                <a:schemeClr val="accent2">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3077418" y="5441885"/>
              <a:ext cx="2223939" cy="42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accent2">
                      <a:lumMod val="75000"/>
                    </a:schemeClr>
                  </a:solidFill>
                </a:rPr>
                <a:t>凝固時間</a:t>
              </a:r>
            </a:p>
          </p:txBody>
        </p:sp>
      </p:grpSp>
      <p:grpSp>
        <p:nvGrpSpPr>
          <p:cNvPr id="20" name="グループ化 19"/>
          <p:cNvGrpSpPr/>
          <p:nvPr/>
        </p:nvGrpSpPr>
        <p:grpSpPr>
          <a:xfrm>
            <a:off x="3899357" y="4982939"/>
            <a:ext cx="7995951" cy="3116348"/>
            <a:chOff x="4323806" y="3640014"/>
            <a:chExt cx="4748185" cy="2262554"/>
          </a:xfrm>
        </p:grpSpPr>
        <p:cxnSp>
          <p:nvCxnSpPr>
            <p:cNvPr id="21" name="直線コネクタ 20"/>
            <p:cNvCxnSpPr/>
            <p:nvPr/>
          </p:nvCxnSpPr>
          <p:spPr>
            <a:xfrm>
              <a:off x="4323806" y="5902568"/>
              <a:ext cx="42976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6583680" y="3640014"/>
              <a:ext cx="20247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8471100" y="3640014"/>
              <a:ext cx="0" cy="226255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4" name="正方形/長方形 23"/>
            <p:cNvSpPr/>
            <p:nvPr/>
          </p:nvSpPr>
          <p:spPr>
            <a:xfrm>
              <a:off x="8471100" y="4349291"/>
              <a:ext cx="600891" cy="49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b="1" dirty="0">
                  <a:solidFill>
                    <a:schemeClr val="tx1"/>
                  </a:solidFill>
                </a:rPr>
                <a:t>△</a:t>
              </a:r>
              <a:r>
                <a:rPr lang="en-US" altLang="ja-JP" sz="3467" b="1" dirty="0">
                  <a:solidFill>
                    <a:schemeClr val="tx1"/>
                  </a:solidFill>
                </a:rPr>
                <a:t>H</a:t>
              </a:r>
              <a:endParaRPr lang="ja-JP" altLang="en-US" sz="3467" b="1" dirty="0">
                <a:solidFill>
                  <a:schemeClr val="tx1"/>
                </a:solidFill>
              </a:endParaRPr>
            </a:p>
          </p:txBody>
        </p:sp>
      </p:grpSp>
      <p:sp>
        <p:nvSpPr>
          <p:cNvPr id="25" name="正方形/長方形 24"/>
          <p:cNvSpPr/>
          <p:nvPr/>
        </p:nvSpPr>
        <p:spPr>
          <a:xfrm>
            <a:off x="2980949" y="4265270"/>
            <a:ext cx="3119189" cy="1390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11" dirty="0">
                <a:solidFill>
                  <a:schemeClr val="tx1"/>
                </a:solidFill>
                <a:latin typeface="ＭＳ Ｐ明朝" panose="02020600040205080304" pitchFamily="18" charset="-128"/>
                <a:ea typeface="ＭＳ Ｐ明朝" panose="02020600040205080304" pitchFamily="18" charset="-128"/>
              </a:rPr>
              <a:t>＊攪拌によって</a:t>
            </a:r>
            <a:endParaRPr lang="en-US" altLang="ja-JP" sz="2311" dirty="0">
              <a:solidFill>
                <a:schemeClr val="tx1"/>
              </a:solidFill>
              <a:latin typeface="ＭＳ Ｐ明朝" panose="02020600040205080304" pitchFamily="18" charset="-128"/>
              <a:ea typeface="ＭＳ Ｐ明朝" panose="02020600040205080304" pitchFamily="18" charset="-128"/>
            </a:endParaRPr>
          </a:p>
          <a:p>
            <a:pPr algn="ctr"/>
            <a:r>
              <a:rPr lang="ja-JP" altLang="en-US" sz="2311" dirty="0">
                <a:solidFill>
                  <a:schemeClr val="tx1"/>
                </a:solidFill>
                <a:latin typeface="ＭＳ Ｐ明朝" panose="02020600040205080304" pitchFamily="18" charset="-128"/>
                <a:ea typeface="ＭＳ Ｐ明朝" panose="02020600040205080304" pitchFamily="18" charset="-128"/>
              </a:rPr>
              <a:t>　シフトする</a:t>
            </a:r>
          </a:p>
        </p:txBody>
      </p:sp>
      <p:sp>
        <p:nvSpPr>
          <p:cNvPr id="26" name="正方形/長方形 25"/>
          <p:cNvSpPr/>
          <p:nvPr/>
        </p:nvSpPr>
        <p:spPr>
          <a:xfrm>
            <a:off x="8191250" y="3538928"/>
            <a:ext cx="4218105" cy="8490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311" dirty="0">
                <a:solidFill>
                  <a:schemeClr val="tx1"/>
                </a:solidFill>
                <a:latin typeface="ＭＳ Ｐ明朝" panose="02020600040205080304" pitchFamily="18" charset="-128"/>
                <a:ea typeface="ＭＳ Ｐ明朝" panose="02020600040205080304" pitchFamily="18" charset="-128"/>
              </a:rPr>
              <a:t>＊検体に含まれる</a:t>
            </a:r>
            <a:r>
              <a:rPr lang="en-US" altLang="ja-JP" sz="2311" dirty="0" err="1">
                <a:solidFill>
                  <a:schemeClr val="tx1"/>
                </a:solidFill>
                <a:latin typeface="ＭＳ Ｐ明朝" panose="02020600040205080304" pitchFamily="18" charset="-128"/>
                <a:ea typeface="ＭＳ Ｐ明朝" panose="02020600040205080304" pitchFamily="18" charset="-128"/>
              </a:rPr>
              <a:t>Fbg</a:t>
            </a:r>
            <a:r>
              <a:rPr lang="ja-JP" altLang="en-US" sz="2311" dirty="0">
                <a:solidFill>
                  <a:schemeClr val="tx1"/>
                </a:solidFill>
                <a:latin typeface="ＭＳ Ｐ明朝" panose="02020600040205080304" pitchFamily="18" charset="-128"/>
                <a:ea typeface="ＭＳ Ｐ明朝" panose="02020600040205080304" pitchFamily="18" charset="-128"/>
              </a:rPr>
              <a:t>量</a:t>
            </a:r>
            <a:endParaRPr lang="en-US" altLang="ja-JP" sz="2311" dirty="0">
              <a:solidFill>
                <a:schemeClr val="tx1"/>
              </a:solidFill>
              <a:latin typeface="ＭＳ Ｐ明朝" panose="02020600040205080304" pitchFamily="18" charset="-128"/>
              <a:ea typeface="ＭＳ Ｐ明朝" panose="02020600040205080304" pitchFamily="18" charset="-128"/>
            </a:endParaRPr>
          </a:p>
          <a:p>
            <a:r>
              <a:rPr lang="ja-JP" altLang="en-US" sz="2311" dirty="0">
                <a:solidFill>
                  <a:schemeClr val="tx1"/>
                </a:solidFill>
                <a:latin typeface="ＭＳ Ｐ明朝" panose="02020600040205080304" pitchFamily="18" charset="-128"/>
                <a:ea typeface="ＭＳ Ｐ明朝" panose="02020600040205080304" pitchFamily="18" charset="-128"/>
              </a:rPr>
              <a:t>　　によって上下する</a:t>
            </a:r>
          </a:p>
        </p:txBody>
      </p:sp>
      <p:sp>
        <p:nvSpPr>
          <p:cNvPr id="27" name="フリーフォーム 26"/>
          <p:cNvSpPr/>
          <p:nvPr/>
        </p:nvSpPr>
        <p:spPr>
          <a:xfrm>
            <a:off x="2960190" y="2839587"/>
            <a:ext cx="7145382" cy="5286836"/>
          </a:xfrm>
          <a:custGeom>
            <a:avLst/>
            <a:gdLst>
              <a:gd name="connsiteX0" fmla="*/ 0 w 5181600"/>
              <a:gd name="connsiteY0" fmla="*/ 2168794 h 2168794"/>
              <a:gd name="connsiteX1" fmla="*/ 2262554 w 5181600"/>
              <a:gd name="connsiteY1" fmla="*/ 351717 h 2168794"/>
              <a:gd name="connsiteX2" fmla="*/ 5181600 w 5181600"/>
              <a:gd name="connsiteY2" fmla="*/ 25 h 2168794"/>
              <a:gd name="connsiteX3" fmla="*/ 5181600 w 5181600"/>
              <a:gd name="connsiteY3" fmla="*/ 25 h 2168794"/>
              <a:gd name="connsiteX0" fmla="*/ 0 w 5181600"/>
              <a:gd name="connsiteY0" fmla="*/ 2192219 h 2192219"/>
              <a:gd name="connsiteX1" fmla="*/ 3434862 w 5181600"/>
              <a:gd name="connsiteY1" fmla="*/ 222742 h 2192219"/>
              <a:gd name="connsiteX2" fmla="*/ 5181600 w 5181600"/>
              <a:gd name="connsiteY2" fmla="*/ 23450 h 2192219"/>
              <a:gd name="connsiteX3" fmla="*/ 5181600 w 5181600"/>
              <a:gd name="connsiteY3" fmla="*/ 23450 h 2192219"/>
              <a:gd name="connsiteX0" fmla="*/ 0 w 5181600"/>
              <a:gd name="connsiteY0" fmla="*/ 2176873 h 2176873"/>
              <a:gd name="connsiteX1" fmla="*/ 2227384 w 5181600"/>
              <a:gd name="connsiteY1" fmla="*/ 1918966 h 2176873"/>
              <a:gd name="connsiteX2" fmla="*/ 3434862 w 5181600"/>
              <a:gd name="connsiteY2" fmla="*/ 207396 h 2176873"/>
              <a:gd name="connsiteX3" fmla="*/ 5181600 w 5181600"/>
              <a:gd name="connsiteY3" fmla="*/ 8104 h 2176873"/>
              <a:gd name="connsiteX4" fmla="*/ 5181600 w 5181600"/>
              <a:gd name="connsiteY4" fmla="*/ 8104 h 2176873"/>
              <a:gd name="connsiteX0" fmla="*/ 0 w 5416062"/>
              <a:gd name="connsiteY0" fmla="*/ 2317550 h 2317550"/>
              <a:gd name="connsiteX1" fmla="*/ 2461846 w 5416062"/>
              <a:gd name="connsiteY1" fmla="*/ 1918966 h 2317550"/>
              <a:gd name="connsiteX2" fmla="*/ 3669324 w 5416062"/>
              <a:gd name="connsiteY2" fmla="*/ 207396 h 2317550"/>
              <a:gd name="connsiteX3" fmla="*/ 5416062 w 5416062"/>
              <a:gd name="connsiteY3" fmla="*/ 8104 h 2317550"/>
              <a:gd name="connsiteX4" fmla="*/ 5416062 w 5416062"/>
              <a:gd name="connsiteY4" fmla="*/ 8104 h 2317550"/>
              <a:gd name="connsiteX0" fmla="*/ 0 w 5416062"/>
              <a:gd name="connsiteY0" fmla="*/ 2317550 h 2317550"/>
              <a:gd name="connsiteX1" fmla="*/ 2461846 w 5416062"/>
              <a:gd name="connsiteY1" fmla="*/ 1918966 h 2317550"/>
              <a:gd name="connsiteX2" fmla="*/ 3669324 w 5416062"/>
              <a:gd name="connsiteY2" fmla="*/ 207396 h 2317550"/>
              <a:gd name="connsiteX3" fmla="*/ 5416062 w 5416062"/>
              <a:gd name="connsiteY3" fmla="*/ 8104 h 2317550"/>
              <a:gd name="connsiteX4" fmla="*/ 5416062 w 5416062"/>
              <a:gd name="connsiteY4" fmla="*/ 8104 h 2317550"/>
              <a:gd name="connsiteX0" fmla="*/ 0 w 5404339"/>
              <a:gd name="connsiteY0" fmla="*/ 2493396 h 2493396"/>
              <a:gd name="connsiteX1" fmla="*/ 2450123 w 5404339"/>
              <a:gd name="connsiteY1" fmla="*/ 1918966 h 2493396"/>
              <a:gd name="connsiteX2" fmla="*/ 3657601 w 5404339"/>
              <a:gd name="connsiteY2" fmla="*/ 207396 h 2493396"/>
              <a:gd name="connsiteX3" fmla="*/ 5404339 w 5404339"/>
              <a:gd name="connsiteY3" fmla="*/ 8104 h 2493396"/>
              <a:gd name="connsiteX4" fmla="*/ 5404339 w 5404339"/>
              <a:gd name="connsiteY4" fmla="*/ 8104 h 2493396"/>
              <a:gd name="connsiteX0" fmla="*/ 0 w 5404339"/>
              <a:gd name="connsiteY0" fmla="*/ 2508015 h 2508015"/>
              <a:gd name="connsiteX1" fmla="*/ 2039816 w 5404339"/>
              <a:gd name="connsiteY1" fmla="*/ 2179769 h 2508015"/>
              <a:gd name="connsiteX2" fmla="*/ 3657601 w 5404339"/>
              <a:gd name="connsiteY2" fmla="*/ 222015 h 2508015"/>
              <a:gd name="connsiteX3" fmla="*/ 5404339 w 5404339"/>
              <a:gd name="connsiteY3" fmla="*/ 22723 h 2508015"/>
              <a:gd name="connsiteX4" fmla="*/ 5404339 w 5404339"/>
              <a:gd name="connsiteY4" fmla="*/ 22723 h 2508015"/>
              <a:gd name="connsiteX0" fmla="*/ 0 w 5404339"/>
              <a:gd name="connsiteY0" fmla="*/ 2511673 h 2511673"/>
              <a:gd name="connsiteX1" fmla="*/ 2110154 w 5404339"/>
              <a:gd name="connsiteY1" fmla="*/ 2242043 h 2511673"/>
              <a:gd name="connsiteX2" fmla="*/ 3657601 w 5404339"/>
              <a:gd name="connsiteY2" fmla="*/ 225673 h 2511673"/>
              <a:gd name="connsiteX3" fmla="*/ 5404339 w 5404339"/>
              <a:gd name="connsiteY3" fmla="*/ 26381 h 2511673"/>
              <a:gd name="connsiteX4" fmla="*/ 5404339 w 5404339"/>
              <a:gd name="connsiteY4" fmla="*/ 26381 h 2511673"/>
              <a:gd name="connsiteX0" fmla="*/ 0 w 5404339"/>
              <a:gd name="connsiteY0" fmla="*/ 2485292 h 2485292"/>
              <a:gd name="connsiteX1" fmla="*/ 2110154 w 5404339"/>
              <a:gd name="connsiteY1" fmla="*/ 2215662 h 2485292"/>
              <a:gd name="connsiteX2" fmla="*/ 3200401 w 5404339"/>
              <a:gd name="connsiteY2" fmla="*/ 492369 h 2485292"/>
              <a:gd name="connsiteX3" fmla="*/ 5404339 w 5404339"/>
              <a:gd name="connsiteY3" fmla="*/ 0 h 2485292"/>
              <a:gd name="connsiteX4" fmla="*/ 5404339 w 5404339"/>
              <a:gd name="connsiteY4" fmla="*/ 0 h 2485292"/>
              <a:gd name="connsiteX0" fmla="*/ 0 w 5404339"/>
              <a:gd name="connsiteY0" fmla="*/ 2485292 h 2485292"/>
              <a:gd name="connsiteX1" fmla="*/ 2110154 w 5404339"/>
              <a:gd name="connsiteY1" fmla="*/ 2215662 h 2485292"/>
              <a:gd name="connsiteX2" fmla="*/ 3200401 w 5404339"/>
              <a:gd name="connsiteY2" fmla="*/ 492369 h 2485292"/>
              <a:gd name="connsiteX3" fmla="*/ 5404339 w 5404339"/>
              <a:gd name="connsiteY3" fmla="*/ 0 h 2485292"/>
              <a:gd name="connsiteX4" fmla="*/ 5404339 w 5404339"/>
              <a:gd name="connsiteY4" fmla="*/ 0 h 2485292"/>
              <a:gd name="connsiteX0" fmla="*/ 0 w 5587030"/>
              <a:gd name="connsiteY0" fmla="*/ 2508421 h 2508421"/>
              <a:gd name="connsiteX1" fmla="*/ 2110154 w 5587030"/>
              <a:gd name="connsiteY1" fmla="*/ 2238791 h 2508421"/>
              <a:gd name="connsiteX2" fmla="*/ 3200401 w 5587030"/>
              <a:gd name="connsiteY2" fmla="*/ 515498 h 2508421"/>
              <a:gd name="connsiteX3" fmla="*/ 5404339 w 5587030"/>
              <a:gd name="connsiteY3" fmla="*/ 23129 h 2508421"/>
              <a:gd name="connsiteX4" fmla="*/ 5474677 w 5587030"/>
              <a:gd name="connsiteY4" fmla="*/ 1101652 h 2508421"/>
              <a:gd name="connsiteX0" fmla="*/ 0 w 5404339"/>
              <a:gd name="connsiteY0" fmla="*/ 2508421 h 2508421"/>
              <a:gd name="connsiteX1" fmla="*/ 2110154 w 5404339"/>
              <a:gd name="connsiteY1" fmla="*/ 2238791 h 2508421"/>
              <a:gd name="connsiteX2" fmla="*/ 3200401 w 5404339"/>
              <a:gd name="connsiteY2" fmla="*/ 515498 h 2508421"/>
              <a:gd name="connsiteX3" fmla="*/ 5404339 w 5404339"/>
              <a:gd name="connsiteY3" fmla="*/ 23129 h 2508421"/>
              <a:gd name="connsiteX0" fmla="*/ 0 w 5439508"/>
              <a:gd name="connsiteY0" fmla="*/ 2369354 h 2369354"/>
              <a:gd name="connsiteX1" fmla="*/ 2110154 w 5439508"/>
              <a:gd name="connsiteY1" fmla="*/ 2099724 h 2369354"/>
              <a:gd name="connsiteX2" fmla="*/ 3200401 w 5439508"/>
              <a:gd name="connsiteY2" fmla="*/ 376431 h 2369354"/>
              <a:gd name="connsiteX3" fmla="*/ 5439508 w 5439508"/>
              <a:gd name="connsiteY3" fmla="*/ 36462 h 2369354"/>
              <a:gd name="connsiteX0" fmla="*/ 0 w 5474720"/>
              <a:gd name="connsiteY0" fmla="*/ 2379257 h 2379257"/>
              <a:gd name="connsiteX1" fmla="*/ 2110154 w 5474720"/>
              <a:gd name="connsiteY1" fmla="*/ 2109627 h 2379257"/>
              <a:gd name="connsiteX2" fmla="*/ 3200401 w 5474720"/>
              <a:gd name="connsiteY2" fmla="*/ 386334 h 2379257"/>
              <a:gd name="connsiteX3" fmla="*/ 5439508 w 5474720"/>
              <a:gd name="connsiteY3" fmla="*/ 46365 h 2379257"/>
              <a:gd name="connsiteX0" fmla="*/ 0 w 5497863"/>
              <a:gd name="connsiteY0" fmla="*/ 2275436 h 2275436"/>
              <a:gd name="connsiteX1" fmla="*/ 2110154 w 5497863"/>
              <a:gd name="connsiteY1" fmla="*/ 2005806 h 2275436"/>
              <a:gd name="connsiteX2" fmla="*/ 3200401 w 5497863"/>
              <a:gd name="connsiteY2" fmla="*/ 282513 h 2275436"/>
              <a:gd name="connsiteX3" fmla="*/ 5462954 w 5497863"/>
              <a:gd name="connsiteY3" fmla="*/ 71498 h 2275436"/>
              <a:gd name="connsiteX0" fmla="*/ 0 w 5462954"/>
              <a:gd name="connsiteY0" fmla="*/ 2214207 h 2214207"/>
              <a:gd name="connsiteX1" fmla="*/ 2110154 w 5462954"/>
              <a:gd name="connsiteY1" fmla="*/ 1944577 h 2214207"/>
              <a:gd name="connsiteX2" fmla="*/ 3200401 w 5462954"/>
              <a:gd name="connsiteY2" fmla="*/ 221284 h 2214207"/>
              <a:gd name="connsiteX3" fmla="*/ 5462954 w 5462954"/>
              <a:gd name="connsiteY3" fmla="*/ 10269 h 2214207"/>
              <a:gd name="connsiteX0" fmla="*/ 0 w 5462954"/>
              <a:gd name="connsiteY0" fmla="*/ 2262554 h 2262554"/>
              <a:gd name="connsiteX1" fmla="*/ 2110154 w 5462954"/>
              <a:gd name="connsiteY1" fmla="*/ 1992924 h 2262554"/>
              <a:gd name="connsiteX2" fmla="*/ 3200401 w 5462954"/>
              <a:gd name="connsiteY2" fmla="*/ 269631 h 2262554"/>
              <a:gd name="connsiteX3" fmla="*/ 5462954 w 5462954"/>
              <a:gd name="connsiteY3" fmla="*/ 0 h 2262554"/>
              <a:gd name="connsiteX0" fmla="*/ 0 w 5462954"/>
              <a:gd name="connsiteY0" fmla="*/ 2262554 h 2271671"/>
              <a:gd name="connsiteX1" fmla="*/ 2110154 w 5462954"/>
              <a:gd name="connsiteY1" fmla="*/ 1992924 h 2271671"/>
              <a:gd name="connsiteX2" fmla="*/ 3200401 w 5462954"/>
              <a:gd name="connsiteY2" fmla="*/ 269631 h 2271671"/>
              <a:gd name="connsiteX3" fmla="*/ 5462954 w 5462954"/>
              <a:gd name="connsiteY3" fmla="*/ 0 h 2271671"/>
              <a:gd name="connsiteX0" fmla="*/ 0 w 5462954"/>
              <a:gd name="connsiteY0" fmla="*/ 2262554 h 2262554"/>
              <a:gd name="connsiteX1" fmla="*/ 2110154 w 5462954"/>
              <a:gd name="connsiteY1" fmla="*/ 1992924 h 2262554"/>
              <a:gd name="connsiteX2" fmla="*/ 3200401 w 5462954"/>
              <a:gd name="connsiteY2" fmla="*/ 269631 h 2262554"/>
              <a:gd name="connsiteX3" fmla="*/ 5462954 w 5462954"/>
              <a:gd name="connsiteY3" fmla="*/ 0 h 2262554"/>
            </a:gdLst>
            <a:ahLst/>
            <a:cxnLst>
              <a:cxn ang="0">
                <a:pos x="connsiteX0" y="connsiteY0"/>
              </a:cxn>
              <a:cxn ang="0">
                <a:pos x="connsiteX1" y="connsiteY1"/>
              </a:cxn>
              <a:cxn ang="0">
                <a:pos x="connsiteX2" y="connsiteY2"/>
              </a:cxn>
              <a:cxn ang="0">
                <a:pos x="connsiteX3" y="connsiteY3"/>
              </a:cxn>
            </a:cxnLst>
            <a:rect l="l" t="t" r="r" b="b"/>
            <a:pathLst>
              <a:path w="5462954" h="2262554">
                <a:moveTo>
                  <a:pt x="0" y="2262554"/>
                </a:moveTo>
                <a:cubicBezTo>
                  <a:pt x="425939" y="2192215"/>
                  <a:pt x="1537677" y="2321170"/>
                  <a:pt x="2110154" y="1992924"/>
                </a:cubicBezTo>
                <a:cubicBezTo>
                  <a:pt x="2682631" y="1664678"/>
                  <a:pt x="2641601" y="601785"/>
                  <a:pt x="3200401" y="269631"/>
                </a:cubicBezTo>
                <a:cubicBezTo>
                  <a:pt x="3759201" y="-62523"/>
                  <a:pt x="4884616" y="19539"/>
                  <a:pt x="5462954" y="0"/>
                </a:cubicBezTo>
              </a:path>
            </a:pathLst>
          </a:custGeom>
          <a:ln w="31750">
            <a:solidFill>
              <a:srgbClr val="7030A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ja-JP" altLang="en-US" sz="3467"/>
          </a:p>
        </p:txBody>
      </p:sp>
      <p:grpSp>
        <p:nvGrpSpPr>
          <p:cNvPr id="28" name="グループ化 27"/>
          <p:cNvGrpSpPr/>
          <p:nvPr/>
        </p:nvGrpSpPr>
        <p:grpSpPr>
          <a:xfrm>
            <a:off x="4785329" y="2847736"/>
            <a:ext cx="7995951" cy="5260299"/>
            <a:chOff x="4323806" y="3640014"/>
            <a:chExt cx="4748185" cy="2262554"/>
          </a:xfrm>
        </p:grpSpPr>
        <p:cxnSp>
          <p:nvCxnSpPr>
            <p:cNvPr id="29" name="直線コネクタ 28"/>
            <p:cNvCxnSpPr/>
            <p:nvPr/>
          </p:nvCxnSpPr>
          <p:spPr>
            <a:xfrm>
              <a:off x="4323806" y="5902568"/>
              <a:ext cx="429768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6583680" y="3640014"/>
              <a:ext cx="202474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a:off x="8471100" y="3640014"/>
              <a:ext cx="0" cy="2262554"/>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正方形/長方形 31"/>
            <p:cNvSpPr/>
            <p:nvPr/>
          </p:nvSpPr>
          <p:spPr>
            <a:xfrm>
              <a:off x="8471100" y="4349291"/>
              <a:ext cx="600891" cy="498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b="1" dirty="0">
                  <a:solidFill>
                    <a:schemeClr val="tx1"/>
                  </a:solidFill>
                </a:rPr>
                <a:t>△</a:t>
              </a:r>
              <a:r>
                <a:rPr lang="en-US" altLang="ja-JP" sz="3467" b="1" dirty="0">
                  <a:solidFill>
                    <a:schemeClr val="tx1"/>
                  </a:solidFill>
                </a:rPr>
                <a:t>H</a:t>
              </a:r>
              <a:endParaRPr lang="ja-JP" altLang="en-US" sz="3467" b="1" dirty="0">
                <a:solidFill>
                  <a:schemeClr val="tx1"/>
                </a:solidFill>
              </a:endParaRPr>
            </a:p>
          </p:txBody>
        </p:sp>
      </p:grpSp>
      <p:grpSp>
        <p:nvGrpSpPr>
          <p:cNvPr id="33" name="グループ化 32"/>
          <p:cNvGrpSpPr/>
          <p:nvPr/>
        </p:nvGrpSpPr>
        <p:grpSpPr>
          <a:xfrm>
            <a:off x="2676925" y="5829012"/>
            <a:ext cx="5211764" cy="2654583"/>
            <a:chOff x="1336431" y="4259717"/>
            <a:chExt cx="3964926" cy="1611952"/>
          </a:xfrm>
        </p:grpSpPr>
        <p:cxnSp>
          <p:nvCxnSpPr>
            <p:cNvPr id="34" name="直線矢印コネクタ 33"/>
            <p:cNvCxnSpPr/>
            <p:nvPr/>
          </p:nvCxnSpPr>
          <p:spPr>
            <a:xfrm>
              <a:off x="1336431" y="4279900"/>
              <a:ext cx="2795961" cy="0"/>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a:off x="4113335" y="4259717"/>
              <a:ext cx="19057" cy="1212363"/>
            </a:xfrm>
            <a:prstGeom prst="straightConnector1">
              <a:avLst/>
            </a:prstGeom>
            <a:ln w="28575">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正方形/長方形 35"/>
            <p:cNvSpPr/>
            <p:nvPr/>
          </p:nvSpPr>
          <p:spPr>
            <a:xfrm>
              <a:off x="3077418" y="5441885"/>
              <a:ext cx="2223939" cy="42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rgbClr val="7030A0"/>
                  </a:solidFill>
                </a:rPr>
                <a:t>凝固時間</a:t>
              </a:r>
            </a:p>
          </p:txBody>
        </p:sp>
      </p:grpSp>
      <p:pic>
        <p:nvPicPr>
          <p:cNvPr id="37" name="図 36"/>
          <p:cNvPicPr>
            <a:picLocks noChangeAspect="1"/>
          </p:cNvPicPr>
          <p:nvPr/>
        </p:nvPicPr>
        <p:blipFill>
          <a:blip r:embed="rId2"/>
          <a:stretch>
            <a:fillRect/>
          </a:stretch>
        </p:blipFill>
        <p:spPr>
          <a:xfrm>
            <a:off x="667249" y="1559310"/>
            <a:ext cx="1893037" cy="2560553"/>
          </a:xfrm>
          <a:prstGeom prst="rect">
            <a:avLst/>
          </a:prstGeom>
        </p:spPr>
      </p:pic>
    </p:spTree>
    <p:extLst>
      <p:ext uri="{BB962C8B-B14F-4D97-AF65-F5344CB8AC3E}">
        <p14:creationId xmlns:p14="http://schemas.microsoft.com/office/powerpoint/2010/main" val="265497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circle(in)">
                                      <p:cBhvr>
                                        <p:cTn id="34" dur="20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down)">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barn(inVertic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p:bldP spid="26" grpId="0"/>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図 30"/>
          <p:cNvPicPr>
            <a:picLocks noChangeAspect="1"/>
          </p:cNvPicPr>
          <p:nvPr/>
        </p:nvPicPr>
        <p:blipFill>
          <a:blip r:embed="rId2"/>
          <a:stretch>
            <a:fillRect/>
          </a:stretch>
        </p:blipFill>
        <p:spPr>
          <a:xfrm rot="19718332">
            <a:off x="1744493" y="2388407"/>
            <a:ext cx="1771309" cy="1356160"/>
          </a:xfrm>
          <a:prstGeom prst="rect">
            <a:avLst/>
          </a:prstGeom>
        </p:spPr>
      </p:pic>
      <p:grpSp>
        <p:nvGrpSpPr>
          <p:cNvPr id="42" name="グループ化 41"/>
          <p:cNvGrpSpPr/>
          <p:nvPr/>
        </p:nvGrpSpPr>
        <p:grpSpPr>
          <a:xfrm>
            <a:off x="1346580" y="2287244"/>
            <a:ext cx="2058640" cy="1435554"/>
            <a:chOff x="2147530" y="6848053"/>
            <a:chExt cx="1068909" cy="745384"/>
          </a:xfrm>
        </p:grpSpPr>
        <p:pic>
          <p:nvPicPr>
            <p:cNvPr id="24" name="図 23"/>
            <p:cNvPicPr>
              <a:picLocks noChangeAspect="1"/>
            </p:cNvPicPr>
            <p:nvPr/>
          </p:nvPicPr>
          <p:blipFill>
            <a:blip r:embed="rId3"/>
            <a:stretch>
              <a:fillRect/>
            </a:stretch>
          </p:blipFill>
          <p:spPr>
            <a:xfrm rot="20139157">
              <a:off x="2623368" y="6848053"/>
              <a:ext cx="523085" cy="132050"/>
            </a:xfrm>
            <a:prstGeom prst="rect">
              <a:avLst/>
            </a:prstGeom>
          </p:spPr>
        </p:pic>
        <p:pic>
          <p:nvPicPr>
            <p:cNvPr id="25" name="図 24"/>
            <p:cNvPicPr>
              <a:picLocks noChangeAspect="1"/>
            </p:cNvPicPr>
            <p:nvPr/>
          </p:nvPicPr>
          <p:blipFill>
            <a:blip r:embed="rId3"/>
            <a:stretch>
              <a:fillRect/>
            </a:stretch>
          </p:blipFill>
          <p:spPr>
            <a:xfrm rot="19577053">
              <a:off x="2147530" y="7282151"/>
              <a:ext cx="523085" cy="132050"/>
            </a:xfrm>
            <a:prstGeom prst="rect">
              <a:avLst/>
            </a:prstGeom>
          </p:spPr>
        </p:pic>
        <p:pic>
          <p:nvPicPr>
            <p:cNvPr id="33" name="図 32"/>
            <p:cNvPicPr>
              <a:picLocks noChangeAspect="1"/>
            </p:cNvPicPr>
            <p:nvPr/>
          </p:nvPicPr>
          <p:blipFill>
            <a:blip r:embed="rId3"/>
            <a:stretch>
              <a:fillRect/>
            </a:stretch>
          </p:blipFill>
          <p:spPr>
            <a:xfrm rot="3908928">
              <a:off x="2888871" y="7202657"/>
              <a:ext cx="523085" cy="132050"/>
            </a:xfrm>
            <a:prstGeom prst="rect">
              <a:avLst/>
            </a:prstGeom>
          </p:spPr>
        </p:pic>
        <p:pic>
          <p:nvPicPr>
            <p:cNvPr id="34" name="図 33"/>
            <p:cNvPicPr>
              <a:picLocks noChangeAspect="1"/>
            </p:cNvPicPr>
            <p:nvPr/>
          </p:nvPicPr>
          <p:blipFill>
            <a:blip r:embed="rId3"/>
            <a:stretch>
              <a:fillRect/>
            </a:stretch>
          </p:blipFill>
          <p:spPr>
            <a:xfrm rot="2468753">
              <a:off x="2598864" y="7461387"/>
              <a:ext cx="523085" cy="132050"/>
            </a:xfrm>
            <a:prstGeom prst="rect">
              <a:avLst/>
            </a:prstGeom>
          </p:spPr>
        </p:pic>
      </p:grpSp>
      <p:grpSp>
        <p:nvGrpSpPr>
          <p:cNvPr id="43" name="グループ化 42"/>
          <p:cNvGrpSpPr/>
          <p:nvPr/>
        </p:nvGrpSpPr>
        <p:grpSpPr>
          <a:xfrm>
            <a:off x="2040311" y="1421106"/>
            <a:ext cx="2558477" cy="3565973"/>
            <a:chOff x="930565" y="6542672"/>
            <a:chExt cx="1328440" cy="1851563"/>
          </a:xfrm>
        </p:grpSpPr>
        <p:pic>
          <p:nvPicPr>
            <p:cNvPr id="23" name="図 22"/>
            <p:cNvPicPr>
              <a:picLocks noChangeAspect="1"/>
            </p:cNvPicPr>
            <p:nvPr/>
          </p:nvPicPr>
          <p:blipFill>
            <a:blip r:embed="rId2"/>
            <a:stretch>
              <a:fillRect/>
            </a:stretch>
          </p:blipFill>
          <p:spPr>
            <a:xfrm rot="2531056">
              <a:off x="1125143" y="6542672"/>
              <a:ext cx="1051207" cy="797536"/>
            </a:xfrm>
            <a:prstGeom prst="rect">
              <a:avLst/>
            </a:prstGeom>
          </p:spPr>
        </p:pic>
        <p:pic>
          <p:nvPicPr>
            <p:cNvPr id="35" name="図 34"/>
            <p:cNvPicPr>
              <a:picLocks noChangeAspect="1"/>
            </p:cNvPicPr>
            <p:nvPr/>
          </p:nvPicPr>
          <p:blipFill>
            <a:blip r:embed="rId2"/>
            <a:stretch>
              <a:fillRect/>
            </a:stretch>
          </p:blipFill>
          <p:spPr>
            <a:xfrm>
              <a:off x="1340108" y="7266173"/>
              <a:ext cx="918897" cy="703531"/>
            </a:xfrm>
            <a:prstGeom prst="rect">
              <a:avLst/>
            </a:prstGeom>
          </p:spPr>
        </p:pic>
        <p:pic>
          <p:nvPicPr>
            <p:cNvPr id="36" name="図 35"/>
            <p:cNvPicPr>
              <a:picLocks noChangeAspect="1"/>
            </p:cNvPicPr>
            <p:nvPr/>
          </p:nvPicPr>
          <p:blipFill>
            <a:blip r:embed="rId2"/>
            <a:stretch>
              <a:fillRect/>
            </a:stretch>
          </p:blipFill>
          <p:spPr>
            <a:xfrm rot="1383137">
              <a:off x="930565" y="7700878"/>
              <a:ext cx="905609" cy="693357"/>
            </a:xfrm>
            <a:prstGeom prst="rect">
              <a:avLst/>
            </a:prstGeom>
          </p:spPr>
        </p:pic>
      </p:grpSp>
      <p:grpSp>
        <p:nvGrpSpPr>
          <p:cNvPr id="45" name="グループ化 44"/>
          <p:cNvGrpSpPr/>
          <p:nvPr/>
        </p:nvGrpSpPr>
        <p:grpSpPr>
          <a:xfrm>
            <a:off x="657966" y="589146"/>
            <a:ext cx="4011253" cy="4413072"/>
            <a:chOff x="336071" y="6183839"/>
            <a:chExt cx="2082766" cy="2291403"/>
          </a:xfrm>
        </p:grpSpPr>
        <p:pic>
          <p:nvPicPr>
            <p:cNvPr id="22" name="図 21"/>
            <p:cNvPicPr>
              <a:picLocks noChangeAspect="1"/>
            </p:cNvPicPr>
            <p:nvPr/>
          </p:nvPicPr>
          <p:blipFill>
            <a:blip r:embed="rId4"/>
            <a:stretch>
              <a:fillRect/>
            </a:stretch>
          </p:blipFill>
          <p:spPr>
            <a:xfrm rot="8198192">
              <a:off x="1218161" y="6485966"/>
              <a:ext cx="452670" cy="1989276"/>
            </a:xfrm>
            <a:prstGeom prst="rect">
              <a:avLst/>
            </a:prstGeom>
          </p:spPr>
        </p:pic>
        <p:sp>
          <p:nvSpPr>
            <p:cNvPr id="26" name="十字形 25"/>
            <p:cNvSpPr/>
            <p:nvPr/>
          </p:nvSpPr>
          <p:spPr>
            <a:xfrm>
              <a:off x="2121509" y="7120363"/>
              <a:ext cx="297328" cy="134117"/>
            </a:xfrm>
            <a:prstGeom prst="plus">
              <a:avLst/>
            </a:prstGeom>
            <a:ln w="146050"/>
            <a:scene3d>
              <a:camera prst="isometricOffAxis2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pic>
          <p:nvPicPr>
            <p:cNvPr id="27" name="図 26"/>
            <p:cNvPicPr>
              <a:picLocks noChangeAspect="1"/>
            </p:cNvPicPr>
            <p:nvPr/>
          </p:nvPicPr>
          <p:blipFill>
            <a:blip r:embed="rId2"/>
            <a:stretch>
              <a:fillRect/>
            </a:stretch>
          </p:blipFill>
          <p:spPr>
            <a:xfrm rot="19774301">
              <a:off x="336071" y="6851162"/>
              <a:ext cx="985936" cy="754858"/>
            </a:xfrm>
            <a:prstGeom prst="rect">
              <a:avLst/>
            </a:prstGeom>
          </p:spPr>
        </p:pic>
        <p:pic>
          <p:nvPicPr>
            <p:cNvPr id="28" name="図 27"/>
            <p:cNvPicPr>
              <a:picLocks noChangeAspect="1"/>
            </p:cNvPicPr>
            <p:nvPr/>
          </p:nvPicPr>
          <p:blipFill>
            <a:blip r:embed="rId2"/>
            <a:stretch>
              <a:fillRect/>
            </a:stretch>
          </p:blipFill>
          <p:spPr>
            <a:xfrm>
              <a:off x="429917" y="7627368"/>
              <a:ext cx="924784" cy="708039"/>
            </a:xfrm>
            <a:prstGeom prst="rect">
              <a:avLst/>
            </a:prstGeom>
          </p:spPr>
        </p:pic>
        <p:sp>
          <p:nvSpPr>
            <p:cNvPr id="29" name="フリーフォーム 28"/>
            <p:cNvSpPr/>
            <p:nvPr/>
          </p:nvSpPr>
          <p:spPr>
            <a:xfrm rot="1729378">
              <a:off x="847425" y="6183839"/>
              <a:ext cx="396841" cy="1954889"/>
            </a:xfrm>
            <a:custGeom>
              <a:avLst/>
              <a:gdLst>
                <a:gd name="connsiteX0" fmla="*/ 1719617 w 1719617"/>
                <a:gd name="connsiteY0" fmla="*/ 0 h 3398366"/>
                <a:gd name="connsiteX1" fmla="*/ 1651379 w 1719617"/>
                <a:gd name="connsiteY1" fmla="*/ 40943 h 3398366"/>
                <a:gd name="connsiteX2" fmla="*/ 1610435 w 1719617"/>
                <a:gd name="connsiteY2" fmla="*/ 81887 h 3398366"/>
                <a:gd name="connsiteX3" fmla="*/ 1542197 w 1719617"/>
                <a:gd name="connsiteY3" fmla="*/ 122830 h 3398366"/>
                <a:gd name="connsiteX4" fmla="*/ 1460310 w 1719617"/>
                <a:gd name="connsiteY4" fmla="*/ 163773 h 3398366"/>
                <a:gd name="connsiteX5" fmla="*/ 1405719 w 1719617"/>
                <a:gd name="connsiteY5" fmla="*/ 218364 h 3398366"/>
                <a:gd name="connsiteX6" fmla="*/ 1337480 w 1719617"/>
                <a:gd name="connsiteY6" fmla="*/ 272955 h 3398366"/>
                <a:gd name="connsiteX7" fmla="*/ 1296537 w 1719617"/>
                <a:gd name="connsiteY7" fmla="*/ 327546 h 3398366"/>
                <a:gd name="connsiteX8" fmla="*/ 1255594 w 1719617"/>
                <a:gd name="connsiteY8" fmla="*/ 354842 h 3398366"/>
                <a:gd name="connsiteX9" fmla="*/ 1201003 w 1719617"/>
                <a:gd name="connsiteY9" fmla="*/ 423081 h 3398366"/>
                <a:gd name="connsiteX10" fmla="*/ 1173707 w 1719617"/>
                <a:gd name="connsiteY10" fmla="*/ 477672 h 3398366"/>
                <a:gd name="connsiteX11" fmla="*/ 1146411 w 1719617"/>
                <a:gd name="connsiteY11" fmla="*/ 518615 h 3398366"/>
                <a:gd name="connsiteX12" fmla="*/ 1160059 w 1719617"/>
                <a:gd name="connsiteY12" fmla="*/ 859809 h 3398366"/>
                <a:gd name="connsiteX13" fmla="*/ 1187355 w 1719617"/>
                <a:gd name="connsiteY13" fmla="*/ 928048 h 3398366"/>
                <a:gd name="connsiteX14" fmla="*/ 1228298 w 1719617"/>
                <a:gd name="connsiteY14" fmla="*/ 1037230 h 3398366"/>
                <a:gd name="connsiteX15" fmla="*/ 1255594 w 1719617"/>
                <a:gd name="connsiteY15" fmla="*/ 1078173 h 3398366"/>
                <a:gd name="connsiteX16" fmla="*/ 1296537 w 1719617"/>
                <a:gd name="connsiteY16" fmla="*/ 1228299 h 3398366"/>
                <a:gd name="connsiteX17" fmla="*/ 1310185 w 1719617"/>
                <a:gd name="connsiteY17" fmla="*/ 1364776 h 3398366"/>
                <a:gd name="connsiteX18" fmla="*/ 1296537 w 1719617"/>
                <a:gd name="connsiteY18" fmla="*/ 1542197 h 3398366"/>
                <a:gd name="connsiteX19" fmla="*/ 1255594 w 1719617"/>
                <a:gd name="connsiteY19" fmla="*/ 1569493 h 3398366"/>
                <a:gd name="connsiteX20" fmla="*/ 1160059 w 1719617"/>
                <a:gd name="connsiteY20" fmla="*/ 1596788 h 3398366"/>
                <a:gd name="connsiteX21" fmla="*/ 846161 w 1719617"/>
                <a:gd name="connsiteY21" fmla="*/ 1624084 h 3398366"/>
                <a:gd name="connsiteX22" fmla="*/ 491319 w 1719617"/>
                <a:gd name="connsiteY22" fmla="*/ 1637732 h 3398366"/>
                <a:gd name="connsiteX23" fmla="*/ 395785 w 1719617"/>
                <a:gd name="connsiteY23" fmla="*/ 1665027 h 3398366"/>
                <a:gd name="connsiteX24" fmla="*/ 354841 w 1719617"/>
                <a:gd name="connsiteY24" fmla="*/ 1692323 h 3398366"/>
                <a:gd name="connsiteX25" fmla="*/ 327546 w 1719617"/>
                <a:gd name="connsiteY25" fmla="*/ 1733266 h 3398366"/>
                <a:gd name="connsiteX26" fmla="*/ 272955 w 1719617"/>
                <a:gd name="connsiteY26" fmla="*/ 1787857 h 3398366"/>
                <a:gd name="connsiteX27" fmla="*/ 259307 w 1719617"/>
                <a:gd name="connsiteY27" fmla="*/ 1828800 h 3398366"/>
                <a:gd name="connsiteX28" fmla="*/ 204716 w 1719617"/>
                <a:gd name="connsiteY28" fmla="*/ 1883391 h 3398366"/>
                <a:gd name="connsiteX29" fmla="*/ 136477 w 1719617"/>
                <a:gd name="connsiteY29" fmla="*/ 1978926 h 3398366"/>
                <a:gd name="connsiteX30" fmla="*/ 81886 w 1719617"/>
                <a:gd name="connsiteY30" fmla="*/ 2074460 h 3398366"/>
                <a:gd name="connsiteX31" fmla="*/ 68238 w 1719617"/>
                <a:gd name="connsiteY31" fmla="*/ 2142699 h 3398366"/>
                <a:gd name="connsiteX32" fmla="*/ 54591 w 1719617"/>
                <a:gd name="connsiteY32" fmla="*/ 2183642 h 3398366"/>
                <a:gd name="connsiteX33" fmla="*/ 40943 w 1719617"/>
                <a:gd name="connsiteY33" fmla="*/ 2265529 h 3398366"/>
                <a:gd name="connsiteX34" fmla="*/ 0 w 1719617"/>
                <a:gd name="connsiteY34" fmla="*/ 2497540 h 3398366"/>
                <a:gd name="connsiteX35" fmla="*/ 27295 w 1719617"/>
                <a:gd name="connsiteY35" fmla="*/ 2920621 h 3398366"/>
                <a:gd name="connsiteX36" fmla="*/ 40943 w 1719617"/>
                <a:gd name="connsiteY36" fmla="*/ 2961564 h 3398366"/>
                <a:gd name="connsiteX37" fmla="*/ 95534 w 1719617"/>
                <a:gd name="connsiteY37" fmla="*/ 3043451 h 3398366"/>
                <a:gd name="connsiteX38" fmla="*/ 191068 w 1719617"/>
                <a:gd name="connsiteY38" fmla="*/ 3125337 h 3398366"/>
                <a:gd name="connsiteX39" fmla="*/ 272955 w 1719617"/>
                <a:gd name="connsiteY39" fmla="*/ 3179929 h 3398366"/>
                <a:gd name="connsiteX40" fmla="*/ 382137 w 1719617"/>
                <a:gd name="connsiteY40" fmla="*/ 3234520 h 3398366"/>
                <a:gd name="connsiteX41" fmla="*/ 423080 w 1719617"/>
                <a:gd name="connsiteY41" fmla="*/ 3261815 h 3398366"/>
                <a:gd name="connsiteX42" fmla="*/ 477671 w 1719617"/>
                <a:gd name="connsiteY42" fmla="*/ 3275463 h 3398366"/>
                <a:gd name="connsiteX43" fmla="*/ 559558 w 1719617"/>
                <a:gd name="connsiteY43" fmla="*/ 3316406 h 3398366"/>
                <a:gd name="connsiteX44" fmla="*/ 709683 w 1719617"/>
                <a:gd name="connsiteY44" fmla="*/ 3370997 h 3398366"/>
                <a:gd name="connsiteX45" fmla="*/ 818865 w 1719617"/>
                <a:gd name="connsiteY45" fmla="*/ 3398293 h 3398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719617" h="3398366">
                  <a:moveTo>
                    <a:pt x="1719617" y="0"/>
                  </a:moveTo>
                  <a:cubicBezTo>
                    <a:pt x="1696871" y="13648"/>
                    <a:pt x="1672600" y="25027"/>
                    <a:pt x="1651379" y="40943"/>
                  </a:cubicBezTo>
                  <a:cubicBezTo>
                    <a:pt x="1635938" y="52524"/>
                    <a:pt x="1625876" y="70306"/>
                    <a:pt x="1610435" y="81887"/>
                  </a:cubicBezTo>
                  <a:cubicBezTo>
                    <a:pt x="1589214" y="97803"/>
                    <a:pt x="1564691" y="108771"/>
                    <a:pt x="1542197" y="122830"/>
                  </a:cubicBezTo>
                  <a:cubicBezTo>
                    <a:pt x="1481725" y="160625"/>
                    <a:pt x="1523443" y="142730"/>
                    <a:pt x="1460310" y="163773"/>
                  </a:cubicBezTo>
                  <a:cubicBezTo>
                    <a:pt x="1442113" y="181970"/>
                    <a:pt x="1424953" y="201267"/>
                    <a:pt x="1405719" y="218364"/>
                  </a:cubicBezTo>
                  <a:cubicBezTo>
                    <a:pt x="1383947" y="237717"/>
                    <a:pt x="1358078" y="252357"/>
                    <a:pt x="1337480" y="272955"/>
                  </a:cubicBezTo>
                  <a:cubicBezTo>
                    <a:pt x="1321396" y="289039"/>
                    <a:pt x="1312621" y="311462"/>
                    <a:pt x="1296537" y="327546"/>
                  </a:cubicBezTo>
                  <a:cubicBezTo>
                    <a:pt x="1284939" y="339144"/>
                    <a:pt x="1267192" y="343244"/>
                    <a:pt x="1255594" y="354842"/>
                  </a:cubicBezTo>
                  <a:cubicBezTo>
                    <a:pt x="1234996" y="375440"/>
                    <a:pt x="1217161" y="398844"/>
                    <a:pt x="1201003" y="423081"/>
                  </a:cubicBezTo>
                  <a:cubicBezTo>
                    <a:pt x="1189718" y="440009"/>
                    <a:pt x="1183801" y="460008"/>
                    <a:pt x="1173707" y="477672"/>
                  </a:cubicBezTo>
                  <a:cubicBezTo>
                    <a:pt x="1165569" y="491913"/>
                    <a:pt x="1155510" y="504967"/>
                    <a:pt x="1146411" y="518615"/>
                  </a:cubicBezTo>
                  <a:cubicBezTo>
                    <a:pt x="1150960" y="632346"/>
                    <a:pt x="1148733" y="746552"/>
                    <a:pt x="1160059" y="859809"/>
                  </a:cubicBezTo>
                  <a:cubicBezTo>
                    <a:pt x="1162497" y="884186"/>
                    <a:pt x="1178753" y="905109"/>
                    <a:pt x="1187355" y="928048"/>
                  </a:cubicBezTo>
                  <a:cubicBezTo>
                    <a:pt x="1205071" y="975290"/>
                    <a:pt x="1201926" y="984485"/>
                    <a:pt x="1228298" y="1037230"/>
                  </a:cubicBezTo>
                  <a:cubicBezTo>
                    <a:pt x="1235633" y="1051901"/>
                    <a:pt x="1246495" y="1064525"/>
                    <a:pt x="1255594" y="1078173"/>
                  </a:cubicBezTo>
                  <a:cubicBezTo>
                    <a:pt x="1276931" y="1142186"/>
                    <a:pt x="1287964" y="1163999"/>
                    <a:pt x="1296537" y="1228299"/>
                  </a:cubicBezTo>
                  <a:cubicBezTo>
                    <a:pt x="1302580" y="1273617"/>
                    <a:pt x="1305636" y="1319284"/>
                    <a:pt x="1310185" y="1364776"/>
                  </a:cubicBezTo>
                  <a:cubicBezTo>
                    <a:pt x="1305636" y="1423916"/>
                    <a:pt x="1311820" y="1484885"/>
                    <a:pt x="1296537" y="1542197"/>
                  </a:cubicBezTo>
                  <a:cubicBezTo>
                    <a:pt x="1292311" y="1558046"/>
                    <a:pt x="1270265" y="1562158"/>
                    <a:pt x="1255594" y="1569493"/>
                  </a:cubicBezTo>
                  <a:cubicBezTo>
                    <a:pt x="1238255" y="1578162"/>
                    <a:pt x="1174628" y="1593874"/>
                    <a:pt x="1160059" y="1596788"/>
                  </a:cubicBezTo>
                  <a:cubicBezTo>
                    <a:pt x="1043573" y="1620086"/>
                    <a:pt x="988724" y="1617453"/>
                    <a:pt x="846161" y="1624084"/>
                  </a:cubicBezTo>
                  <a:lnTo>
                    <a:pt x="491319" y="1637732"/>
                  </a:lnTo>
                  <a:cubicBezTo>
                    <a:pt x="473823" y="1642106"/>
                    <a:pt x="415368" y="1655236"/>
                    <a:pt x="395785" y="1665027"/>
                  </a:cubicBezTo>
                  <a:cubicBezTo>
                    <a:pt x="381114" y="1672363"/>
                    <a:pt x="368489" y="1683224"/>
                    <a:pt x="354841" y="1692323"/>
                  </a:cubicBezTo>
                  <a:cubicBezTo>
                    <a:pt x="345743" y="1705971"/>
                    <a:pt x="338221" y="1720812"/>
                    <a:pt x="327546" y="1733266"/>
                  </a:cubicBezTo>
                  <a:cubicBezTo>
                    <a:pt x="310798" y="1752805"/>
                    <a:pt x="287913" y="1766916"/>
                    <a:pt x="272955" y="1787857"/>
                  </a:cubicBezTo>
                  <a:cubicBezTo>
                    <a:pt x="264593" y="1799563"/>
                    <a:pt x="267669" y="1817094"/>
                    <a:pt x="259307" y="1828800"/>
                  </a:cubicBezTo>
                  <a:cubicBezTo>
                    <a:pt x="244349" y="1849741"/>
                    <a:pt x="220157" y="1862803"/>
                    <a:pt x="204716" y="1883391"/>
                  </a:cubicBezTo>
                  <a:cubicBezTo>
                    <a:pt x="96929" y="2027106"/>
                    <a:pt x="259978" y="1855422"/>
                    <a:pt x="136477" y="1978926"/>
                  </a:cubicBezTo>
                  <a:cubicBezTo>
                    <a:pt x="91807" y="2157602"/>
                    <a:pt x="163196" y="1911839"/>
                    <a:pt x="81886" y="2074460"/>
                  </a:cubicBezTo>
                  <a:cubicBezTo>
                    <a:pt x="71512" y="2095208"/>
                    <a:pt x="73864" y="2120195"/>
                    <a:pt x="68238" y="2142699"/>
                  </a:cubicBezTo>
                  <a:cubicBezTo>
                    <a:pt x="64749" y="2156655"/>
                    <a:pt x="57712" y="2169599"/>
                    <a:pt x="54591" y="2183642"/>
                  </a:cubicBezTo>
                  <a:cubicBezTo>
                    <a:pt x="48588" y="2210655"/>
                    <a:pt x="46043" y="2238331"/>
                    <a:pt x="40943" y="2265529"/>
                  </a:cubicBezTo>
                  <a:cubicBezTo>
                    <a:pt x="619" y="2480587"/>
                    <a:pt x="24867" y="2323464"/>
                    <a:pt x="0" y="2497540"/>
                  </a:cubicBezTo>
                  <a:cubicBezTo>
                    <a:pt x="9098" y="2638567"/>
                    <a:pt x="14874" y="2779848"/>
                    <a:pt x="27295" y="2920621"/>
                  </a:cubicBezTo>
                  <a:cubicBezTo>
                    <a:pt x="28559" y="2934951"/>
                    <a:pt x="33957" y="2948988"/>
                    <a:pt x="40943" y="2961564"/>
                  </a:cubicBezTo>
                  <a:cubicBezTo>
                    <a:pt x="56875" y="2990241"/>
                    <a:pt x="72337" y="3020254"/>
                    <a:pt x="95534" y="3043451"/>
                  </a:cubicBezTo>
                  <a:cubicBezTo>
                    <a:pt x="259570" y="3207487"/>
                    <a:pt x="66348" y="3021403"/>
                    <a:pt x="191068" y="3125337"/>
                  </a:cubicBezTo>
                  <a:cubicBezTo>
                    <a:pt x="259223" y="3182134"/>
                    <a:pt x="201000" y="3155944"/>
                    <a:pt x="272955" y="3179929"/>
                  </a:cubicBezTo>
                  <a:cubicBezTo>
                    <a:pt x="394196" y="3270859"/>
                    <a:pt x="262892" y="3183415"/>
                    <a:pt x="382137" y="3234520"/>
                  </a:cubicBezTo>
                  <a:cubicBezTo>
                    <a:pt x="397213" y="3240981"/>
                    <a:pt x="408004" y="3255354"/>
                    <a:pt x="423080" y="3261815"/>
                  </a:cubicBezTo>
                  <a:cubicBezTo>
                    <a:pt x="440320" y="3269204"/>
                    <a:pt x="460255" y="3268497"/>
                    <a:pt x="477671" y="3275463"/>
                  </a:cubicBezTo>
                  <a:cubicBezTo>
                    <a:pt x="506006" y="3286797"/>
                    <a:pt x="531776" y="3303778"/>
                    <a:pt x="559558" y="3316406"/>
                  </a:cubicBezTo>
                  <a:cubicBezTo>
                    <a:pt x="611790" y="3340148"/>
                    <a:pt x="654728" y="3352679"/>
                    <a:pt x="709683" y="3370997"/>
                  </a:cubicBezTo>
                  <a:cubicBezTo>
                    <a:pt x="800203" y="3401170"/>
                    <a:pt x="762797" y="3398293"/>
                    <a:pt x="818865" y="3398293"/>
                  </a:cubicBezTo>
                </a:path>
              </a:pathLst>
            </a:custGeom>
            <a:noFill/>
            <a:ln w="63500" cmpd="db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pic>
          <p:nvPicPr>
            <p:cNvPr id="32" name="図 31"/>
            <p:cNvPicPr>
              <a:picLocks noChangeAspect="1"/>
            </p:cNvPicPr>
            <p:nvPr/>
          </p:nvPicPr>
          <p:blipFill>
            <a:blip r:embed="rId3"/>
            <a:stretch>
              <a:fillRect/>
            </a:stretch>
          </p:blipFill>
          <p:spPr>
            <a:xfrm>
              <a:off x="1768902" y="7482657"/>
              <a:ext cx="523085" cy="132050"/>
            </a:xfrm>
            <a:prstGeom prst="rect">
              <a:avLst/>
            </a:prstGeom>
          </p:spPr>
        </p:pic>
        <p:pic>
          <p:nvPicPr>
            <p:cNvPr id="39" name="図 38"/>
            <p:cNvPicPr>
              <a:picLocks noChangeAspect="1"/>
            </p:cNvPicPr>
            <p:nvPr/>
          </p:nvPicPr>
          <p:blipFill>
            <a:blip r:embed="rId3"/>
            <a:stretch>
              <a:fillRect/>
            </a:stretch>
          </p:blipFill>
          <p:spPr>
            <a:xfrm rot="7226374">
              <a:off x="1083791" y="8168898"/>
              <a:ext cx="443008" cy="155919"/>
            </a:xfrm>
            <a:prstGeom prst="rect">
              <a:avLst/>
            </a:prstGeom>
          </p:spPr>
        </p:pic>
      </p:grpSp>
      <p:grpSp>
        <p:nvGrpSpPr>
          <p:cNvPr id="44" name="グループ化 43"/>
          <p:cNvGrpSpPr/>
          <p:nvPr/>
        </p:nvGrpSpPr>
        <p:grpSpPr>
          <a:xfrm>
            <a:off x="641600" y="1532019"/>
            <a:ext cx="4961389" cy="3831198"/>
            <a:chOff x="165681" y="6530435"/>
            <a:chExt cx="2576106" cy="1989276"/>
          </a:xfrm>
        </p:grpSpPr>
        <p:pic>
          <p:nvPicPr>
            <p:cNvPr id="30" name="図 29"/>
            <p:cNvPicPr>
              <a:picLocks noChangeAspect="1"/>
            </p:cNvPicPr>
            <p:nvPr/>
          </p:nvPicPr>
          <p:blipFill>
            <a:blip r:embed="rId4"/>
            <a:stretch>
              <a:fillRect/>
            </a:stretch>
          </p:blipFill>
          <p:spPr>
            <a:xfrm rot="6033047">
              <a:off x="1148421" y="6681452"/>
              <a:ext cx="383373" cy="2348853"/>
            </a:xfrm>
            <a:prstGeom prst="rect">
              <a:avLst/>
            </a:prstGeom>
          </p:spPr>
        </p:pic>
        <p:pic>
          <p:nvPicPr>
            <p:cNvPr id="37" name="図 36"/>
            <p:cNvPicPr>
              <a:picLocks noChangeAspect="1"/>
            </p:cNvPicPr>
            <p:nvPr/>
          </p:nvPicPr>
          <p:blipFill>
            <a:blip r:embed="rId4"/>
            <a:stretch>
              <a:fillRect/>
            </a:stretch>
          </p:blipFill>
          <p:spPr>
            <a:xfrm>
              <a:off x="1556570" y="6530435"/>
              <a:ext cx="452670" cy="1989276"/>
            </a:xfrm>
            <a:prstGeom prst="rect">
              <a:avLst/>
            </a:prstGeom>
          </p:spPr>
        </p:pic>
        <p:pic>
          <p:nvPicPr>
            <p:cNvPr id="38" name="図 37"/>
            <p:cNvPicPr>
              <a:picLocks noChangeAspect="1"/>
            </p:cNvPicPr>
            <p:nvPr/>
          </p:nvPicPr>
          <p:blipFill>
            <a:blip r:embed="rId4"/>
            <a:stretch>
              <a:fillRect/>
            </a:stretch>
          </p:blipFill>
          <p:spPr>
            <a:xfrm rot="4353389">
              <a:off x="1375674" y="5839331"/>
              <a:ext cx="383373" cy="2348853"/>
            </a:xfrm>
            <a:prstGeom prst="rect">
              <a:avLst/>
            </a:prstGeom>
          </p:spPr>
        </p:pic>
        <p:pic>
          <p:nvPicPr>
            <p:cNvPr id="40" name="図 39"/>
            <p:cNvPicPr>
              <a:picLocks noChangeAspect="1"/>
            </p:cNvPicPr>
            <p:nvPr/>
          </p:nvPicPr>
          <p:blipFill>
            <a:blip r:embed="rId4"/>
            <a:stretch>
              <a:fillRect/>
            </a:stretch>
          </p:blipFill>
          <p:spPr>
            <a:xfrm rot="3720614">
              <a:off x="1341025" y="6926501"/>
              <a:ext cx="452670" cy="1989276"/>
            </a:xfrm>
            <a:prstGeom prst="rect">
              <a:avLst/>
            </a:prstGeom>
          </p:spPr>
        </p:pic>
      </p:grpSp>
      <p:sp>
        <p:nvSpPr>
          <p:cNvPr id="41" name="正方形/長方形 40"/>
          <p:cNvSpPr/>
          <p:nvPr/>
        </p:nvSpPr>
        <p:spPr>
          <a:xfrm>
            <a:off x="1522606" y="5270052"/>
            <a:ext cx="2004028" cy="9081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622" dirty="0">
                <a:solidFill>
                  <a:schemeClr val="tx1"/>
                </a:solidFill>
                <a:latin typeface="HGS明朝B" panose="02020800000000000000" pitchFamily="18" charset="-128"/>
                <a:ea typeface="HGS明朝B" panose="02020800000000000000" pitchFamily="18" charset="-128"/>
              </a:rPr>
              <a:t>血栓</a:t>
            </a:r>
          </a:p>
        </p:txBody>
      </p:sp>
      <p:grpSp>
        <p:nvGrpSpPr>
          <p:cNvPr id="53" name="グループ化 52"/>
          <p:cNvGrpSpPr/>
          <p:nvPr/>
        </p:nvGrpSpPr>
        <p:grpSpPr>
          <a:xfrm>
            <a:off x="6425229" y="2003000"/>
            <a:ext cx="4737572" cy="2048696"/>
            <a:chOff x="103940" y="3957302"/>
            <a:chExt cx="3903681" cy="1203256"/>
          </a:xfrm>
        </p:grpSpPr>
        <p:sp>
          <p:nvSpPr>
            <p:cNvPr id="54" name="円/楕円 53"/>
            <p:cNvSpPr/>
            <p:nvPr/>
          </p:nvSpPr>
          <p:spPr>
            <a:xfrm>
              <a:off x="2278937" y="4427878"/>
              <a:ext cx="1728684" cy="732680"/>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55" name="円/楕円 54"/>
            <p:cNvSpPr/>
            <p:nvPr/>
          </p:nvSpPr>
          <p:spPr>
            <a:xfrm>
              <a:off x="103940" y="4374942"/>
              <a:ext cx="1728684" cy="732680"/>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p>
            <a:p>
              <a:pPr algn="ctr"/>
              <a:endParaRPr lang="ja-JP" altLang="en-US" sz="3467" dirty="0"/>
            </a:p>
          </p:txBody>
        </p:sp>
        <p:sp>
          <p:nvSpPr>
            <p:cNvPr id="56" name="円/楕円 55"/>
            <p:cNvSpPr/>
            <p:nvPr/>
          </p:nvSpPr>
          <p:spPr>
            <a:xfrm>
              <a:off x="1245131" y="3957302"/>
              <a:ext cx="1728684" cy="732680"/>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grpSp>
      <p:grpSp>
        <p:nvGrpSpPr>
          <p:cNvPr id="100" name="グループ化 99"/>
          <p:cNvGrpSpPr/>
          <p:nvPr/>
        </p:nvGrpSpPr>
        <p:grpSpPr>
          <a:xfrm>
            <a:off x="6423244" y="2479622"/>
            <a:ext cx="4756257" cy="3765528"/>
            <a:chOff x="6488345" y="6510992"/>
            <a:chExt cx="2469595" cy="1955178"/>
          </a:xfrm>
        </p:grpSpPr>
        <p:sp>
          <p:nvSpPr>
            <p:cNvPr id="46" name="タイトル 1"/>
            <p:cNvSpPr txBox="1">
              <a:spLocks/>
            </p:cNvSpPr>
            <p:nvPr/>
          </p:nvSpPr>
          <p:spPr>
            <a:xfrm>
              <a:off x="6537029" y="8078441"/>
              <a:ext cx="2420911" cy="387729"/>
            </a:xfrm>
            <a:prstGeom prst="rect">
              <a:avLst/>
            </a:prstGeom>
          </p:spPr>
          <p:txBody>
            <a:bodyPr vert="horz" lIns="176107" tIns="88053" rIns="176107" bIns="88053" rtlCol="0" anchor="b">
              <a:noAutofit/>
            </a:bodyPr>
            <a:lstStyle>
              <a:lvl1pPr algn="ctr" defTabSz="514350" rtl="0" eaLnBrk="1" latinLnBrk="0" hangingPunct="1">
                <a:lnSpc>
                  <a:spcPct val="90000"/>
                </a:lnSpc>
                <a:spcBef>
                  <a:spcPct val="0"/>
                </a:spcBef>
                <a:buNone/>
                <a:defRPr kumimoji="1" sz="3375" kern="1200">
                  <a:solidFill>
                    <a:schemeClr val="tx1"/>
                  </a:solidFill>
                  <a:latin typeface="+mj-lt"/>
                  <a:ea typeface="+mj-ea"/>
                  <a:cs typeface="+mj-cs"/>
                </a:defRPr>
              </a:lvl1pPr>
            </a:lstStyle>
            <a:p>
              <a:r>
                <a:rPr lang="en-US" altLang="ja-JP" sz="4622" dirty="0">
                  <a:latin typeface="HGS明朝B" panose="02020800000000000000" pitchFamily="18" charset="-128"/>
                  <a:ea typeface="HGS明朝B" panose="02020800000000000000" pitchFamily="18" charset="-128"/>
                </a:rPr>
                <a:t>Fibrin</a:t>
              </a:r>
              <a:r>
                <a:rPr lang="ja-JP" altLang="en-US" sz="4622" dirty="0">
                  <a:latin typeface="HGS明朝B" panose="02020800000000000000" pitchFamily="18" charset="-128"/>
                  <a:ea typeface="HGS明朝B" panose="02020800000000000000" pitchFamily="18" charset="-128"/>
                </a:rPr>
                <a:t>の構造</a:t>
              </a:r>
            </a:p>
          </p:txBody>
        </p:sp>
        <p:cxnSp>
          <p:nvCxnSpPr>
            <p:cNvPr id="47" name="直線コネクタ 46"/>
            <p:cNvCxnSpPr/>
            <p:nvPr/>
          </p:nvCxnSpPr>
          <p:spPr>
            <a:xfrm>
              <a:off x="6488345" y="6717706"/>
              <a:ext cx="0" cy="13578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6523559" y="7493280"/>
              <a:ext cx="1070963" cy="0"/>
            </a:xfrm>
            <a:prstGeom prst="straightConnector1">
              <a:avLst/>
            </a:prstGeom>
            <a:ln>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6588724" y="7368980"/>
              <a:ext cx="1030942" cy="133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311" dirty="0">
                  <a:solidFill>
                    <a:schemeClr val="tx1"/>
                  </a:solidFill>
                  <a:latin typeface="HGS明朝B" panose="02020800000000000000" pitchFamily="18" charset="-128"/>
                  <a:ea typeface="HGS明朝B" panose="02020800000000000000" pitchFamily="18" charset="-128"/>
                </a:rPr>
                <a:t>300A</a:t>
              </a:r>
              <a:endParaRPr lang="ja-JP" altLang="en-US" sz="2311" dirty="0">
                <a:solidFill>
                  <a:schemeClr val="tx1"/>
                </a:solidFill>
                <a:latin typeface="HGS明朝B" panose="02020800000000000000" pitchFamily="18" charset="-128"/>
                <a:ea typeface="HGS明朝B" panose="02020800000000000000" pitchFamily="18" charset="-128"/>
              </a:endParaRPr>
            </a:p>
          </p:txBody>
        </p:sp>
        <p:cxnSp>
          <p:nvCxnSpPr>
            <p:cNvPr id="50" name="直線コネクタ 49"/>
            <p:cNvCxnSpPr/>
            <p:nvPr/>
          </p:nvCxnSpPr>
          <p:spPr>
            <a:xfrm>
              <a:off x="8957940" y="6510992"/>
              <a:ext cx="0" cy="1702283"/>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flipV="1">
              <a:off x="6488345" y="7914460"/>
              <a:ext cx="2469595" cy="26274"/>
            </a:xfrm>
            <a:prstGeom prst="straightConnector1">
              <a:avLst/>
            </a:prstGeom>
            <a:ln>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6926475" y="7751324"/>
              <a:ext cx="1753217" cy="1538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696" dirty="0">
                  <a:solidFill>
                    <a:schemeClr val="tx1"/>
                  </a:solidFill>
                  <a:latin typeface="HGS明朝B" panose="02020800000000000000" pitchFamily="18" charset="-128"/>
                  <a:ea typeface="HGS明朝B" panose="02020800000000000000" pitchFamily="18" charset="-128"/>
                </a:rPr>
                <a:t>900A</a:t>
              </a:r>
              <a:r>
                <a:rPr lang="ja-JP" altLang="en-US" sz="2696" dirty="0">
                  <a:solidFill>
                    <a:schemeClr val="tx1"/>
                  </a:solidFill>
                  <a:latin typeface="HGS明朝B" panose="02020800000000000000" pitchFamily="18" charset="-128"/>
                  <a:ea typeface="HGS明朝B" panose="02020800000000000000" pitchFamily="18" charset="-128"/>
                </a:rPr>
                <a:t>　</a:t>
              </a:r>
              <a:r>
                <a:rPr lang="en-US" altLang="ja-JP" sz="2696" dirty="0">
                  <a:solidFill>
                    <a:schemeClr val="tx1"/>
                  </a:solidFill>
                  <a:latin typeface="HGS明朝B" panose="02020800000000000000" pitchFamily="18" charset="-128"/>
                  <a:ea typeface="HGS明朝B" panose="02020800000000000000" pitchFamily="18" charset="-128"/>
                </a:rPr>
                <a:t>=</a:t>
              </a:r>
              <a:r>
                <a:rPr lang="ja-JP" altLang="en-US" sz="2696" dirty="0">
                  <a:solidFill>
                    <a:schemeClr val="tx1"/>
                  </a:solidFill>
                  <a:latin typeface="HGS明朝B" panose="02020800000000000000" pitchFamily="18" charset="-128"/>
                  <a:ea typeface="HGS明朝B" panose="02020800000000000000" pitchFamily="18" charset="-128"/>
                </a:rPr>
                <a:t>　</a:t>
              </a:r>
              <a:r>
                <a:rPr lang="en-US" altLang="ja-JP" sz="2696" dirty="0">
                  <a:solidFill>
                    <a:schemeClr val="tx1"/>
                  </a:solidFill>
                  <a:latin typeface="HGS明朝B" panose="02020800000000000000" pitchFamily="18" charset="-128"/>
                  <a:ea typeface="HGS明朝B" panose="02020800000000000000" pitchFamily="18" charset="-128"/>
                </a:rPr>
                <a:t>90nm</a:t>
              </a:r>
              <a:endParaRPr lang="ja-JP" altLang="en-US" sz="2696" dirty="0">
                <a:solidFill>
                  <a:schemeClr val="tx1"/>
                </a:solidFill>
                <a:latin typeface="HGS明朝B" panose="02020800000000000000" pitchFamily="18" charset="-128"/>
                <a:ea typeface="HGS明朝B" panose="02020800000000000000" pitchFamily="18" charset="-128"/>
              </a:endParaRPr>
            </a:p>
          </p:txBody>
        </p:sp>
        <p:cxnSp>
          <p:nvCxnSpPr>
            <p:cNvPr id="59" name="直線コネクタ 58"/>
            <p:cNvCxnSpPr/>
            <p:nvPr/>
          </p:nvCxnSpPr>
          <p:spPr>
            <a:xfrm>
              <a:off x="7594522" y="6853904"/>
              <a:ext cx="0" cy="1191087"/>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101" name="グループ化 100"/>
          <p:cNvGrpSpPr/>
          <p:nvPr/>
        </p:nvGrpSpPr>
        <p:grpSpPr>
          <a:xfrm>
            <a:off x="5435397" y="1148819"/>
            <a:ext cx="6930699" cy="641433"/>
            <a:chOff x="6360392" y="5038326"/>
            <a:chExt cx="3598632" cy="333052"/>
          </a:xfrm>
        </p:grpSpPr>
        <p:sp>
          <p:nvSpPr>
            <p:cNvPr id="62" name="正方形/長方形 61"/>
            <p:cNvSpPr/>
            <p:nvPr/>
          </p:nvSpPr>
          <p:spPr>
            <a:xfrm>
              <a:off x="6360392" y="5038326"/>
              <a:ext cx="1660634" cy="1891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11" b="1" dirty="0">
                  <a:solidFill>
                    <a:schemeClr val="tx1"/>
                  </a:solidFill>
                </a:rPr>
                <a:t>フィブリノペプタイド</a:t>
              </a:r>
              <a:r>
                <a:rPr lang="en-US" altLang="ja-JP" sz="2311" b="1" dirty="0">
                  <a:solidFill>
                    <a:schemeClr val="tx1"/>
                  </a:solidFill>
                </a:rPr>
                <a:t>A</a:t>
              </a:r>
              <a:endParaRPr lang="ja-JP" altLang="en-US" sz="2311" b="1" dirty="0">
                <a:solidFill>
                  <a:schemeClr val="tx1"/>
                </a:solidFill>
              </a:endParaRPr>
            </a:p>
          </p:txBody>
        </p:sp>
        <p:sp>
          <p:nvSpPr>
            <p:cNvPr id="63" name="正方形/長方形 62"/>
            <p:cNvSpPr/>
            <p:nvPr/>
          </p:nvSpPr>
          <p:spPr>
            <a:xfrm>
              <a:off x="8205807" y="5183435"/>
              <a:ext cx="1753217" cy="1879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11" b="1" dirty="0">
                  <a:solidFill>
                    <a:schemeClr val="tx1"/>
                  </a:solidFill>
                </a:rPr>
                <a:t>フィブリノペプタイド</a:t>
              </a:r>
              <a:r>
                <a:rPr lang="en-US" altLang="ja-JP" sz="2311" b="1" dirty="0">
                  <a:solidFill>
                    <a:schemeClr val="tx1"/>
                  </a:solidFill>
                </a:rPr>
                <a:t>B</a:t>
              </a:r>
              <a:endParaRPr lang="ja-JP" altLang="en-US" sz="2311" b="1" dirty="0">
                <a:solidFill>
                  <a:schemeClr val="tx1"/>
                </a:solidFill>
              </a:endParaRPr>
            </a:p>
          </p:txBody>
        </p:sp>
      </p:grpSp>
      <p:grpSp>
        <p:nvGrpSpPr>
          <p:cNvPr id="2" name="グループ化 1"/>
          <p:cNvGrpSpPr/>
          <p:nvPr/>
        </p:nvGrpSpPr>
        <p:grpSpPr>
          <a:xfrm>
            <a:off x="7930705" y="1654480"/>
            <a:ext cx="1616692" cy="1830511"/>
            <a:chOff x="7930705" y="1654480"/>
            <a:chExt cx="1616692" cy="1830511"/>
          </a:xfrm>
        </p:grpSpPr>
        <p:sp>
          <p:nvSpPr>
            <p:cNvPr id="57" name="フリーフォーム 56"/>
            <p:cNvSpPr/>
            <p:nvPr/>
          </p:nvSpPr>
          <p:spPr>
            <a:xfrm>
              <a:off x="7930705" y="3104929"/>
              <a:ext cx="417431" cy="380062"/>
            </a:xfrm>
            <a:custGeom>
              <a:avLst/>
              <a:gdLst>
                <a:gd name="connsiteX0" fmla="*/ 0 w 220917"/>
                <a:gd name="connsiteY0" fmla="*/ 220717 h 220717"/>
                <a:gd name="connsiteX1" fmla="*/ 10510 w 220917"/>
                <a:gd name="connsiteY1" fmla="*/ 115613 h 220717"/>
                <a:gd name="connsiteX2" fmla="*/ 42041 w 220917"/>
                <a:gd name="connsiteY2" fmla="*/ 94593 h 220717"/>
                <a:gd name="connsiteX3" fmla="*/ 178676 w 220917"/>
                <a:gd name="connsiteY3" fmla="*/ 84082 h 220717"/>
                <a:gd name="connsiteX4" fmla="*/ 210207 w 220917"/>
                <a:gd name="connsiteY4" fmla="*/ 73572 h 220717"/>
                <a:gd name="connsiteX5" fmla="*/ 220717 w 220917"/>
                <a:gd name="connsiteY5" fmla="*/ 0 h 220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917" h="220717">
                  <a:moveTo>
                    <a:pt x="0" y="220717"/>
                  </a:moveTo>
                  <a:cubicBezTo>
                    <a:pt x="3503" y="185682"/>
                    <a:pt x="-624" y="149016"/>
                    <a:pt x="10510" y="115613"/>
                  </a:cubicBezTo>
                  <a:cubicBezTo>
                    <a:pt x="14504" y="103629"/>
                    <a:pt x="29626" y="96921"/>
                    <a:pt x="42041" y="94593"/>
                  </a:cubicBezTo>
                  <a:cubicBezTo>
                    <a:pt x="86938" y="86175"/>
                    <a:pt x="133131" y="87586"/>
                    <a:pt x="178676" y="84082"/>
                  </a:cubicBezTo>
                  <a:cubicBezTo>
                    <a:pt x="189186" y="80579"/>
                    <a:pt x="203286" y="82223"/>
                    <a:pt x="210207" y="73572"/>
                  </a:cubicBezTo>
                  <a:cubicBezTo>
                    <a:pt x="223266" y="57248"/>
                    <a:pt x="220717" y="19845"/>
                    <a:pt x="220717" y="0"/>
                  </a:cubicBezTo>
                </a:path>
              </a:pathLst>
            </a:cu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solidFill>
                  <a:schemeClr val="tx1"/>
                </a:solidFill>
              </a:endParaRPr>
            </a:p>
          </p:txBody>
        </p:sp>
        <p:sp>
          <p:nvSpPr>
            <p:cNvPr id="58" name="フリーフォーム 57"/>
            <p:cNvSpPr/>
            <p:nvPr/>
          </p:nvSpPr>
          <p:spPr>
            <a:xfrm>
              <a:off x="9107704" y="3040439"/>
              <a:ext cx="439693" cy="434356"/>
            </a:xfrm>
            <a:custGeom>
              <a:avLst/>
              <a:gdLst>
                <a:gd name="connsiteX0" fmla="*/ 232182 w 232699"/>
                <a:gd name="connsiteY0" fmla="*/ 252248 h 252248"/>
                <a:gd name="connsiteX1" fmla="*/ 221672 w 232699"/>
                <a:gd name="connsiteY1" fmla="*/ 126124 h 252248"/>
                <a:gd name="connsiteX2" fmla="*/ 158610 w 232699"/>
                <a:gd name="connsiteY2" fmla="*/ 105104 h 252248"/>
                <a:gd name="connsiteX3" fmla="*/ 53507 w 232699"/>
                <a:gd name="connsiteY3" fmla="*/ 84083 h 252248"/>
                <a:gd name="connsiteX4" fmla="*/ 21975 w 232699"/>
                <a:gd name="connsiteY4" fmla="*/ 73573 h 252248"/>
                <a:gd name="connsiteX5" fmla="*/ 955 w 232699"/>
                <a:gd name="connsiteY5" fmla="*/ 0 h 252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699" h="252248">
                  <a:moveTo>
                    <a:pt x="232182" y="252248"/>
                  </a:moveTo>
                  <a:cubicBezTo>
                    <a:pt x="228679" y="210207"/>
                    <a:pt x="240539" y="163857"/>
                    <a:pt x="221672" y="126124"/>
                  </a:cubicBezTo>
                  <a:cubicBezTo>
                    <a:pt x="211763" y="106306"/>
                    <a:pt x="179631" y="112111"/>
                    <a:pt x="158610" y="105104"/>
                  </a:cubicBezTo>
                  <a:cubicBezTo>
                    <a:pt x="103571" y="86758"/>
                    <a:pt x="138060" y="96162"/>
                    <a:pt x="53507" y="84083"/>
                  </a:cubicBezTo>
                  <a:cubicBezTo>
                    <a:pt x="42996" y="80580"/>
                    <a:pt x="30626" y="80494"/>
                    <a:pt x="21975" y="73573"/>
                  </a:cubicBezTo>
                  <a:cubicBezTo>
                    <a:pt x="-6818" y="50539"/>
                    <a:pt x="955" y="32311"/>
                    <a:pt x="955" y="0"/>
                  </a:cubicBezTo>
                </a:path>
              </a:pathLst>
            </a:custGeom>
            <a:noFill/>
            <a:ln w="38100">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solidFill>
                  <a:schemeClr val="tx1"/>
                </a:solidFill>
              </a:endParaRPr>
            </a:p>
          </p:txBody>
        </p:sp>
        <p:sp>
          <p:nvSpPr>
            <p:cNvPr id="60" name="フリーフォーム 59"/>
            <p:cNvSpPr/>
            <p:nvPr/>
          </p:nvSpPr>
          <p:spPr>
            <a:xfrm>
              <a:off x="8308792" y="1654480"/>
              <a:ext cx="176392" cy="399778"/>
            </a:xfrm>
            <a:custGeom>
              <a:avLst/>
              <a:gdLst>
                <a:gd name="connsiteX0" fmla="*/ 0 w 214348"/>
                <a:gd name="connsiteY0" fmla="*/ 0 h 346841"/>
                <a:gd name="connsiteX1" fmla="*/ 21021 w 214348"/>
                <a:gd name="connsiteY1" fmla="*/ 157655 h 346841"/>
                <a:gd name="connsiteX2" fmla="*/ 52552 w 214348"/>
                <a:gd name="connsiteY2" fmla="*/ 168165 h 346841"/>
                <a:gd name="connsiteX3" fmla="*/ 199697 w 214348"/>
                <a:gd name="connsiteY3" fmla="*/ 178676 h 346841"/>
                <a:gd name="connsiteX4" fmla="*/ 210207 w 214348"/>
                <a:gd name="connsiteY4" fmla="*/ 346841 h 346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48" h="346841">
                  <a:moveTo>
                    <a:pt x="0" y="0"/>
                  </a:moveTo>
                  <a:cubicBezTo>
                    <a:pt x="7007" y="52552"/>
                    <a:pt x="5207" y="107052"/>
                    <a:pt x="21021" y="157655"/>
                  </a:cubicBezTo>
                  <a:cubicBezTo>
                    <a:pt x="24326" y="168230"/>
                    <a:pt x="41549" y="166871"/>
                    <a:pt x="52552" y="168165"/>
                  </a:cubicBezTo>
                  <a:cubicBezTo>
                    <a:pt x="101388" y="173911"/>
                    <a:pt x="150649" y="175172"/>
                    <a:pt x="199697" y="178676"/>
                  </a:cubicBezTo>
                  <a:cubicBezTo>
                    <a:pt x="224609" y="253415"/>
                    <a:pt x="210207" y="199128"/>
                    <a:pt x="210207" y="346841"/>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solidFill>
                  <a:schemeClr val="tx1"/>
                </a:solidFill>
              </a:endParaRPr>
            </a:p>
          </p:txBody>
        </p:sp>
        <p:sp>
          <p:nvSpPr>
            <p:cNvPr id="61" name="フリーフォーム 60"/>
            <p:cNvSpPr/>
            <p:nvPr/>
          </p:nvSpPr>
          <p:spPr>
            <a:xfrm>
              <a:off x="9134940" y="1708167"/>
              <a:ext cx="184199" cy="440263"/>
            </a:xfrm>
            <a:custGeom>
              <a:avLst/>
              <a:gdLst>
                <a:gd name="connsiteX0" fmla="*/ 136634 w 141064"/>
                <a:gd name="connsiteY0" fmla="*/ 0 h 357795"/>
                <a:gd name="connsiteX1" fmla="*/ 94593 w 141064"/>
                <a:gd name="connsiteY1" fmla="*/ 157655 h 357795"/>
                <a:gd name="connsiteX2" fmla="*/ 52552 w 141064"/>
                <a:gd name="connsiteY2" fmla="*/ 168166 h 357795"/>
                <a:gd name="connsiteX3" fmla="*/ 31531 w 141064"/>
                <a:gd name="connsiteY3" fmla="*/ 199697 h 357795"/>
                <a:gd name="connsiteX4" fmla="*/ 10510 w 141064"/>
                <a:gd name="connsiteY4" fmla="*/ 283780 h 357795"/>
                <a:gd name="connsiteX5" fmla="*/ 0 w 141064"/>
                <a:gd name="connsiteY5" fmla="*/ 325821 h 357795"/>
                <a:gd name="connsiteX6" fmla="*/ 31531 w 141064"/>
                <a:gd name="connsiteY6" fmla="*/ 357352 h 35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064" h="357795">
                  <a:moveTo>
                    <a:pt x="136634" y="0"/>
                  </a:moveTo>
                  <a:cubicBezTo>
                    <a:pt x="126539" y="141333"/>
                    <a:pt x="172503" y="135395"/>
                    <a:pt x="94593" y="157655"/>
                  </a:cubicBezTo>
                  <a:cubicBezTo>
                    <a:pt x="80704" y="161623"/>
                    <a:pt x="66566" y="164662"/>
                    <a:pt x="52552" y="168166"/>
                  </a:cubicBezTo>
                  <a:cubicBezTo>
                    <a:pt x="45545" y="178676"/>
                    <a:pt x="37180" y="188399"/>
                    <a:pt x="31531" y="199697"/>
                  </a:cubicBezTo>
                  <a:cubicBezTo>
                    <a:pt x="20264" y="222231"/>
                    <a:pt x="15306" y="262199"/>
                    <a:pt x="10510" y="283780"/>
                  </a:cubicBezTo>
                  <a:cubicBezTo>
                    <a:pt x="7376" y="297881"/>
                    <a:pt x="3503" y="311807"/>
                    <a:pt x="0" y="325821"/>
                  </a:cubicBezTo>
                  <a:cubicBezTo>
                    <a:pt x="12726" y="363999"/>
                    <a:pt x="-569" y="357352"/>
                    <a:pt x="31531" y="357352"/>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solidFill>
                  <a:schemeClr val="tx1"/>
                </a:solidFill>
              </a:endParaRPr>
            </a:p>
          </p:txBody>
        </p:sp>
      </p:grpSp>
      <p:grpSp>
        <p:nvGrpSpPr>
          <p:cNvPr id="3" name="グループ化 2"/>
          <p:cNvGrpSpPr/>
          <p:nvPr/>
        </p:nvGrpSpPr>
        <p:grpSpPr>
          <a:xfrm>
            <a:off x="7772562" y="1425797"/>
            <a:ext cx="2251707" cy="2091608"/>
            <a:chOff x="12162195" y="1005736"/>
            <a:chExt cx="2251707" cy="2091608"/>
          </a:xfrm>
        </p:grpSpPr>
        <p:sp>
          <p:nvSpPr>
            <p:cNvPr id="64" name="稲妻 63"/>
            <p:cNvSpPr/>
            <p:nvPr/>
          </p:nvSpPr>
          <p:spPr>
            <a:xfrm rot="4233216">
              <a:off x="12744406" y="906788"/>
              <a:ext cx="298690" cy="898159"/>
            </a:xfrm>
            <a:prstGeom prst="lightningBol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5" name="稲妻 64"/>
            <p:cNvSpPr/>
            <p:nvPr/>
          </p:nvSpPr>
          <p:spPr>
            <a:xfrm rot="19715134">
              <a:off x="13488655" y="1005736"/>
              <a:ext cx="298690" cy="898160"/>
            </a:xfrm>
            <a:prstGeom prst="lightningBol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6" name="稲妻 65"/>
            <p:cNvSpPr/>
            <p:nvPr/>
          </p:nvSpPr>
          <p:spPr>
            <a:xfrm rot="2919996">
              <a:off x="13839779" y="2286477"/>
              <a:ext cx="267055" cy="881190"/>
            </a:xfrm>
            <a:prstGeom prst="lightningBol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67" name="稲妻 66"/>
            <p:cNvSpPr/>
            <p:nvPr/>
          </p:nvSpPr>
          <p:spPr>
            <a:xfrm rot="522982">
              <a:off x="12162195" y="2199184"/>
              <a:ext cx="298690" cy="898160"/>
            </a:xfrm>
            <a:prstGeom prst="lightningBol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grpSp>
        <p:nvGrpSpPr>
          <p:cNvPr id="68" name="グループ化 67"/>
          <p:cNvGrpSpPr/>
          <p:nvPr/>
        </p:nvGrpSpPr>
        <p:grpSpPr>
          <a:xfrm>
            <a:off x="6419822" y="7050268"/>
            <a:ext cx="1787475" cy="640420"/>
            <a:chOff x="6999215" y="4335203"/>
            <a:chExt cx="1458294" cy="440464"/>
          </a:xfrm>
        </p:grpSpPr>
        <p:sp>
          <p:nvSpPr>
            <p:cNvPr id="69" name="円/楕円 68"/>
            <p:cNvSpPr/>
            <p:nvPr/>
          </p:nvSpPr>
          <p:spPr>
            <a:xfrm>
              <a:off x="7818396" y="4482024"/>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70" name="円/楕円 69"/>
            <p:cNvSpPr/>
            <p:nvPr/>
          </p:nvSpPr>
          <p:spPr>
            <a:xfrm>
              <a:off x="7414512" y="433520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71" name="円/楕円 70"/>
            <p:cNvSpPr/>
            <p:nvPr/>
          </p:nvSpPr>
          <p:spPr>
            <a:xfrm>
              <a:off x="6999215" y="4471357"/>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nvGrpSpPr>
          <p:cNvPr id="72" name="グループ化 71"/>
          <p:cNvGrpSpPr/>
          <p:nvPr/>
        </p:nvGrpSpPr>
        <p:grpSpPr>
          <a:xfrm>
            <a:off x="7039569" y="7281105"/>
            <a:ext cx="1795781" cy="661457"/>
            <a:chOff x="6958412" y="4556273"/>
            <a:chExt cx="1465071" cy="454933"/>
          </a:xfrm>
        </p:grpSpPr>
        <p:sp>
          <p:nvSpPr>
            <p:cNvPr id="73" name="円/楕円 72"/>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74" name="円/楕円 73"/>
            <p:cNvSpPr/>
            <p:nvPr/>
          </p:nvSpPr>
          <p:spPr>
            <a:xfrm>
              <a:off x="7378696" y="455627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75" name="円/楕円 74"/>
            <p:cNvSpPr/>
            <p:nvPr/>
          </p:nvSpPr>
          <p:spPr>
            <a:xfrm>
              <a:off x="6958412" y="4707352"/>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nvGrpSpPr>
          <p:cNvPr id="102" name="グループ化 101"/>
          <p:cNvGrpSpPr/>
          <p:nvPr/>
        </p:nvGrpSpPr>
        <p:grpSpPr>
          <a:xfrm>
            <a:off x="7623858" y="7525857"/>
            <a:ext cx="2400411" cy="833408"/>
            <a:chOff x="4965326" y="8632741"/>
            <a:chExt cx="1246367" cy="432731"/>
          </a:xfrm>
        </p:grpSpPr>
        <p:grpSp>
          <p:nvGrpSpPr>
            <p:cNvPr id="76" name="グループ化 75"/>
            <p:cNvGrpSpPr/>
            <p:nvPr/>
          </p:nvGrpSpPr>
          <p:grpSpPr>
            <a:xfrm>
              <a:off x="4965326" y="8632741"/>
              <a:ext cx="932074" cy="329438"/>
              <a:chOff x="6958964" y="4594460"/>
              <a:chExt cx="1464519" cy="436373"/>
            </a:xfrm>
          </p:grpSpPr>
          <p:sp>
            <p:nvSpPr>
              <p:cNvPr id="77" name="円/楕円 76"/>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78" name="円/楕円 77"/>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79" name="円/楕円 78"/>
              <p:cNvSpPr/>
              <p:nvPr/>
            </p:nvSpPr>
            <p:spPr>
              <a:xfrm>
                <a:off x="6958964" y="473719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nvGrpSpPr>
            <p:cNvPr id="80" name="グループ化 79"/>
            <p:cNvGrpSpPr/>
            <p:nvPr/>
          </p:nvGrpSpPr>
          <p:grpSpPr>
            <a:xfrm>
              <a:off x="5294191" y="8723602"/>
              <a:ext cx="917502" cy="341870"/>
              <a:chOff x="6981860" y="4594460"/>
              <a:chExt cx="1441623" cy="452841"/>
            </a:xfrm>
          </p:grpSpPr>
          <p:sp>
            <p:nvSpPr>
              <p:cNvPr id="81" name="円/楕円 80"/>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82" name="円/楕円 81"/>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83" name="円/楕円 82"/>
              <p:cNvSpPr/>
              <p:nvPr/>
            </p:nvSpPr>
            <p:spPr>
              <a:xfrm>
                <a:off x="6981860" y="4753658"/>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grpSp>
        <p:nvGrpSpPr>
          <p:cNvPr id="103" name="グループ化 102"/>
          <p:cNvGrpSpPr/>
          <p:nvPr/>
        </p:nvGrpSpPr>
        <p:grpSpPr>
          <a:xfrm>
            <a:off x="8835350" y="7928439"/>
            <a:ext cx="2903740" cy="1029313"/>
            <a:chOff x="1790825" y="9190894"/>
            <a:chExt cx="1507711" cy="534451"/>
          </a:xfrm>
        </p:grpSpPr>
        <p:grpSp>
          <p:nvGrpSpPr>
            <p:cNvPr id="84" name="グループ化 83"/>
            <p:cNvGrpSpPr/>
            <p:nvPr/>
          </p:nvGrpSpPr>
          <p:grpSpPr>
            <a:xfrm>
              <a:off x="1790825" y="9190894"/>
              <a:ext cx="930449" cy="332526"/>
              <a:chOff x="6961517" y="4594460"/>
              <a:chExt cx="1461966" cy="440464"/>
            </a:xfrm>
          </p:grpSpPr>
          <p:sp>
            <p:nvSpPr>
              <p:cNvPr id="85" name="円/楕円 84"/>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86" name="円/楕円 85"/>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87" name="円/楕円 86"/>
              <p:cNvSpPr/>
              <p:nvPr/>
            </p:nvSpPr>
            <p:spPr>
              <a:xfrm>
                <a:off x="6961517" y="4741281"/>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nvGrpSpPr>
            <p:cNvPr id="88" name="グループ化 87"/>
            <p:cNvGrpSpPr/>
            <p:nvPr/>
          </p:nvGrpSpPr>
          <p:grpSpPr>
            <a:xfrm>
              <a:off x="2097530" y="9280124"/>
              <a:ext cx="904785" cy="357844"/>
              <a:chOff x="7001842" y="4594460"/>
              <a:chExt cx="1421641" cy="474000"/>
            </a:xfrm>
          </p:grpSpPr>
          <p:sp>
            <p:nvSpPr>
              <p:cNvPr id="89" name="円/楕円 88"/>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90" name="円/楕円 89"/>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91" name="円/楕円 90"/>
              <p:cNvSpPr/>
              <p:nvPr/>
            </p:nvSpPr>
            <p:spPr>
              <a:xfrm>
                <a:off x="7001842" y="4774817"/>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nvGrpSpPr>
            <p:cNvPr id="92" name="グループ化 91"/>
            <p:cNvGrpSpPr/>
            <p:nvPr/>
          </p:nvGrpSpPr>
          <p:grpSpPr>
            <a:xfrm>
              <a:off x="2391510" y="9410725"/>
              <a:ext cx="907026" cy="314620"/>
              <a:chOff x="6998321" y="4594460"/>
              <a:chExt cx="1425162" cy="416746"/>
            </a:xfrm>
          </p:grpSpPr>
          <p:sp>
            <p:nvSpPr>
              <p:cNvPr id="93" name="円/楕円 92"/>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94" name="円/楕円 93"/>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95" name="円/楕円 94"/>
              <p:cNvSpPr/>
              <p:nvPr/>
            </p:nvSpPr>
            <p:spPr>
              <a:xfrm>
                <a:off x="6998321" y="4717562"/>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sp>
        <p:nvSpPr>
          <p:cNvPr id="96" name="正方形/長方形 95"/>
          <p:cNvSpPr/>
          <p:nvPr/>
        </p:nvSpPr>
        <p:spPr>
          <a:xfrm>
            <a:off x="250973" y="6301123"/>
            <a:ext cx="8443700" cy="22424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96" dirty="0" smtClean="0">
                <a:solidFill>
                  <a:schemeClr val="tx1"/>
                </a:solidFill>
                <a:latin typeface="ＭＳ Ｐ明朝" panose="02020600040205080304" pitchFamily="18" charset="-128"/>
                <a:ea typeface="ＭＳ Ｐ明朝" panose="02020600040205080304" pitchFamily="18" charset="-128"/>
              </a:rPr>
              <a:t>＊トロンビンはフィブリノゲンをフィブリンに</a:t>
            </a:r>
            <a:endParaRPr lang="en-US" altLang="ja-JP" sz="2696" dirty="0" smtClean="0">
              <a:solidFill>
                <a:schemeClr val="tx1"/>
              </a:solidFill>
              <a:latin typeface="ＭＳ Ｐ明朝" panose="02020600040205080304" pitchFamily="18" charset="-128"/>
              <a:ea typeface="ＭＳ Ｐ明朝" panose="02020600040205080304" pitchFamily="18" charset="-128"/>
            </a:endParaRPr>
          </a:p>
          <a:p>
            <a:r>
              <a:rPr lang="ja-JP" altLang="en-US" sz="2696" dirty="0" smtClean="0">
                <a:solidFill>
                  <a:schemeClr val="tx1"/>
                </a:solidFill>
                <a:latin typeface="ＭＳ Ｐ明朝" panose="02020600040205080304" pitchFamily="18" charset="-128"/>
                <a:ea typeface="ＭＳ Ｐ明朝" panose="02020600040205080304" pitchFamily="18" charset="-128"/>
              </a:rPr>
              <a:t>　　変化させる。</a:t>
            </a:r>
            <a:endParaRPr lang="en-US" altLang="ja-JP" sz="2696" dirty="0" smtClean="0">
              <a:solidFill>
                <a:schemeClr val="tx1"/>
              </a:solidFill>
              <a:latin typeface="ＭＳ Ｐ明朝" panose="02020600040205080304" pitchFamily="18" charset="-128"/>
              <a:ea typeface="ＭＳ Ｐ明朝" panose="02020600040205080304" pitchFamily="18" charset="-128"/>
            </a:endParaRPr>
          </a:p>
          <a:p>
            <a:r>
              <a:rPr lang="ja-JP" altLang="en-US" sz="2696" dirty="0" smtClean="0">
                <a:solidFill>
                  <a:schemeClr val="tx1"/>
                </a:solidFill>
                <a:latin typeface="ＭＳ Ｐ明朝" panose="02020600040205080304" pitchFamily="18" charset="-128"/>
                <a:ea typeface="ＭＳ Ｐ明朝" panose="02020600040205080304" pitchFamily="18" charset="-128"/>
              </a:rPr>
              <a:t>　　血中で作用すると共に、血管内皮細胞</a:t>
            </a:r>
            <a:endParaRPr lang="en-US" altLang="ja-JP" sz="2696" dirty="0" smtClean="0">
              <a:solidFill>
                <a:schemeClr val="tx1"/>
              </a:solidFill>
              <a:latin typeface="ＭＳ Ｐ明朝" panose="02020600040205080304" pitchFamily="18" charset="-128"/>
              <a:ea typeface="ＭＳ Ｐ明朝" panose="02020600040205080304" pitchFamily="18" charset="-128"/>
            </a:endParaRPr>
          </a:p>
          <a:p>
            <a:r>
              <a:rPr lang="ja-JP" altLang="en-US" sz="2696" dirty="0">
                <a:solidFill>
                  <a:schemeClr val="tx1"/>
                </a:solidFill>
                <a:latin typeface="ＭＳ Ｐ明朝" panose="02020600040205080304" pitchFamily="18" charset="-128"/>
                <a:ea typeface="ＭＳ Ｐ明朝" panose="02020600040205080304" pitchFamily="18" charset="-128"/>
              </a:rPr>
              <a:t>　</a:t>
            </a:r>
            <a:r>
              <a:rPr lang="ja-JP" altLang="en-US" sz="2696" dirty="0" smtClean="0">
                <a:solidFill>
                  <a:schemeClr val="tx1"/>
                </a:solidFill>
                <a:latin typeface="ＭＳ Ｐ明朝" panose="02020600040205080304" pitchFamily="18" charset="-128"/>
                <a:ea typeface="ＭＳ Ｐ明朝" panose="02020600040205080304" pitchFamily="18" charset="-128"/>
              </a:rPr>
              <a:t>　にも作用する。</a:t>
            </a:r>
            <a:endParaRPr lang="en-US" altLang="ja-JP" sz="2696" dirty="0" smtClean="0">
              <a:solidFill>
                <a:schemeClr val="tx1"/>
              </a:solidFill>
              <a:latin typeface="ＭＳ Ｐ明朝" panose="02020600040205080304" pitchFamily="18" charset="-128"/>
              <a:ea typeface="ＭＳ Ｐ明朝" panose="02020600040205080304" pitchFamily="18" charset="-128"/>
            </a:endParaRPr>
          </a:p>
          <a:p>
            <a:r>
              <a:rPr lang="ja-JP" altLang="en-US" sz="2696" dirty="0">
                <a:solidFill>
                  <a:schemeClr val="tx1"/>
                </a:solidFill>
                <a:latin typeface="ＭＳ Ｐ明朝" panose="02020600040205080304" pitchFamily="18" charset="-128"/>
                <a:ea typeface="ＭＳ Ｐ明朝" panose="02020600040205080304" pitchFamily="18" charset="-128"/>
              </a:rPr>
              <a:t>　</a:t>
            </a:r>
            <a:r>
              <a:rPr lang="ja-JP" altLang="en-US" sz="2696" dirty="0" smtClean="0">
                <a:solidFill>
                  <a:schemeClr val="tx1"/>
                </a:solidFill>
                <a:latin typeface="ＭＳ Ｐ明朝" panose="02020600040205080304" pitchFamily="18" charset="-128"/>
                <a:ea typeface="ＭＳ Ｐ明朝" panose="02020600040205080304" pitchFamily="18" charset="-128"/>
              </a:rPr>
              <a:t>　またフィブリンに巻き込まれ、線溶を亢進する。</a:t>
            </a:r>
            <a:endParaRPr lang="ja-JP" altLang="en-US" sz="2696" dirty="0">
              <a:solidFill>
                <a:schemeClr val="tx1"/>
              </a:solidFill>
              <a:latin typeface="ＭＳ Ｐ明朝" panose="02020600040205080304" pitchFamily="18" charset="-128"/>
              <a:ea typeface="ＭＳ Ｐ明朝" panose="02020600040205080304" pitchFamily="18" charset="-128"/>
            </a:endParaRPr>
          </a:p>
        </p:txBody>
      </p:sp>
      <p:grpSp>
        <p:nvGrpSpPr>
          <p:cNvPr id="134" name="グループ化 133"/>
          <p:cNvGrpSpPr/>
          <p:nvPr/>
        </p:nvGrpSpPr>
        <p:grpSpPr>
          <a:xfrm rot="18926844">
            <a:off x="7983983" y="6736945"/>
            <a:ext cx="5319267" cy="1907483"/>
            <a:chOff x="545158" y="8629982"/>
            <a:chExt cx="2761927" cy="990424"/>
          </a:xfrm>
        </p:grpSpPr>
        <p:grpSp>
          <p:nvGrpSpPr>
            <p:cNvPr id="104" name="グループ化 103"/>
            <p:cNvGrpSpPr/>
            <p:nvPr/>
          </p:nvGrpSpPr>
          <p:grpSpPr>
            <a:xfrm>
              <a:off x="545158" y="8629982"/>
              <a:ext cx="928112" cy="332526"/>
              <a:chOff x="6999215" y="4335203"/>
              <a:chExt cx="1458294" cy="440464"/>
            </a:xfrm>
          </p:grpSpPr>
          <p:sp>
            <p:nvSpPr>
              <p:cNvPr id="105" name="円/楕円 104"/>
              <p:cNvSpPr/>
              <p:nvPr/>
            </p:nvSpPr>
            <p:spPr>
              <a:xfrm>
                <a:off x="7818396" y="4482024"/>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106" name="円/楕円 105"/>
              <p:cNvSpPr/>
              <p:nvPr/>
            </p:nvSpPr>
            <p:spPr>
              <a:xfrm>
                <a:off x="7414512" y="433520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107" name="円/楕円 106"/>
              <p:cNvSpPr/>
              <p:nvPr/>
            </p:nvSpPr>
            <p:spPr>
              <a:xfrm>
                <a:off x="6999215" y="4471357"/>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nvGrpSpPr>
            <p:cNvPr id="108" name="グループ化 107"/>
            <p:cNvGrpSpPr/>
            <p:nvPr/>
          </p:nvGrpSpPr>
          <p:grpSpPr>
            <a:xfrm>
              <a:off x="866949" y="8749839"/>
              <a:ext cx="932425" cy="343449"/>
              <a:chOff x="6958412" y="4556273"/>
              <a:chExt cx="1465071" cy="454933"/>
            </a:xfrm>
          </p:grpSpPr>
          <p:sp>
            <p:nvSpPr>
              <p:cNvPr id="109" name="円/楕円 108"/>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110" name="円/楕円 109"/>
              <p:cNvSpPr/>
              <p:nvPr/>
            </p:nvSpPr>
            <p:spPr>
              <a:xfrm>
                <a:off x="7378696" y="455627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111" name="円/楕円 110"/>
              <p:cNvSpPr/>
              <p:nvPr/>
            </p:nvSpPr>
            <p:spPr>
              <a:xfrm>
                <a:off x="6958412" y="4707352"/>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nvGrpSpPr>
            <p:cNvPr id="112" name="グループ化 111"/>
            <p:cNvGrpSpPr/>
            <p:nvPr/>
          </p:nvGrpSpPr>
          <p:grpSpPr>
            <a:xfrm>
              <a:off x="1170330" y="8876922"/>
              <a:ext cx="1246367" cy="432731"/>
              <a:chOff x="4965326" y="8632741"/>
              <a:chExt cx="1246367" cy="432731"/>
            </a:xfrm>
          </p:grpSpPr>
          <p:grpSp>
            <p:nvGrpSpPr>
              <p:cNvPr id="113" name="グループ化 112"/>
              <p:cNvGrpSpPr/>
              <p:nvPr/>
            </p:nvGrpSpPr>
            <p:grpSpPr>
              <a:xfrm>
                <a:off x="4965326" y="8632741"/>
                <a:ext cx="932074" cy="329438"/>
                <a:chOff x="6958964" y="4594460"/>
                <a:chExt cx="1464519" cy="436373"/>
              </a:xfrm>
            </p:grpSpPr>
            <p:sp>
              <p:nvSpPr>
                <p:cNvPr id="118" name="円/楕円 117"/>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119" name="円/楕円 118"/>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120" name="円/楕円 119"/>
                <p:cNvSpPr/>
                <p:nvPr/>
              </p:nvSpPr>
              <p:spPr>
                <a:xfrm>
                  <a:off x="6958964" y="473719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nvGrpSpPr>
              <p:cNvPr id="114" name="グループ化 113"/>
              <p:cNvGrpSpPr/>
              <p:nvPr/>
            </p:nvGrpSpPr>
            <p:grpSpPr>
              <a:xfrm>
                <a:off x="5294191" y="8723602"/>
                <a:ext cx="917502" cy="341870"/>
                <a:chOff x="6981860" y="4594460"/>
                <a:chExt cx="1441623" cy="452841"/>
              </a:xfrm>
            </p:grpSpPr>
            <p:sp>
              <p:nvSpPr>
                <p:cNvPr id="115" name="円/楕円 114"/>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116" name="円/楕円 115"/>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117" name="円/楕円 116"/>
                <p:cNvSpPr/>
                <p:nvPr/>
              </p:nvSpPr>
              <p:spPr>
                <a:xfrm>
                  <a:off x="6981860" y="4753658"/>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grpSp>
          <p:nvGrpSpPr>
            <p:cNvPr id="121" name="グループ化 120"/>
            <p:cNvGrpSpPr/>
            <p:nvPr/>
          </p:nvGrpSpPr>
          <p:grpSpPr>
            <a:xfrm>
              <a:off x="1799374" y="9085955"/>
              <a:ext cx="1507711" cy="534451"/>
              <a:chOff x="1790825" y="9190894"/>
              <a:chExt cx="1507711" cy="534451"/>
            </a:xfrm>
          </p:grpSpPr>
          <p:grpSp>
            <p:nvGrpSpPr>
              <p:cNvPr id="122" name="グループ化 121"/>
              <p:cNvGrpSpPr/>
              <p:nvPr/>
            </p:nvGrpSpPr>
            <p:grpSpPr>
              <a:xfrm>
                <a:off x="1790825" y="9190894"/>
                <a:ext cx="930449" cy="332526"/>
                <a:chOff x="6961517" y="4594460"/>
                <a:chExt cx="1461966" cy="440464"/>
              </a:xfrm>
            </p:grpSpPr>
            <p:sp>
              <p:nvSpPr>
                <p:cNvPr id="131" name="円/楕円 130"/>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132" name="円/楕円 131"/>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133" name="円/楕円 132"/>
                <p:cNvSpPr/>
                <p:nvPr/>
              </p:nvSpPr>
              <p:spPr>
                <a:xfrm>
                  <a:off x="6961517" y="4741281"/>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nvGrpSpPr>
              <p:cNvPr id="123" name="グループ化 122"/>
              <p:cNvGrpSpPr/>
              <p:nvPr/>
            </p:nvGrpSpPr>
            <p:grpSpPr>
              <a:xfrm>
                <a:off x="2097530" y="9280124"/>
                <a:ext cx="904785" cy="357844"/>
                <a:chOff x="7001842" y="4594460"/>
                <a:chExt cx="1421641" cy="474000"/>
              </a:xfrm>
            </p:grpSpPr>
            <p:sp>
              <p:nvSpPr>
                <p:cNvPr id="128" name="円/楕円 127"/>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129" name="円/楕円 128"/>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130" name="円/楕円 129"/>
                <p:cNvSpPr/>
                <p:nvPr/>
              </p:nvSpPr>
              <p:spPr>
                <a:xfrm>
                  <a:off x="7001842" y="4774817"/>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nvGrpSpPr>
              <p:cNvPr id="124" name="グループ化 123"/>
              <p:cNvGrpSpPr/>
              <p:nvPr/>
            </p:nvGrpSpPr>
            <p:grpSpPr>
              <a:xfrm>
                <a:off x="2391510" y="9410725"/>
                <a:ext cx="907026" cy="314620"/>
                <a:chOff x="6998321" y="4594460"/>
                <a:chExt cx="1425162" cy="416746"/>
              </a:xfrm>
            </p:grpSpPr>
            <p:sp>
              <p:nvSpPr>
                <p:cNvPr id="125" name="円/楕円 124"/>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126" name="円/楕円 125"/>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127" name="円/楕円 126"/>
                <p:cNvSpPr/>
                <p:nvPr/>
              </p:nvSpPr>
              <p:spPr>
                <a:xfrm>
                  <a:off x="6998321" y="4717562"/>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grpSp>
      <p:sp>
        <p:nvSpPr>
          <p:cNvPr id="135" name="正方形/長方形 134"/>
          <p:cNvSpPr/>
          <p:nvPr/>
        </p:nvSpPr>
        <p:spPr>
          <a:xfrm>
            <a:off x="221885" y="8541527"/>
            <a:ext cx="7316868" cy="11552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96" dirty="0">
                <a:solidFill>
                  <a:schemeClr val="tx1"/>
                </a:solidFill>
                <a:latin typeface="ＭＳ Ｐ明朝" panose="02020600040205080304" pitchFamily="18" charset="-128"/>
                <a:ea typeface="ＭＳ Ｐ明朝" panose="02020600040205080304" pitchFamily="18" charset="-128"/>
              </a:rPr>
              <a:t>＊光学的検出は約７個以上の</a:t>
            </a:r>
            <a:r>
              <a:rPr lang="en-US" altLang="ja-JP" sz="2696" dirty="0" err="1">
                <a:solidFill>
                  <a:schemeClr val="tx1"/>
                </a:solidFill>
                <a:latin typeface="ＭＳ Ｐ明朝" panose="02020600040205080304" pitchFamily="18" charset="-128"/>
                <a:ea typeface="ＭＳ Ｐ明朝" panose="02020600040205080304" pitchFamily="18" charset="-128"/>
              </a:rPr>
              <a:t>Fn</a:t>
            </a:r>
            <a:r>
              <a:rPr lang="ja-JP" altLang="en-US" sz="2696" dirty="0">
                <a:solidFill>
                  <a:schemeClr val="tx1"/>
                </a:solidFill>
                <a:latin typeface="ＭＳ Ｐ明朝" panose="02020600040205080304" pitchFamily="18" charset="-128"/>
                <a:ea typeface="ＭＳ Ｐ明朝" panose="02020600040205080304" pitchFamily="18" charset="-128"/>
              </a:rPr>
              <a:t>が重合したとき。</a:t>
            </a:r>
            <a:endParaRPr lang="en-US" altLang="ja-JP" sz="2696" dirty="0">
              <a:solidFill>
                <a:schemeClr val="tx1"/>
              </a:solidFill>
              <a:latin typeface="ＭＳ Ｐ明朝" panose="02020600040205080304" pitchFamily="18" charset="-128"/>
              <a:ea typeface="ＭＳ Ｐ明朝" panose="02020600040205080304" pitchFamily="18" charset="-128"/>
            </a:endParaRPr>
          </a:p>
          <a:p>
            <a:pPr algn="ctr"/>
            <a:r>
              <a:rPr lang="ja-JP" altLang="en-US" sz="2696" dirty="0">
                <a:solidFill>
                  <a:schemeClr val="tx1"/>
                </a:solidFill>
                <a:latin typeface="ＭＳ Ｐ明朝" panose="02020600040205080304" pitchFamily="18" charset="-128"/>
                <a:ea typeface="ＭＳ Ｐ明朝" panose="02020600040205080304" pitchFamily="18" charset="-128"/>
              </a:rPr>
              <a:t>約</a:t>
            </a:r>
            <a:r>
              <a:rPr lang="en-US" altLang="ja-JP" sz="2696" dirty="0">
                <a:solidFill>
                  <a:schemeClr val="tx1"/>
                </a:solidFill>
                <a:latin typeface="ＭＳ Ｐ明朝" panose="02020600040205080304" pitchFamily="18" charset="-128"/>
                <a:ea typeface="ＭＳ Ｐ明朝" panose="02020600040205080304" pitchFamily="18" charset="-128"/>
              </a:rPr>
              <a:t>90nm×7</a:t>
            </a:r>
            <a:r>
              <a:rPr lang="ja-JP" altLang="en-US" sz="2696" dirty="0">
                <a:solidFill>
                  <a:schemeClr val="tx1"/>
                </a:solidFill>
                <a:latin typeface="ＭＳ Ｐ明朝" panose="02020600040205080304" pitchFamily="18" charset="-128"/>
                <a:ea typeface="ＭＳ Ｐ明朝" panose="02020600040205080304" pitchFamily="18" charset="-128"/>
              </a:rPr>
              <a:t>＝</a:t>
            </a:r>
            <a:r>
              <a:rPr lang="en-US" altLang="ja-JP" sz="2696" dirty="0">
                <a:solidFill>
                  <a:schemeClr val="tx1"/>
                </a:solidFill>
                <a:latin typeface="ＭＳ Ｐ明朝" panose="02020600040205080304" pitchFamily="18" charset="-128"/>
                <a:ea typeface="ＭＳ Ｐ明朝" panose="02020600040205080304" pitchFamily="18" charset="-128"/>
              </a:rPr>
              <a:t>630nm</a:t>
            </a:r>
            <a:r>
              <a:rPr lang="ja-JP" altLang="en-US" sz="2696" dirty="0">
                <a:solidFill>
                  <a:schemeClr val="tx1"/>
                </a:solidFill>
                <a:latin typeface="ＭＳ Ｐ明朝" panose="02020600040205080304" pitchFamily="18" charset="-128"/>
                <a:ea typeface="ＭＳ Ｐ明朝" panose="02020600040205080304" pitchFamily="18" charset="-128"/>
              </a:rPr>
              <a:t>　←</a:t>
            </a:r>
            <a:r>
              <a:rPr lang="en-US" altLang="ja-JP" sz="2696" dirty="0">
                <a:solidFill>
                  <a:schemeClr val="tx1"/>
                </a:solidFill>
                <a:latin typeface="ＭＳ Ｐ明朝" panose="02020600040205080304" pitchFamily="18" charset="-128"/>
                <a:ea typeface="ＭＳ Ｐ明朝" panose="02020600040205080304" pitchFamily="18" charset="-128"/>
              </a:rPr>
              <a:t>660nm</a:t>
            </a:r>
            <a:endParaRPr lang="ja-JP" altLang="en-US" sz="2696"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328858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wipe(down)">
                                      <p:cBhvr>
                                        <p:cTn id="26" dur="500"/>
                                        <p:tgtEl>
                                          <p:spTgt spid="4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wipe(down)">
                                      <p:cBhvr>
                                        <p:cTn id="31" dur="500"/>
                                        <p:tgtEl>
                                          <p:spTgt spid="44"/>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down)">
                                      <p:cBhvr>
                                        <p:cTn id="36" dur="500"/>
                                        <p:tgtEl>
                                          <p:spTgt spid="4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1000"/>
                                        <p:tgtEl>
                                          <p:spTgt spid="53"/>
                                        </p:tgtEl>
                                      </p:cBhvr>
                                    </p:animEffect>
                                    <p:anim calcmode="lin" valueType="num">
                                      <p:cBhvr>
                                        <p:cTn id="42" dur="1000" fill="hold"/>
                                        <p:tgtEl>
                                          <p:spTgt spid="53"/>
                                        </p:tgtEl>
                                        <p:attrNameLst>
                                          <p:attrName>ppt_x</p:attrName>
                                        </p:attrNameLst>
                                      </p:cBhvr>
                                      <p:tavLst>
                                        <p:tav tm="0">
                                          <p:val>
                                            <p:strVal val="#ppt_x"/>
                                          </p:val>
                                        </p:tav>
                                        <p:tav tm="100000">
                                          <p:val>
                                            <p:strVal val="#ppt_x"/>
                                          </p:val>
                                        </p:tav>
                                      </p:tavLst>
                                    </p:anim>
                                    <p:anim calcmode="lin" valueType="num">
                                      <p:cBhvr>
                                        <p:cTn id="4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100"/>
                                        </p:tgtEl>
                                        <p:attrNameLst>
                                          <p:attrName>style.visibility</p:attrName>
                                        </p:attrNameLst>
                                      </p:cBhvr>
                                      <p:to>
                                        <p:strVal val="visible"/>
                                      </p:to>
                                    </p:set>
                                    <p:animEffect transition="in" filter="wipe(down)">
                                      <p:cBhvr>
                                        <p:cTn id="48" dur="500"/>
                                        <p:tgtEl>
                                          <p:spTgt spid="10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101"/>
                                        </p:tgtEl>
                                        <p:attrNameLst>
                                          <p:attrName>style.visibility</p:attrName>
                                        </p:attrNameLst>
                                      </p:cBhvr>
                                      <p:to>
                                        <p:strVal val="visible"/>
                                      </p:to>
                                    </p:set>
                                    <p:animEffect transition="in" filter="wipe(down)">
                                      <p:cBhvr>
                                        <p:cTn id="53" dur="500"/>
                                        <p:tgtEl>
                                          <p:spTgt spid="10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45" presetClass="entr" presetSubtype="0" fill="hold" nodeType="click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2000"/>
                                        <p:tgtEl>
                                          <p:spTgt spid="3"/>
                                        </p:tgtEl>
                                      </p:cBhvr>
                                    </p:animEffect>
                                    <p:anim calcmode="lin" valueType="num">
                                      <p:cBhvr>
                                        <p:cTn id="63" dur="2000" fill="hold"/>
                                        <p:tgtEl>
                                          <p:spTgt spid="3"/>
                                        </p:tgtEl>
                                        <p:attrNameLst>
                                          <p:attrName>ppt_w</p:attrName>
                                        </p:attrNameLst>
                                      </p:cBhvr>
                                      <p:tavLst>
                                        <p:tav tm="0" fmla="#ppt_w*sin(2.5*pi*$)">
                                          <p:val>
                                            <p:fltVal val="0"/>
                                          </p:val>
                                        </p:tav>
                                        <p:tav tm="100000">
                                          <p:val>
                                            <p:fltVal val="1"/>
                                          </p:val>
                                        </p:tav>
                                      </p:tavLst>
                                    </p:anim>
                                    <p:anim calcmode="lin" valueType="num">
                                      <p:cBhvr>
                                        <p:cTn id="64"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fade">
                                      <p:cBhvr>
                                        <p:cTn id="69" dur="1000"/>
                                        <p:tgtEl>
                                          <p:spTgt spid="68"/>
                                        </p:tgtEl>
                                      </p:cBhvr>
                                    </p:animEffect>
                                    <p:anim calcmode="lin" valueType="num">
                                      <p:cBhvr>
                                        <p:cTn id="70" dur="1000" fill="hold"/>
                                        <p:tgtEl>
                                          <p:spTgt spid="68"/>
                                        </p:tgtEl>
                                        <p:attrNameLst>
                                          <p:attrName>ppt_x</p:attrName>
                                        </p:attrNameLst>
                                      </p:cBhvr>
                                      <p:tavLst>
                                        <p:tav tm="0">
                                          <p:val>
                                            <p:strVal val="#ppt_x"/>
                                          </p:val>
                                        </p:tav>
                                        <p:tav tm="100000">
                                          <p:val>
                                            <p:strVal val="#ppt_x"/>
                                          </p:val>
                                        </p:tav>
                                      </p:tavLst>
                                    </p:anim>
                                    <p:anim calcmode="lin" valueType="num">
                                      <p:cBhvr>
                                        <p:cTn id="7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72"/>
                                        </p:tgtEl>
                                        <p:attrNameLst>
                                          <p:attrName>style.visibility</p:attrName>
                                        </p:attrNameLst>
                                      </p:cBhvr>
                                      <p:to>
                                        <p:strVal val="visible"/>
                                      </p:to>
                                    </p:set>
                                    <p:animEffect transition="in" filter="wipe(down)">
                                      <p:cBhvr>
                                        <p:cTn id="76" dur="500"/>
                                        <p:tgtEl>
                                          <p:spTgt spid="72"/>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nodeType="clickEffect">
                                  <p:stCondLst>
                                    <p:cond delay="0"/>
                                  </p:stCondLst>
                                  <p:childTnLst>
                                    <p:set>
                                      <p:cBhvr>
                                        <p:cTn id="80" dur="1" fill="hold">
                                          <p:stCondLst>
                                            <p:cond delay="0"/>
                                          </p:stCondLst>
                                        </p:cTn>
                                        <p:tgtEl>
                                          <p:spTgt spid="102"/>
                                        </p:tgtEl>
                                        <p:attrNameLst>
                                          <p:attrName>style.visibility</p:attrName>
                                        </p:attrNameLst>
                                      </p:cBhvr>
                                      <p:to>
                                        <p:strVal val="visible"/>
                                      </p:to>
                                    </p:set>
                                    <p:animEffect transition="in" filter="wipe(down)">
                                      <p:cBhvr>
                                        <p:cTn id="81" dur="500"/>
                                        <p:tgtEl>
                                          <p:spTgt spid="102"/>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103"/>
                                        </p:tgtEl>
                                        <p:attrNameLst>
                                          <p:attrName>style.visibility</p:attrName>
                                        </p:attrNameLst>
                                      </p:cBhvr>
                                      <p:to>
                                        <p:strVal val="visible"/>
                                      </p:to>
                                    </p:set>
                                    <p:animEffect transition="in" filter="wipe(down)">
                                      <p:cBhvr>
                                        <p:cTn id="86" dur="500"/>
                                        <p:tgtEl>
                                          <p:spTgt spid="103"/>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34"/>
                                        </p:tgtEl>
                                        <p:attrNameLst>
                                          <p:attrName>style.visibility</p:attrName>
                                        </p:attrNameLst>
                                      </p:cBhvr>
                                      <p:to>
                                        <p:strVal val="visible"/>
                                      </p:to>
                                    </p:set>
                                    <p:animEffect transition="in" filter="fade">
                                      <p:cBhvr>
                                        <p:cTn id="91" dur="1000"/>
                                        <p:tgtEl>
                                          <p:spTgt spid="134"/>
                                        </p:tgtEl>
                                      </p:cBhvr>
                                    </p:animEffect>
                                    <p:anim calcmode="lin" valueType="num">
                                      <p:cBhvr>
                                        <p:cTn id="92" dur="1000" fill="hold"/>
                                        <p:tgtEl>
                                          <p:spTgt spid="134"/>
                                        </p:tgtEl>
                                        <p:attrNameLst>
                                          <p:attrName>ppt_x</p:attrName>
                                        </p:attrNameLst>
                                      </p:cBhvr>
                                      <p:tavLst>
                                        <p:tav tm="0">
                                          <p:val>
                                            <p:strVal val="#ppt_x"/>
                                          </p:val>
                                        </p:tav>
                                        <p:tav tm="100000">
                                          <p:val>
                                            <p:strVal val="#ppt_x"/>
                                          </p:val>
                                        </p:tav>
                                      </p:tavLst>
                                    </p:anim>
                                    <p:anim calcmode="lin" valueType="num">
                                      <p:cBhvr>
                                        <p:cTn id="93"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96"/>
                                        </p:tgtEl>
                                        <p:attrNameLst>
                                          <p:attrName>style.visibility</p:attrName>
                                        </p:attrNameLst>
                                      </p:cBhvr>
                                      <p:to>
                                        <p:strVal val="visible"/>
                                      </p:to>
                                    </p:set>
                                    <p:animEffect transition="in" filter="barn(inVertical)">
                                      <p:cBhvr>
                                        <p:cTn id="98" dur="500"/>
                                        <p:tgtEl>
                                          <p:spTgt spid="96"/>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grpId="0" nodeType="clickEffect">
                                  <p:stCondLst>
                                    <p:cond delay="0"/>
                                  </p:stCondLst>
                                  <p:childTnLst>
                                    <p:set>
                                      <p:cBhvr>
                                        <p:cTn id="102" dur="1" fill="hold">
                                          <p:stCondLst>
                                            <p:cond delay="0"/>
                                          </p:stCondLst>
                                        </p:cTn>
                                        <p:tgtEl>
                                          <p:spTgt spid="135"/>
                                        </p:tgtEl>
                                        <p:attrNameLst>
                                          <p:attrName>style.visibility</p:attrName>
                                        </p:attrNameLst>
                                      </p:cBhvr>
                                      <p:to>
                                        <p:strVal val="visible"/>
                                      </p:to>
                                    </p:set>
                                    <p:animEffect transition="in" filter="barn(inVertical)">
                                      <p:cBhvr>
                                        <p:cTn id="103"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96" grpId="0"/>
      <p:bldP spid="1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4778920" y="5325002"/>
            <a:ext cx="3454399" cy="16256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凝固系</a:t>
            </a:r>
          </a:p>
        </p:txBody>
      </p:sp>
      <p:sp>
        <p:nvSpPr>
          <p:cNvPr id="4" name="タイトル 1"/>
          <p:cNvSpPr>
            <a:spLocks noGrp="1"/>
          </p:cNvSpPr>
          <p:nvPr>
            <p:ph type="ctrTitle"/>
          </p:nvPr>
        </p:nvSpPr>
        <p:spPr>
          <a:xfrm>
            <a:off x="121432" y="17815"/>
            <a:ext cx="6546777" cy="1371446"/>
          </a:xfrm>
        </p:spPr>
        <p:txBody>
          <a:bodyPr>
            <a:normAutofit/>
          </a:bodyPr>
          <a:lstStyle/>
          <a:p>
            <a:pPr algn="l"/>
            <a:r>
              <a:rPr kumimoji="1" lang="ja-JP" altLang="en-US" b="1" dirty="0" smtClean="0">
                <a:latin typeface="ＭＳ Ｐ明朝" panose="02020600040205080304" pitchFamily="18" charset="-128"/>
                <a:ea typeface="ＭＳ Ｐ明朝" panose="02020600040205080304" pitchFamily="18" charset="-128"/>
              </a:rPr>
              <a:t>出血 と 凝固</a:t>
            </a:r>
            <a:endParaRPr kumimoji="1" lang="ja-JP" altLang="en-US" b="1" dirty="0">
              <a:latin typeface="ＭＳ Ｐ明朝" panose="02020600040205080304" pitchFamily="18" charset="-128"/>
              <a:ea typeface="ＭＳ Ｐ明朝" panose="02020600040205080304" pitchFamily="18" charset="-128"/>
            </a:endParaRPr>
          </a:p>
        </p:txBody>
      </p:sp>
      <p:sp>
        <p:nvSpPr>
          <p:cNvPr id="5" name="タイトル 1"/>
          <p:cNvSpPr txBox="1">
            <a:spLocks/>
          </p:cNvSpPr>
          <p:nvPr/>
        </p:nvSpPr>
        <p:spPr>
          <a:xfrm>
            <a:off x="6645783" y="65057"/>
            <a:ext cx="6546777" cy="1371446"/>
          </a:xfrm>
          <a:prstGeom prst="rect">
            <a:avLst/>
          </a:prstGeom>
          <a:solidFill>
            <a:schemeClr val="bg1"/>
          </a:solidFill>
        </p:spPr>
        <p:txBody>
          <a:bodyPr vert="horz" lIns="176107" tIns="88053" rIns="176107" bIns="88053"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8667" b="1" dirty="0">
                <a:latin typeface="ＭＳ Ｐ明朝" panose="02020600040205080304" pitchFamily="18" charset="-128"/>
                <a:ea typeface="ＭＳ Ｐ明朝" panose="02020600040205080304" pitchFamily="18" charset="-128"/>
              </a:rPr>
              <a:t>止血 と 血栓</a:t>
            </a:r>
          </a:p>
        </p:txBody>
      </p:sp>
      <p:pic>
        <p:nvPicPr>
          <p:cNvPr id="6" name="図 5"/>
          <p:cNvPicPr>
            <a:picLocks noChangeAspect="1"/>
          </p:cNvPicPr>
          <p:nvPr/>
        </p:nvPicPr>
        <p:blipFill>
          <a:blip r:embed="rId2"/>
          <a:stretch>
            <a:fillRect/>
          </a:stretch>
        </p:blipFill>
        <p:spPr>
          <a:xfrm>
            <a:off x="4684433" y="1287938"/>
            <a:ext cx="3509434" cy="3659531"/>
          </a:xfrm>
          <a:prstGeom prst="rect">
            <a:avLst/>
          </a:prstGeom>
        </p:spPr>
      </p:pic>
      <p:grpSp>
        <p:nvGrpSpPr>
          <p:cNvPr id="21" name="グループ化 20"/>
          <p:cNvGrpSpPr/>
          <p:nvPr/>
        </p:nvGrpSpPr>
        <p:grpSpPr>
          <a:xfrm>
            <a:off x="3882922" y="3817964"/>
            <a:ext cx="5045498" cy="925689"/>
            <a:chOff x="1840523" y="2655276"/>
            <a:chExt cx="2619778" cy="480646"/>
          </a:xfrm>
        </p:grpSpPr>
        <p:sp>
          <p:nvSpPr>
            <p:cNvPr id="7" name="二等辺三角形 6"/>
            <p:cNvSpPr/>
            <p:nvPr/>
          </p:nvSpPr>
          <p:spPr>
            <a:xfrm>
              <a:off x="1840523" y="2655276"/>
              <a:ext cx="609801" cy="48064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8" name="二等辺三角形 7"/>
            <p:cNvSpPr/>
            <p:nvPr/>
          </p:nvSpPr>
          <p:spPr>
            <a:xfrm>
              <a:off x="3850500" y="2655276"/>
              <a:ext cx="609801" cy="48064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grpSp>
        <p:nvGrpSpPr>
          <p:cNvPr id="19" name="グループ化 18"/>
          <p:cNvGrpSpPr/>
          <p:nvPr/>
        </p:nvGrpSpPr>
        <p:grpSpPr>
          <a:xfrm>
            <a:off x="568689" y="1573353"/>
            <a:ext cx="2212621" cy="1429451"/>
            <a:chOff x="199897" y="2212730"/>
            <a:chExt cx="1148861" cy="742215"/>
          </a:xfrm>
        </p:grpSpPr>
        <p:sp>
          <p:nvSpPr>
            <p:cNvPr id="12" name="円/楕円 11"/>
            <p:cNvSpPr/>
            <p:nvPr/>
          </p:nvSpPr>
          <p:spPr>
            <a:xfrm>
              <a:off x="199897" y="2212730"/>
              <a:ext cx="1148861" cy="48064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18" dirty="0">
                  <a:solidFill>
                    <a:schemeClr val="tx1"/>
                  </a:solidFill>
                  <a:latin typeface="HGP明朝B" panose="02020800000000000000" pitchFamily="18" charset="-128"/>
                  <a:ea typeface="HGP明朝B" panose="02020800000000000000" pitchFamily="18" charset="-128"/>
                </a:rPr>
                <a:t>たんぱく質生産</a:t>
              </a:r>
            </a:p>
          </p:txBody>
        </p:sp>
        <p:sp>
          <p:nvSpPr>
            <p:cNvPr id="15" name="下矢印 14"/>
            <p:cNvSpPr/>
            <p:nvPr/>
          </p:nvSpPr>
          <p:spPr>
            <a:xfrm>
              <a:off x="639511" y="2752722"/>
              <a:ext cx="269631" cy="202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grpSp>
        <p:nvGrpSpPr>
          <p:cNvPr id="20" name="グループ化 19"/>
          <p:cNvGrpSpPr/>
          <p:nvPr/>
        </p:nvGrpSpPr>
        <p:grpSpPr>
          <a:xfrm>
            <a:off x="588077" y="3455310"/>
            <a:ext cx="2212621" cy="1483077"/>
            <a:chOff x="199897" y="3023087"/>
            <a:chExt cx="1148861" cy="770059"/>
          </a:xfrm>
        </p:grpSpPr>
        <p:sp>
          <p:nvSpPr>
            <p:cNvPr id="11" name="円/楕円 10"/>
            <p:cNvSpPr/>
            <p:nvPr/>
          </p:nvSpPr>
          <p:spPr>
            <a:xfrm>
              <a:off x="199897" y="3023087"/>
              <a:ext cx="1148861" cy="50409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骨髄系</a:t>
              </a:r>
            </a:p>
          </p:txBody>
        </p:sp>
        <p:sp>
          <p:nvSpPr>
            <p:cNvPr id="16" name="下矢印 15"/>
            <p:cNvSpPr/>
            <p:nvPr/>
          </p:nvSpPr>
          <p:spPr>
            <a:xfrm>
              <a:off x="639510" y="3590923"/>
              <a:ext cx="269631" cy="202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sp>
        <p:nvSpPr>
          <p:cNvPr id="10" name="円/楕円 9"/>
          <p:cNvSpPr/>
          <p:nvPr/>
        </p:nvSpPr>
        <p:spPr>
          <a:xfrm>
            <a:off x="645201" y="5331165"/>
            <a:ext cx="3454399" cy="16256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血小板系</a:t>
            </a:r>
          </a:p>
        </p:txBody>
      </p:sp>
      <p:sp>
        <p:nvSpPr>
          <p:cNvPr id="13" name="円/楕円 12"/>
          <p:cNvSpPr/>
          <p:nvPr/>
        </p:nvSpPr>
        <p:spPr>
          <a:xfrm>
            <a:off x="4837318" y="7612253"/>
            <a:ext cx="3454399" cy="162560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線溶系</a:t>
            </a:r>
          </a:p>
        </p:txBody>
      </p:sp>
      <p:sp>
        <p:nvSpPr>
          <p:cNvPr id="14" name="円/楕円 13"/>
          <p:cNvSpPr/>
          <p:nvPr/>
        </p:nvSpPr>
        <p:spPr>
          <a:xfrm>
            <a:off x="8973964" y="5331165"/>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凝固抑制系</a:t>
            </a:r>
          </a:p>
        </p:txBody>
      </p:sp>
      <p:sp>
        <p:nvSpPr>
          <p:cNvPr id="17" name="円/楕円 16"/>
          <p:cNvSpPr/>
          <p:nvPr/>
        </p:nvSpPr>
        <p:spPr>
          <a:xfrm>
            <a:off x="9022684" y="7615752"/>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線溶抑制系</a:t>
            </a:r>
          </a:p>
        </p:txBody>
      </p:sp>
      <p:sp>
        <p:nvSpPr>
          <p:cNvPr id="18" name="円/楕円 17"/>
          <p:cNvSpPr/>
          <p:nvPr/>
        </p:nvSpPr>
        <p:spPr>
          <a:xfrm>
            <a:off x="718313" y="7585875"/>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血管内皮</a:t>
            </a:r>
            <a:endParaRPr lang="en-US" altLang="ja-JP" sz="3081" dirty="0">
              <a:solidFill>
                <a:schemeClr val="tx1"/>
              </a:solidFill>
              <a:latin typeface="HGP明朝B" panose="02020800000000000000" pitchFamily="18" charset="-128"/>
              <a:ea typeface="HGP明朝B" panose="02020800000000000000" pitchFamily="18" charset="-128"/>
            </a:endParaRPr>
          </a:p>
          <a:p>
            <a:pPr algn="ctr"/>
            <a:r>
              <a:rPr lang="ja-JP" altLang="en-US" sz="3081" dirty="0">
                <a:solidFill>
                  <a:schemeClr val="tx1"/>
                </a:solidFill>
                <a:latin typeface="HGP明朝B" panose="02020800000000000000" pitchFamily="18" charset="-128"/>
                <a:ea typeface="HGP明朝B" panose="02020800000000000000" pitchFamily="18" charset="-128"/>
              </a:rPr>
              <a:t>細胞系</a:t>
            </a:r>
          </a:p>
        </p:txBody>
      </p:sp>
      <p:grpSp>
        <p:nvGrpSpPr>
          <p:cNvPr id="142" name="グループ化 141"/>
          <p:cNvGrpSpPr/>
          <p:nvPr/>
        </p:nvGrpSpPr>
        <p:grpSpPr>
          <a:xfrm>
            <a:off x="2201299" y="6022695"/>
            <a:ext cx="8635101" cy="2616168"/>
            <a:chOff x="1027202" y="3939812"/>
            <a:chExt cx="4483610" cy="1358395"/>
          </a:xfrm>
        </p:grpSpPr>
        <p:sp>
          <p:nvSpPr>
            <p:cNvPr id="135" name="左右矢印 134"/>
            <p:cNvSpPr/>
            <p:nvPr/>
          </p:nvSpPr>
          <p:spPr>
            <a:xfrm>
              <a:off x="4227977" y="5140659"/>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6" name="左右矢印 135"/>
            <p:cNvSpPr/>
            <p:nvPr/>
          </p:nvSpPr>
          <p:spPr>
            <a:xfrm>
              <a:off x="4218116" y="3939812"/>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7" name="左右矢印 136"/>
            <p:cNvSpPr/>
            <p:nvPr/>
          </p:nvSpPr>
          <p:spPr>
            <a:xfrm>
              <a:off x="2046151" y="3940178"/>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8" name="左右矢印 137"/>
            <p:cNvSpPr/>
            <p:nvPr/>
          </p:nvSpPr>
          <p:spPr>
            <a:xfrm>
              <a:off x="2075623" y="5120976"/>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9" name="左右矢印 138"/>
            <p:cNvSpPr/>
            <p:nvPr/>
          </p:nvSpPr>
          <p:spPr>
            <a:xfrm rot="16200000">
              <a:off x="3112402" y="4537185"/>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0" name="左右矢印 139"/>
            <p:cNvSpPr/>
            <p:nvPr/>
          </p:nvSpPr>
          <p:spPr>
            <a:xfrm rot="16200000">
              <a:off x="5296642" y="4521427"/>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1" name="左右矢印 140"/>
            <p:cNvSpPr/>
            <p:nvPr/>
          </p:nvSpPr>
          <p:spPr>
            <a:xfrm rot="16200000">
              <a:off x="970580" y="4521427"/>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sp>
        <p:nvSpPr>
          <p:cNvPr id="143" name="角丸四角形 142"/>
          <p:cNvSpPr/>
          <p:nvPr/>
        </p:nvSpPr>
        <p:spPr>
          <a:xfrm>
            <a:off x="8649180" y="2307126"/>
            <a:ext cx="3996926" cy="12240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rgbClr val="FF0000"/>
                </a:solidFill>
                <a:latin typeface="HGS明朝B" panose="02020800000000000000" pitchFamily="18" charset="-128"/>
                <a:ea typeface="HGS明朝B" panose="02020800000000000000" pitchFamily="18" charset="-128"/>
              </a:rPr>
              <a:t>血液は流れ続ける</a:t>
            </a:r>
          </a:p>
        </p:txBody>
      </p:sp>
      <p:sp>
        <p:nvSpPr>
          <p:cNvPr id="32" name="円/楕円 31"/>
          <p:cNvSpPr/>
          <p:nvPr/>
        </p:nvSpPr>
        <p:spPr>
          <a:xfrm>
            <a:off x="8981732" y="5325002"/>
            <a:ext cx="3454399" cy="1625601"/>
          </a:xfrm>
          <a:prstGeom prst="ellips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凝固抑制系</a:t>
            </a:r>
          </a:p>
        </p:txBody>
      </p:sp>
    </p:spTree>
    <p:extLst>
      <p:ext uri="{BB962C8B-B14F-4D97-AF65-F5344CB8AC3E}">
        <p14:creationId xmlns:p14="http://schemas.microsoft.com/office/powerpoint/2010/main" val="720286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anim calcmode="lin" valueType="num">
                                      <p:cBhvr>
                                        <p:cTn id="8" dur="2000" fill="hold"/>
                                        <p:tgtEl>
                                          <p:spTgt spid="32"/>
                                        </p:tgtEl>
                                        <p:attrNameLst>
                                          <p:attrName>ppt_w</p:attrName>
                                        </p:attrNameLst>
                                      </p:cBhvr>
                                      <p:tavLst>
                                        <p:tav tm="0" fmla="#ppt_w*sin(2.5*pi*$)">
                                          <p:val>
                                            <p:fltVal val="0"/>
                                          </p:val>
                                        </p:tav>
                                        <p:tav tm="100000">
                                          <p:val>
                                            <p:fltVal val="1"/>
                                          </p:val>
                                        </p:tav>
                                      </p:tavLst>
                                    </p:anim>
                                    <p:anim calcmode="lin" valueType="num">
                                      <p:cBhvr>
                                        <p:cTn id="9"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2031409" y="2541752"/>
            <a:ext cx="8632354" cy="6122284"/>
            <a:chOff x="1750055" y="2494859"/>
            <a:chExt cx="8632354" cy="6122284"/>
          </a:xfrm>
        </p:grpSpPr>
        <p:sp>
          <p:nvSpPr>
            <p:cNvPr id="2" name="円/楕円 1"/>
            <p:cNvSpPr/>
            <p:nvPr/>
          </p:nvSpPr>
          <p:spPr>
            <a:xfrm>
              <a:off x="2489661" y="7174315"/>
              <a:ext cx="7832036" cy="1442828"/>
            </a:xfrm>
            <a:prstGeom prst="ellipse">
              <a:avLst/>
            </a:prstGeom>
            <a:pattFill prst="plaid">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chemeClr val="tx1"/>
                  </a:solidFill>
                  <a:latin typeface="HGP明朝B" panose="02020800000000000000" pitchFamily="18" charset="-128"/>
                  <a:ea typeface="HGP明朝B" panose="02020800000000000000" pitchFamily="18" charset="-128"/>
                </a:rPr>
                <a:t>血管内皮細胞</a:t>
              </a:r>
              <a:endParaRPr kumimoji="1" lang="en-US" altLang="ja-JP" sz="2800" dirty="0" smtClean="0">
                <a:solidFill>
                  <a:schemeClr val="tx1"/>
                </a:solidFill>
                <a:latin typeface="HGP明朝B" panose="02020800000000000000" pitchFamily="18" charset="-128"/>
                <a:ea typeface="HGP明朝B" panose="02020800000000000000" pitchFamily="18" charset="-128"/>
              </a:endParaRPr>
            </a:p>
            <a:p>
              <a:pPr algn="ctr"/>
              <a:r>
                <a:rPr kumimoji="1" lang="ja-JP" altLang="en-US" sz="2800" dirty="0" smtClean="0">
                  <a:solidFill>
                    <a:schemeClr val="tx1"/>
                  </a:solidFill>
                  <a:latin typeface="HGP明朝B" panose="02020800000000000000" pitchFamily="18" charset="-128"/>
                  <a:ea typeface="HGP明朝B" panose="02020800000000000000" pitchFamily="18" charset="-128"/>
                </a:rPr>
                <a:t>（コラーゲン、グリコサミノグリカン）</a:t>
              </a:r>
              <a:endParaRPr kumimoji="1" lang="ja-JP" altLang="en-US" sz="2800" dirty="0">
                <a:solidFill>
                  <a:schemeClr val="tx1"/>
                </a:solidFill>
                <a:latin typeface="HGP明朝B" panose="02020800000000000000" pitchFamily="18" charset="-128"/>
                <a:ea typeface="HGP明朝B" panose="02020800000000000000" pitchFamily="18" charset="-128"/>
              </a:endParaRPr>
            </a:p>
          </p:txBody>
        </p:sp>
        <p:sp>
          <p:nvSpPr>
            <p:cNvPr id="3" name="角丸四角形 2"/>
            <p:cNvSpPr/>
            <p:nvPr/>
          </p:nvSpPr>
          <p:spPr>
            <a:xfrm>
              <a:off x="8122742" y="6097771"/>
              <a:ext cx="1474482" cy="33243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トロンビン</a:t>
              </a:r>
              <a:endParaRPr kumimoji="1" lang="ja-JP" altLang="en-US" dirty="0">
                <a:solidFill>
                  <a:schemeClr val="tx1"/>
                </a:solidFill>
                <a:latin typeface="HGP明朝B" panose="02020800000000000000" pitchFamily="18" charset="-128"/>
                <a:ea typeface="HGP明朝B" panose="02020800000000000000" pitchFamily="18" charset="-128"/>
              </a:endParaRPr>
            </a:p>
          </p:txBody>
        </p:sp>
        <p:sp>
          <p:nvSpPr>
            <p:cNvPr id="4" name="角丸四角形 3"/>
            <p:cNvSpPr/>
            <p:nvPr/>
          </p:nvSpPr>
          <p:spPr>
            <a:xfrm>
              <a:off x="7687297" y="4298784"/>
              <a:ext cx="979142" cy="108479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活性化</a:t>
              </a:r>
              <a:r>
                <a:rPr kumimoji="1" lang="en-US" altLang="ja-JP" dirty="0" smtClean="0">
                  <a:solidFill>
                    <a:schemeClr val="tx1"/>
                  </a:solidFill>
                  <a:latin typeface="HGP明朝B" panose="02020800000000000000" pitchFamily="18" charset="-128"/>
                  <a:ea typeface="HGP明朝B" panose="02020800000000000000" pitchFamily="18" charset="-128"/>
                </a:rPr>
                <a:t>PC</a:t>
              </a:r>
              <a:endParaRPr kumimoji="1" lang="ja-JP" altLang="en-US" dirty="0">
                <a:solidFill>
                  <a:schemeClr val="tx1"/>
                </a:solidFill>
                <a:latin typeface="HGP明朝B" panose="02020800000000000000" pitchFamily="18" charset="-128"/>
                <a:ea typeface="HGP明朝B" panose="02020800000000000000" pitchFamily="18" charset="-128"/>
              </a:endParaRPr>
            </a:p>
          </p:txBody>
        </p:sp>
        <p:sp>
          <p:nvSpPr>
            <p:cNvPr id="5" name="角丸四角形 4"/>
            <p:cNvSpPr/>
            <p:nvPr/>
          </p:nvSpPr>
          <p:spPr>
            <a:xfrm>
              <a:off x="3431049" y="3061522"/>
              <a:ext cx="3212643" cy="7951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smtClean="0">
                  <a:solidFill>
                    <a:schemeClr val="tx1"/>
                  </a:solidFill>
                  <a:latin typeface="HGP明朝B" panose="02020800000000000000" pitchFamily="18" charset="-128"/>
                  <a:ea typeface="HGP明朝B" panose="02020800000000000000" pitchFamily="18" charset="-128"/>
                </a:rPr>
                <a:t>Ⅹa</a:t>
              </a:r>
              <a:r>
                <a:rPr kumimoji="1" lang="ja-JP" altLang="en-US" sz="2400" dirty="0" smtClean="0">
                  <a:solidFill>
                    <a:schemeClr val="tx1"/>
                  </a:solidFill>
                  <a:latin typeface="HGP明朝B" panose="02020800000000000000" pitchFamily="18" charset="-128"/>
                  <a:ea typeface="HGP明朝B" panose="02020800000000000000" pitchFamily="18" charset="-128"/>
                </a:rPr>
                <a:t>・トロンビン阻害</a:t>
              </a:r>
              <a:endParaRPr kumimoji="1" lang="ja-JP" altLang="en-US" sz="2400" dirty="0">
                <a:solidFill>
                  <a:schemeClr val="tx1"/>
                </a:solidFill>
                <a:latin typeface="HGP明朝B" panose="02020800000000000000" pitchFamily="18" charset="-128"/>
                <a:ea typeface="HGP明朝B" panose="02020800000000000000" pitchFamily="18" charset="-128"/>
              </a:endParaRPr>
            </a:p>
          </p:txBody>
        </p:sp>
        <p:sp>
          <p:nvSpPr>
            <p:cNvPr id="6" name="角丸四角形 5"/>
            <p:cNvSpPr/>
            <p:nvPr/>
          </p:nvSpPr>
          <p:spPr>
            <a:xfrm>
              <a:off x="4350419" y="5258068"/>
              <a:ext cx="844827" cy="68496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HGP明朝B" panose="02020800000000000000" pitchFamily="18" charset="-128"/>
                  <a:ea typeface="HGP明朝B" panose="02020800000000000000" pitchFamily="18" charset="-128"/>
                </a:rPr>
                <a:t>AT</a:t>
              </a:r>
              <a:endParaRPr kumimoji="1" lang="ja-JP" altLang="en-US" dirty="0">
                <a:solidFill>
                  <a:schemeClr val="tx1"/>
                </a:solidFill>
                <a:latin typeface="HGP明朝B" panose="02020800000000000000" pitchFamily="18" charset="-128"/>
                <a:ea typeface="HGP明朝B" panose="02020800000000000000" pitchFamily="18" charset="-128"/>
              </a:endParaRPr>
            </a:p>
          </p:txBody>
        </p:sp>
        <p:sp>
          <p:nvSpPr>
            <p:cNvPr id="7" name="角丸四角形 6"/>
            <p:cNvSpPr/>
            <p:nvPr/>
          </p:nvSpPr>
          <p:spPr>
            <a:xfrm>
              <a:off x="1750055" y="4180083"/>
              <a:ext cx="2038507" cy="63113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smtClean="0">
                  <a:solidFill>
                    <a:schemeClr val="tx1"/>
                  </a:solidFill>
                  <a:latin typeface="HGP明朝B" panose="02020800000000000000" pitchFamily="18" charset="-128"/>
                  <a:ea typeface="HGP明朝B" panose="02020800000000000000" pitchFamily="18" charset="-128"/>
                </a:rPr>
                <a:t>Ⅶa</a:t>
              </a:r>
              <a:r>
                <a:rPr kumimoji="1" lang="ja-JP" altLang="en-US" sz="2400" dirty="0" smtClean="0">
                  <a:solidFill>
                    <a:schemeClr val="tx1"/>
                  </a:solidFill>
                  <a:latin typeface="HGP明朝B" panose="02020800000000000000" pitchFamily="18" charset="-128"/>
                  <a:ea typeface="HGP明朝B" panose="02020800000000000000" pitchFamily="18" charset="-128"/>
                </a:rPr>
                <a:t>・</a:t>
              </a:r>
              <a:r>
                <a:rPr kumimoji="1" lang="en-US" altLang="ja-JP" sz="2400" dirty="0" err="1" smtClean="0">
                  <a:solidFill>
                    <a:schemeClr val="tx1"/>
                  </a:solidFill>
                  <a:latin typeface="HGP明朝B" panose="02020800000000000000" pitchFamily="18" charset="-128"/>
                  <a:ea typeface="HGP明朝B" panose="02020800000000000000" pitchFamily="18" charset="-128"/>
                </a:rPr>
                <a:t>Ⅹa</a:t>
              </a:r>
              <a:r>
                <a:rPr kumimoji="1" lang="ja-JP" altLang="en-US" sz="2400" dirty="0" smtClean="0">
                  <a:solidFill>
                    <a:schemeClr val="tx1"/>
                  </a:solidFill>
                  <a:latin typeface="HGP明朝B" panose="02020800000000000000" pitchFamily="18" charset="-128"/>
                  <a:ea typeface="HGP明朝B" panose="02020800000000000000" pitchFamily="18" charset="-128"/>
                </a:rPr>
                <a:t>阻害</a:t>
              </a:r>
              <a:endParaRPr kumimoji="1" lang="ja-JP" altLang="en-US" sz="2400" dirty="0">
                <a:solidFill>
                  <a:schemeClr val="tx1"/>
                </a:solidFill>
                <a:latin typeface="HGP明朝B" panose="02020800000000000000" pitchFamily="18" charset="-128"/>
                <a:ea typeface="HGP明朝B" panose="02020800000000000000" pitchFamily="18" charset="-128"/>
              </a:endParaRPr>
            </a:p>
          </p:txBody>
        </p:sp>
        <p:sp>
          <p:nvSpPr>
            <p:cNvPr id="8" name="角丸四角形 7"/>
            <p:cNvSpPr/>
            <p:nvPr/>
          </p:nvSpPr>
          <p:spPr>
            <a:xfrm>
              <a:off x="2518681" y="5874300"/>
              <a:ext cx="885653" cy="582268"/>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P明朝B" panose="02020800000000000000" pitchFamily="18" charset="-128"/>
                  <a:ea typeface="HGP明朝B" panose="02020800000000000000" pitchFamily="18" charset="-128"/>
                </a:rPr>
                <a:t>TFPI</a:t>
              </a:r>
              <a:endParaRPr kumimoji="1" lang="ja-JP" altLang="en-US" dirty="0">
                <a:solidFill>
                  <a:schemeClr val="tx1"/>
                </a:solidFill>
                <a:latin typeface="HGP明朝B" panose="02020800000000000000" pitchFamily="18" charset="-128"/>
                <a:ea typeface="HGP明朝B" panose="02020800000000000000" pitchFamily="18" charset="-128"/>
              </a:endParaRPr>
            </a:p>
          </p:txBody>
        </p:sp>
        <p:sp>
          <p:nvSpPr>
            <p:cNvPr id="9" name="角丸四角形 8"/>
            <p:cNvSpPr/>
            <p:nvPr/>
          </p:nvSpPr>
          <p:spPr>
            <a:xfrm>
              <a:off x="4735378" y="6417637"/>
              <a:ext cx="2467571" cy="7951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グルコノサミノグリカン</a:t>
              </a:r>
              <a:endParaRPr kumimoji="1" lang="en-US" altLang="ja-JP" dirty="0" smtClean="0">
                <a:solidFill>
                  <a:schemeClr val="tx1"/>
                </a:solidFill>
                <a:latin typeface="HGP明朝B" panose="02020800000000000000" pitchFamily="18" charset="-128"/>
                <a:ea typeface="HGP明朝B" panose="02020800000000000000" pitchFamily="18" charset="-128"/>
              </a:endParaRPr>
            </a:p>
            <a:p>
              <a:pPr algn="ctr"/>
              <a:r>
                <a:rPr kumimoji="1" lang="ja-JP" altLang="en-US" dirty="0" smtClean="0">
                  <a:solidFill>
                    <a:schemeClr val="tx1"/>
                  </a:solidFill>
                  <a:latin typeface="HGP明朝B" panose="02020800000000000000" pitchFamily="18" charset="-128"/>
                  <a:ea typeface="HGP明朝B" panose="02020800000000000000" pitchFamily="18" charset="-128"/>
                </a:rPr>
                <a:t>（ヘパラン硫酸）</a:t>
              </a:r>
              <a:endParaRPr kumimoji="1" lang="ja-JP" altLang="en-US" dirty="0">
                <a:solidFill>
                  <a:schemeClr val="tx1"/>
                </a:solidFill>
                <a:latin typeface="HGP明朝B" panose="02020800000000000000" pitchFamily="18" charset="-128"/>
                <a:ea typeface="HGP明朝B" panose="02020800000000000000" pitchFamily="18" charset="-128"/>
              </a:endParaRPr>
            </a:p>
          </p:txBody>
        </p:sp>
        <p:sp>
          <p:nvSpPr>
            <p:cNvPr id="10" name="角丸四角形 9"/>
            <p:cNvSpPr/>
            <p:nvPr/>
          </p:nvSpPr>
          <p:spPr>
            <a:xfrm>
              <a:off x="7687297" y="6487864"/>
              <a:ext cx="2683565" cy="795131"/>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トロンボモジュリン</a:t>
              </a:r>
              <a:r>
                <a:rPr kumimoji="1" lang="en-US" altLang="ja-JP" dirty="0" smtClean="0">
                  <a:solidFill>
                    <a:schemeClr val="tx1"/>
                  </a:solidFill>
                  <a:latin typeface="HGP明朝B" panose="02020800000000000000" pitchFamily="18" charset="-128"/>
                  <a:ea typeface="HGP明朝B" panose="02020800000000000000" pitchFamily="18" charset="-128"/>
                </a:rPr>
                <a:t>TM</a:t>
              </a:r>
              <a:endParaRPr kumimoji="1" lang="ja-JP" altLang="en-US" dirty="0">
                <a:solidFill>
                  <a:schemeClr val="tx1"/>
                </a:solidFill>
                <a:latin typeface="HGP明朝B" panose="02020800000000000000" pitchFamily="18" charset="-128"/>
                <a:ea typeface="HGP明朝B" panose="02020800000000000000" pitchFamily="18" charset="-128"/>
              </a:endParaRPr>
            </a:p>
          </p:txBody>
        </p:sp>
        <p:sp>
          <p:nvSpPr>
            <p:cNvPr id="11" name="角丸四角形 10"/>
            <p:cNvSpPr/>
            <p:nvPr/>
          </p:nvSpPr>
          <p:spPr>
            <a:xfrm>
              <a:off x="7087184" y="2494859"/>
              <a:ext cx="2683565" cy="79513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err="1" smtClean="0">
                  <a:solidFill>
                    <a:schemeClr val="tx1"/>
                  </a:solidFill>
                  <a:latin typeface="HGP明朝B" panose="02020800000000000000" pitchFamily="18" charset="-128"/>
                  <a:ea typeface="HGP明朝B" panose="02020800000000000000" pitchFamily="18" charset="-128"/>
                </a:rPr>
                <a:t>Ⅴa</a:t>
              </a:r>
              <a:r>
                <a:rPr kumimoji="1" lang="ja-JP" altLang="en-US" sz="2400" dirty="0" smtClean="0">
                  <a:solidFill>
                    <a:schemeClr val="tx1"/>
                  </a:solidFill>
                  <a:latin typeface="HGP明朝B" panose="02020800000000000000" pitchFamily="18" charset="-128"/>
                  <a:ea typeface="HGP明朝B" panose="02020800000000000000" pitchFamily="18" charset="-128"/>
                </a:rPr>
                <a:t>・</a:t>
              </a:r>
              <a:r>
                <a:rPr kumimoji="1" lang="en-US" altLang="ja-JP" sz="2400" dirty="0" err="1" smtClean="0">
                  <a:solidFill>
                    <a:schemeClr val="tx1"/>
                  </a:solidFill>
                  <a:latin typeface="HGP明朝B" panose="02020800000000000000" pitchFamily="18" charset="-128"/>
                  <a:ea typeface="HGP明朝B" panose="02020800000000000000" pitchFamily="18" charset="-128"/>
                </a:rPr>
                <a:t>Ⅷa</a:t>
              </a:r>
              <a:r>
                <a:rPr kumimoji="1" lang="ja-JP" altLang="en-US" sz="2400" dirty="0" smtClean="0">
                  <a:solidFill>
                    <a:schemeClr val="tx1"/>
                  </a:solidFill>
                  <a:latin typeface="HGP明朝B" panose="02020800000000000000" pitchFamily="18" charset="-128"/>
                  <a:ea typeface="HGP明朝B" panose="02020800000000000000" pitchFamily="18" charset="-128"/>
                </a:rPr>
                <a:t>阻害</a:t>
              </a:r>
              <a:endParaRPr kumimoji="1" lang="ja-JP" altLang="en-US" sz="2400" dirty="0">
                <a:solidFill>
                  <a:schemeClr val="tx1"/>
                </a:solidFill>
                <a:latin typeface="HGP明朝B" panose="02020800000000000000" pitchFamily="18" charset="-128"/>
                <a:ea typeface="HGP明朝B" panose="02020800000000000000" pitchFamily="18" charset="-128"/>
              </a:endParaRPr>
            </a:p>
          </p:txBody>
        </p:sp>
        <p:sp>
          <p:nvSpPr>
            <p:cNvPr id="12" name="フリーフォーム 11"/>
            <p:cNvSpPr/>
            <p:nvPr/>
          </p:nvSpPr>
          <p:spPr>
            <a:xfrm>
              <a:off x="2995203" y="5846961"/>
              <a:ext cx="2128857" cy="1480706"/>
            </a:xfrm>
            <a:custGeom>
              <a:avLst/>
              <a:gdLst>
                <a:gd name="connsiteX0" fmla="*/ 0 w 1851345"/>
                <a:gd name="connsiteY0" fmla="*/ 616226 h 1433752"/>
                <a:gd name="connsiteX1" fmla="*/ 218661 w 1851345"/>
                <a:gd name="connsiteY1" fmla="*/ 636104 h 1433752"/>
                <a:gd name="connsiteX2" fmla="*/ 397565 w 1851345"/>
                <a:gd name="connsiteY2" fmla="*/ 675861 h 1433752"/>
                <a:gd name="connsiteX3" fmla="*/ 457200 w 1851345"/>
                <a:gd name="connsiteY3" fmla="*/ 715617 h 1433752"/>
                <a:gd name="connsiteX4" fmla="*/ 755374 w 1851345"/>
                <a:gd name="connsiteY4" fmla="*/ 854765 h 1433752"/>
                <a:gd name="connsiteX5" fmla="*/ 815009 w 1851345"/>
                <a:gd name="connsiteY5" fmla="*/ 894522 h 1433752"/>
                <a:gd name="connsiteX6" fmla="*/ 993913 w 1851345"/>
                <a:gd name="connsiteY6" fmla="*/ 1053548 h 1433752"/>
                <a:gd name="connsiteX7" fmla="*/ 1033669 w 1851345"/>
                <a:gd name="connsiteY7" fmla="*/ 1113182 h 1433752"/>
                <a:gd name="connsiteX8" fmla="*/ 1113182 w 1851345"/>
                <a:gd name="connsiteY8" fmla="*/ 1192696 h 1433752"/>
                <a:gd name="connsiteX9" fmla="*/ 1133061 w 1851345"/>
                <a:gd name="connsiteY9" fmla="*/ 1252330 h 1433752"/>
                <a:gd name="connsiteX10" fmla="*/ 1212574 w 1851345"/>
                <a:gd name="connsiteY10" fmla="*/ 1371600 h 1433752"/>
                <a:gd name="connsiteX11" fmla="*/ 1232452 w 1851345"/>
                <a:gd name="connsiteY11" fmla="*/ 1431235 h 1433752"/>
                <a:gd name="connsiteX12" fmla="*/ 1272209 w 1851345"/>
                <a:gd name="connsiteY12" fmla="*/ 1311965 h 1433752"/>
                <a:gd name="connsiteX13" fmla="*/ 1351722 w 1851345"/>
                <a:gd name="connsiteY13" fmla="*/ 1192696 h 1433752"/>
                <a:gd name="connsiteX14" fmla="*/ 1431235 w 1851345"/>
                <a:gd name="connsiteY14" fmla="*/ 1053548 h 1433752"/>
                <a:gd name="connsiteX15" fmla="*/ 1550504 w 1851345"/>
                <a:gd name="connsiteY15" fmla="*/ 894522 h 1433752"/>
                <a:gd name="connsiteX16" fmla="*/ 1570382 w 1851345"/>
                <a:gd name="connsiteY16" fmla="*/ 834887 h 1433752"/>
                <a:gd name="connsiteX17" fmla="*/ 1610139 w 1851345"/>
                <a:gd name="connsiteY17" fmla="*/ 775252 h 1433752"/>
                <a:gd name="connsiteX18" fmla="*/ 1669774 w 1851345"/>
                <a:gd name="connsiteY18" fmla="*/ 636104 h 1433752"/>
                <a:gd name="connsiteX19" fmla="*/ 1689652 w 1851345"/>
                <a:gd name="connsiteY19" fmla="*/ 576469 h 1433752"/>
                <a:gd name="connsiteX20" fmla="*/ 1808922 w 1851345"/>
                <a:gd name="connsiteY20" fmla="*/ 357809 h 1433752"/>
                <a:gd name="connsiteX21" fmla="*/ 1848678 w 1851345"/>
                <a:gd name="connsiteY21" fmla="*/ 238539 h 1433752"/>
                <a:gd name="connsiteX22" fmla="*/ 1828800 w 1851345"/>
                <a:gd name="connsiteY22" fmla="*/ 178904 h 1433752"/>
                <a:gd name="connsiteX23" fmla="*/ 1769165 w 1851345"/>
                <a:gd name="connsiteY23" fmla="*/ 139148 h 1433752"/>
                <a:gd name="connsiteX24" fmla="*/ 1709530 w 1851345"/>
                <a:gd name="connsiteY24" fmla="*/ 79513 h 1433752"/>
                <a:gd name="connsiteX25" fmla="*/ 1630017 w 1851345"/>
                <a:gd name="connsiteY25" fmla="*/ 0 h 1433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851345" h="1433752">
                  <a:moveTo>
                    <a:pt x="0" y="616226"/>
                  </a:moveTo>
                  <a:cubicBezTo>
                    <a:pt x="72887" y="622852"/>
                    <a:pt x="146039" y="627026"/>
                    <a:pt x="218661" y="636104"/>
                  </a:cubicBezTo>
                  <a:cubicBezTo>
                    <a:pt x="269140" y="642414"/>
                    <a:pt x="346487" y="663091"/>
                    <a:pt x="397565" y="675861"/>
                  </a:cubicBezTo>
                  <a:cubicBezTo>
                    <a:pt x="417443" y="689113"/>
                    <a:pt x="435832" y="704933"/>
                    <a:pt x="457200" y="715617"/>
                  </a:cubicBezTo>
                  <a:cubicBezTo>
                    <a:pt x="615149" y="794591"/>
                    <a:pt x="545905" y="715118"/>
                    <a:pt x="755374" y="854765"/>
                  </a:cubicBezTo>
                  <a:cubicBezTo>
                    <a:pt x="775252" y="868017"/>
                    <a:pt x="797153" y="878650"/>
                    <a:pt x="815009" y="894522"/>
                  </a:cubicBezTo>
                  <a:cubicBezTo>
                    <a:pt x="1019253" y="1076073"/>
                    <a:pt x="858567" y="963317"/>
                    <a:pt x="993913" y="1053548"/>
                  </a:cubicBezTo>
                  <a:cubicBezTo>
                    <a:pt x="1007165" y="1073426"/>
                    <a:pt x="1018121" y="1095043"/>
                    <a:pt x="1033669" y="1113182"/>
                  </a:cubicBezTo>
                  <a:cubicBezTo>
                    <a:pt x="1058063" y="1141641"/>
                    <a:pt x="1091395" y="1162195"/>
                    <a:pt x="1113182" y="1192696"/>
                  </a:cubicBezTo>
                  <a:cubicBezTo>
                    <a:pt x="1125361" y="1209746"/>
                    <a:pt x="1122885" y="1234014"/>
                    <a:pt x="1133061" y="1252330"/>
                  </a:cubicBezTo>
                  <a:cubicBezTo>
                    <a:pt x="1156266" y="1294098"/>
                    <a:pt x="1212574" y="1371600"/>
                    <a:pt x="1212574" y="1371600"/>
                  </a:cubicBezTo>
                  <a:cubicBezTo>
                    <a:pt x="1219200" y="1391478"/>
                    <a:pt x="1217636" y="1446051"/>
                    <a:pt x="1232452" y="1431235"/>
                  </a:cubicBezTo>
                  <a:cubicBezTo>
                    <a:pt x="1262085" y="1401602"/>
                    <a:pt x="1248963" y="1346834"/>
                    <a:pt x="1272209" y="1311965"/>
                  </a:cubicBezTo>
                  <a:cubicBezTo>
                    <a:pt x="1298713" y="1272209"/>
                    <a:pt x="1330354" y="1235433"/>
                    <a:pt x="1351722" y="1192696"/>
                  </a:cubicBezTo>
                  <a:cubicBezTo>
                    <a:pt x="1388227" y="1119685"/>
                    <a:pt x="1386275" y="1115367"/>
                    <a:pt x="1431235" y="1053548"/>
                  </a:cubicBezTo>
                  <a:cubicBezTo>
                    <a:pt x="1470208" y="999961"/>
                    <a:pt x="1550504" y="894522"/>
                    <a:pt x="1550504" y="894522"/>
                  </a:cubicBezTo>
                  <a:cubicBezTo>
                    <a:pt x="1557130" y="874644"/>
                    <a:pt x="1561011" y="853628"/>
                    <a:pt x="1570382" y="834887"/>
                  </a:cubicBezTo>
                  <a:cubicBezTo>
                    <a:pt x="1581066" y="813518"/>
                    <a:pt x="1600728" y="797211"/>
                    <a:pt x="1610139" y="775252"/>
                  </a:cubicBezTo>
                  <a:cubicBezTo>
                    <a:pt x="1687157" y="595543"/>
                    <a:pt x="1569961" y="785822"/>
                    <a:pt x="1669774" y="636104"/>
                  </a:cubicBezTo>
                  <a:cubicBezTo>
                    <a:pt x="1676400" y="616226"/>
                    <a:pt x="1680981" y="595544"/>
                    <a:pt x="1689652" y="576469"/>
                  </a:cubicBezTo>
                  <a:cubicBezTo>
                    <a:pt x="1754079" y="434729"/>
                    <a:pt x="1746678" y="451173"/>
                    <a:pt x="1808922" y="357809"/>
                  </a:cubicBezTo>
                  <a:cubicBezTo>
                    <a:pt x="1822174" y="318052"/>
                    <a:pt x="1861930" y="278296"/>
                    <a:pt x="1848678" y="238539"/>
                  </a:cubicBezTo>
                  <a:cubicBezTo>
                    <a:pt x="1842052" y="218661"/>
                    <a:pt x="1841890" y="195266"/>
                    <a:pt x="1828800" y="178904"/>
                  </a:cubicBezTo>
                  <a:cubicBezTo>
                    <a:pt x="1813876" y="160249"/>
                    <a:pt x="1787518" y="154442"/>
                    <a:pt x="1769165" y="139148"/>
                  </a:cubicBezTo>
                  <a:cubicBezTo>
                    <a:pt x="1747569" y="121151"/>
                    <a:pt x="1731126" y="97510"/>
                    <a:pt x="1709530" y="79513"/>
                  </a:cubicBezTo>
                  <a:cubicBezTo>
                    <a:pt x="1627287" y="10977"/>
                    <a:pt x="1666955" y="73875"/>
                    <a:pt x="1630017" y="0"/>
                  </a:cubicBezTo>
                </a:path>
              </a:pathLst>
            </a:cu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rot="10800000">
              <a:off x="4639658" y="3972188"/>
              <a:ext cx="133174" cy="839029"/>
            </a:xfrm>
            <a:prstGeom prst="downArrow">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下矢印 13"/>
            <p:cNvSpPr/>
            <p:nvPr/>
          </p:nvSpPr>
          <p:spPr>
            <a:xfrm rot="10800000">
              <a:off x="2695971" y="4912379"/>
              <a:ext cx="133174" cy="839029"/>
            </a:xfrm>
            <a:prstGeom prst="downArrow">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9159090" y="5355502"/>
              <a:ext cx="1223319" cy="578298"/>
            </a:xfrm>
            <a:prstGeom prst="ellipse">
              <a:avLst/>
            </a:prstGeom>
            <a:noFill/>
            <a:ln w="28575">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200" dirty="0" smtClean="0">
                  <a:solidFill>
                    <a:schemeClr val="tx1"/>
                  </a:solidFill>
                  <a:latin typeface="HGP明朝B" panose="02020800000000000000" pitchFamily="18" charset="-128"/>
                  <a:ea typeface="HGP明朝B" panose="02020800000000000000" pitchFamily="18" charset="-128"/>
                </a:rPr>
                <a:t>プロテイン</a:t>
              </a:r>
              <a:r>
                <a:rPr kumimoji="1" lang="en-US" altLang="ja-JP" sz="1200" dirty="0" smtClean="0">
                  <a:solidFill>
                    <a:schemeClr val="tx1"/>
                  </a:solidFill>
                  <a:latin typeface="HGP明朝B" panose="02020800000000000000" pitchFamily="18" charset="-128"/>
                  <a:ea typeface="HGP明朝B" panose="02020800000000000000" pitchFamily="18" charset="-128"/>
                </a:rPr>
                <a:t>C</a:t>
              </a:r>
              <a:endParaRPr kumimoji="1" lang="ja-JP" altLang="en-US" sz="1200" dirty="0" smtClean="0">
                <a:solidFill>
                  <a:schemeClr val="tx1"/>
                </a:solidFill>
                <a:latin typeface="HGP明朝B" panose="02020800000000000000" pitchFamily="18" charset="-128"/>
                <a:ea typeface="HGP明朝B" panose="02020800000000000000" pitchFamily="18" charset="-128"/>
              </a:endParaRPr>
            </a:p>
          </p:txBody>
        </p:sp>
        <p:sp>
          <p:nvSpPr>
            <p:cNvPr id="16" name="右カーブ矢印 15"/>
            <p:cNvSpPr/>
            <p:nvPr/>
          </p:nvSpPr>
          <p:spPr>
            <a:xfrm rot="17853353" flipV="1">
              <a:off x="8605493" y="5378973"/>
              <a:ext cx="363842" cy="762987"/>
            </a:xfrm>
            <a:prstGeom prst="curvedRightArrow">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7" name="下矢印 16"/>
            <p:cNvSpPr/>
            <p:nvPr/>
          </p:nvSpPr>
          <p:spPr>
            <a:xfrm rot="10800000">
              <a:off x="8122742" y="3262430"/>
              <a:ext cx="133174" cy="839029"/>
            </a:xfrm>
            <a:prstGeom prst="downArrow">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下矢印 18"/>
            <p:cNvSpPr/>
            <p:nvPr/>
          </p:nvSpPr>
          <p:spPr>
            <a:xfrm rot="13463984">
              <a:off x="2073032" y="6257275"/>
              <a:ext cx="118569" cy="852787"/>
            </a:xfrm>
            <a:prstGeom prst="down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1847756" y="6777075"/>
              <a:ext cx="1481400" cy="36594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P明朝B" panose="02020800000000000000" pitchFamily="18" charset="-128"/>
                  <a:ea typeface="HGP明朝B" panose="02020800000000000000" pitchFamily="18" charset="-128"/>
                </a:rPr>
                <a:t>または</a:t>
              </a:r>
              <a:r>
                <a:rPr kumimoji="1" lang="en-US" altLang="ja-JP" sz="1400" dirty="0" smtClean="0">
                  <a:solidFill>
                    <a:schemeClr val="tx1"/>
                  </a:solidFill>
                  <a:latin typeface="HGP明朝B" panose="02020800000000000000" pitchFamily="18" charset="-128"/>
                  <a:ea typeface="HGP明朝B" panose="02020800000000000000" pitchFamily="18" charset="-128"/>
                </a:rPr>
                <a:t>PLT</a:t>
              </a:r>
              <a:r>
                <a:rPr kumimoji="1" lang="ja-JP" altLang="en-US" sz="1400" dirty="0" smtClean="0">
                  <a:solidFill>
                    <a:schemeClr val="tx1"/>
                  </a:solidFill>
                  <a:latin typeface="HGP明朝B" panose="02020800000000000000" pitchFamily="18" charset="-128"/>
                  <a:ea typeface="HGP明朝B" panose="02020800000000000000" pitchFamily="18" charset="-128"/>
                </a:rPr>
                <a:t>から</a:t>
              </a:r>
              <a:endParaRPr kumimoji="1" lang="ja-JP" altLang="en-US" sz="1400" dirty="0">
                <a:solidFill>
                  <a:schemeClr val="tx1"/>
                </a:solidFill>
                <a:latin typeface="HGP明朝B" panose="02020800000000000000" pitchFamily="18" charset="-128"/>
                <a:ea typeface="HGP明朝B" panose="02020800000000000000" pitchFamily="18" charset="-128"/>
              </a:endParaRPr>
            </a:p>
          </p:txBody>
        </p:sp>
      </p:grpSp>
      <p:sp>
        <p:nvSpPr>
          <p:cNvPr id="22" name="タイトル 1"/>
          <p:cNvSpPr txBox="1">
            <a:spLocks/>
          </p:cNvSpPr>
          <p:nvPr/>
        </p:nvSpPr>
        <p:spPr>
          <a:xfrm>
            <a:off x="501901" y="269510"/>
            <a:ext cx="4279412" cy="1318980"/>
          </a:xfrm>
          <a:prstGeom prst="rect">
            <a:avLst/>
          </a:prstGeom>
        </p:spPr>
        <p:txBody>
          <a:bodyPr vert="horz" lIns="91440" tIns="45720" rIns="91440" bIns="45720" rtlCol="0" anchor="ctr">
            <a:normAutofit/>
          </a:bodyPr>
          <a:lst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a:lstStyle>
          <a:p>
            <a:r>
              <a:rPr lang="ja-JP" altLang="en-US" sz="4800" dirty="0" smtClean="0">
                <a:latin typeface="HGP明朝B" panose="02020800000000000000" pitchFamily="18" charset="-128"/>
                <a:ea typeface="HGP明朝B" panose="02020800000000000000" pitchFamily="18" charset="-128"/>
              </a:rPr>
              <a:t>凝固抑制系</a:t>
            </a:r>
            <a:endParaRPr lang="ja-JP" altLang="en-US" sz="4800" dirty="0">
              <a:latin typeface="HGP明朝B" panose="02020800000000000000" pitchFamily="18" charset="-128"/>
              <a:ea typeface="HGP明朝B" panose="02020800000000000000" pitchFamily="18" charset="-128"/>
            </a:endParaRPr>
          </a:p>
        </p:txBody>
      </p:sp>
      <p:sp>
        <p:nvSpPr>
          <p:cNvPr id="23" name="タイトル 1"/>
          <p:cNvSpPr>
            <a:spLocks noGrp="1"/>
          </p:cNvSpPr>
          <p:nvPr>
            <p:ph type="title"/>
          </p:nvPr>
        </p:nvSpPr>
        <p:spPr>
          <a:xfrm>
            <a:off x="1686873" y="1395241"/>
            <a:ext cx="4437673" cy="1318980"/>
          </a:xfrm>
        </p:spPr>
        <p:txBody>
          <a:bodyPr>
            <a:normAutofit/>
          </a:bodyPr>
          <a:lstStyle/>
          <a:p>
            <a:r>
              <a:rPr kumimoji="1" lang="ja-JP" altLang="en-US" sz="4000" dirty="0" smtClean="0">
                <a:latin typeface="HGP明朝B" panose="02020800000000000000" pitchFamily="18" charset="-128"/>
                <a:ea typeface="HGP明朝B" panose="02020800000000000000" pitchFamily="18" charset="-128"/>
              </a:rPr>
              <a:t>凝固抑制系</a:t>
            </a:r>
            <a:r>
              <a:rPr kumimoji="1" lang="en-US" altLang="ja-JP" sz="4000" dirty="0" smtClean="0">
                <a:latin typeface="HGP明朝B" panose="02020800000000000000" pitchFamily="18" charset="-128"/>
                <a:ea typeface="HGP明朝B" panose="02020800000000000000" pitchFamily="18" charset="-128"/>
              </a:rPr>
              <a:t/>
            </a:r>
            <a:br>
              <a:rPr kumimoji="1" lang="en-US" altLang="ja-JP" sz="4000" dirty="0" smtClean="0">
                <a:latin typeface="HGP明朝B" panose="02020800000000000000" pitchFamily="18" charset="-128"/>
                <a:ea typeface="HGP明朝B" panose="02020800000000000000" pitchFamily="18" charset="-128"/>
              </a:rPr>
            </a:br>
            <a:r>
              <a:rPr kumimoji="1" lang="ja-JP" altLang="en-US" sz="4000" dirty="0" smtClean="0">
                <a:latin typeface="HGP明朝B" panose="02020800000000000000" pitchFamily="18" charset="-128"/>
                <a:ea typeface="HGP明朝B" panose="02020800000000000000" pitchFamily="18" charset="-128"/>
              </a:rPr>
              <a:t>（</a:t>
            </a:r>
            <a:r>
              <a:rPr kumimoji="1" lang="en-US" altLang="ja-JP" sz="4000" dirty="0" smtClean="0">
                <a:latin typeface="HGP明朝B" panose="02020800000000000000" pitchFamily="18" charset="-128"/>
                <a:ea typeface="HGP明朝B" panose="02020800000000000000" pitchFamily="18" charset="-128"/>
              </a:rPr>
              <a:t>Anti-Thrombin</a:t>
            </a:r>
            <a:r>
              <a:rPr kumimoji="1" lang="ja-JP" altLang="en-US" sz="4000" dirty="0" smtClean="0">
                <a:latin typeface="HGP明朝B" panose="02020800000000000000" pitchFamily="18" charset="-128"/>
                <a:ea typeface="HGP明朝B" panose="02020800000000000000" pitchFamily="18" charset="-128"/>
              </a:rPr>
              <a:t>）</a:t>
            </a:r>
            <a:endParaRPr kumimoji="1" lang="ja-JP" altLang="en-US" sz="4000" dirty="0">
              <a:latin typeface="HGP明朝B" panose="02020800000000000000" pitchFamily="18" charset="-128"/>
              <a:ea typeface="HGP明朝B" panose="02020800000000000000" pitchFamily="18" charset="-128"/>
            </a:endParaRPr>
          </a:p>
        </p:txBody>
      </p:sp>
      <p:sp>
        <p:nvSpPr>
          <p:cNvPr id="33" name="角丸四角形 32"/>
          <p:cNvSpPr/>
          <p:nvPr/>
        </p:nvSpPr>
        <p:spPr>
          <a:xfrm>
            <a:off x="5085407" y="4798898"/>
            <a:ext cx="844827" cy="684969"/>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HGP明朝B" panose="02020800000000000000" pitchFamily="18" charset="-128"/>
                <a:ea typeface="HGP明朝B" panose="02020800000000000000" pitchFamily="18" charset="-128"/>
              </a:rPr>
              <a:t>TAT</a:t>
            </a:r>
            <a:endParaRPr kumimoji="1" lang="ja-JP" altLang="en-US" dirty="0">
              <a:solidFill>
                <a:schemeClr val="tx1"/>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26699976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86873" y="1395241"/>
            <a:ext cx="4437673" cy="1318980"/>
          </a:xfrm>
        </p:spPr>
        <p:txBody>
          <a:bodyPr>
            <a:normAutofit/>
          </a:bodyPr>
          <a:lstStyle/>
          <a:p>
            <a:r>
              <a:rPr kumimoji="1" lang="ja-JP" altLang="en-US" sz="4000" dirty="0" smtClean="0">
                <a:latin typeface="HGP明朝B" panose="02020800000000000000" pitchFamily="18" charset="-128"/>
                <a:ea typeface="HGP明朝B" panose="02020800000000000000" pitchFamily="18" charset="-128"/>
              </a:rPr>
              <a:t>凝固抑制系</a:t>
            </a:r>
            <a:r>
              <a:rPr kumimoji="1" lang="en-US" altLang="ja-JP" sz="4000" dirty="0" smtClean="0">
                <a:latin typeface="HGP明朝B" panose="02020800000000000000" pitchFamily="18" charset="-128"/>
                <a:ea typeface="HGP明朝B" panose="02020800000000000000" pitchFamily="18" charset="-128"/>
              </a:rPr>
              <a:t/>
            </a:r>
            <a:br>
              <a:rPr kumimoji="1" lang="en-US" altLang="ja-JP" sz="4000" dirty="0" smtClean="0">
                <a:latin typeface="HGP明朝B" panose="02020800000000000000" pitchFamily="18" charset="-128"/>
                <a:ea typeface="HGP明朝B" panose="02020800000000000000" pitchFamily="18" charset="-128"/>
              </a:rPr>
            </a:br>
            <a:r>
              <a:rPr kumimoji="1" lang="ja-JP" altLang="en-US" sz="4000" dirty="0" smtClean="0">
                <a:latin typeface="HGP明朝B" panose="02020800000000000000" pitchFamily="18" charset="-128"/>
                <a:ea typeface="HGP明朝B" panose="02020800000000000000" pitchFamily="18" charset="-128"/>
              </a:rPr>
              <a:t>（</a:t>
            </a:r>
            <a:r>
              <a:rPr kumimoji="1" lang="en-US" altLang="ja-JP" sz="4000" dirty="0" smtClean="0">
                <a:latin typeface="HGP明朝B" panose="02020800000000000000" pitchFamily="18" charset="-128"/>
                <a:ea typeface="HGP明朝B" panose="02020800000000000000" pitchFamily="18" charset="-128"/>
              </a:rPr>
              <a:t>Anti-Thrombin</a:t>
            </a:r>
            <a:r>
              <a:rPr kumimoji="1" lang="ja-JP" altLang="en-US" sz="4000" dirty="0" smtClean="0">
                <a:latin typeface="HGP明朝B" panose="02020800000000000000" pitchFamily="18" charset="-128"/>
                <a:ea typeface="HGP明朝B" panose="02020800000000000000" pitchFamily="18" charset="-128"/>
              </a:rPr>
              <a:t>）</a:t>
            </a:r>
            <a:endParaRPr kumimoji="1" lang="ja-JP" altLang="en-US" sz="4000" dirty="0">
              <a:latin typeface="HGP明朝B" panose="02020800000000000000" pitchFamily="18" charset="-128"/>
              <a:ea typeface="HGP明朝B" panose="02020800000000000000" pitchFamily="18" charset="-128"/>
            </a:endParaRPr>
          </a:p>
        </p:txBody>
      </p:sp>
      <p:sp>
        <p:nvSpPr>
          <p:cNvPr id="4" name="タイトル 1"/>
          <p:cNvSpPr txBox="1">
            <a:spLocks/>
          </p:cNvSpPr>
          <p:nvPr/>
        </p:nvSpPr>
        <p:spPr>
          <a:xfrm>
            <a:off x="501901" y="269510"/>
            <a:ext cx="4279412" cy="1318980"/>
          </a:xfrm>
          <a:prstGeom prst="rect">
            <a:avLst/>
          </a:prstGeom>
        </p:spPr>
        <p:txBody>
          <a:bodyPr vert="horz" lIns="91440" tIns="45720" rIns="91440" bIns="45720" rtlCol="0" anchor="ctr">
            <a:normAutofit/>
          </a:bodyPr>
          <a:lst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a:lstStyle>
          <a:p>
            <a:r>
              <a:rPr lang="ja-JP" altLang="en-US" sz="4800" dirty="0" smtClean="0">
                <a:latin typeface="HGP明朝B" panose="02020800000000000000" pitchFamily="18" charset="-128"/>
                <a:ea typeface="HGP明朝B" panose="02020800000000000000" pitchFamily="18" charset="-128"/>
              </a:rPr>
              <a:t>凝固抑制系</a:t>
            </a:r>
            <a:endParaRPr lang="ja-JP" altLang="en-US" sz="4800" dirty="0">
              <a:latin typeface="HGP明朝B" panose="02020800000000000000" pitchFamily="18" charset="-128"/>
              <a:ea typeface="HGP明朝B" panose="02020800000000000000" pitchFamily="18" charset="-128"/>
            </a:endParaRPr>
          </a:p>
        </p:txBody>
      </p:sp>
      <p:sp>
        <p:nvSpPr>
          <p:cNvPr id="53" name="正方形/長方形 52"/>
          <p:cNvSpPr/>
          <p:nvPr/>
        </p:nvSpPr>
        <p:spPr>
          <a:xfrm>
            <a:off x="209884" y="101257"/>
            <a:ext cx="6847584" cy="30520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grpSp>
        <p:nvGrpSpPr>
          <p:cNvPr id="5" name="グループ化 4"/>
          <p:cNvGrpSpPr/>
          <p:nvPr/>
        </p:nvGrpSpPr>
        <p:grpSpPr>
          <a:xfrm>
            <a:off x="4578416" y="2054731"/>
            <a:ext cx="8102881" cy="7425603"/>
            <a:chOff x="2550905" y="1449749"/>
            <a:chExt cx="3421391" cy="4454167"/>
          </a:xfrm>
        </p:grpSpPr>
        <p:sp>
          <p:nvSpPr>
            <p:cNvPr id="6" name="角丸四角形 5"/>
            <p:cNvSpPr/>
            <p:nvPr/>
          </p:nvSpPr>
          <p:spPr>
            <a:xfrm>
              <a:off x="4475501" y="5623783"/>
              <a:ext cx="1496795" cy="28013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安定化フィビリン</a:t>
              </a:r>
            </a:p>
          </p:txBody>
        </p:sp>
        <p:grpSp>
          <p:nvGrpSpPr>
            <p:cNvPr id="7" name="グループ化 6"/>
            <p:cNvGrpSpPr/>
            <p:nvPr/>
          </p:nvGrpSpPr>
          <p:grpSpPr>
            <a:xfrm>
              <a:off x="2550905" y="1449749"/>
              <a:ext cx="3196348" cy="3962802"/>
              <a:chOff x="2526026" y="1459353"/>
              <a:chExt cx="3196348" cy="3962802"/>
            </a:xfrm>
          </p:grpSpPr>
          <p:sp>
            <p:nvSpPr>
              <p:cNvPr id="8" name="角丸四角形 7"/>
              <p:cNvSpPr/>
              <p:nvPr/>
            </p:nvSpPr>
            <p:spPr>
              <a:xfrm>
                <a:off x="2771492" y="2737797"/>
                <a:ext cx="1005681" cy="231870"/>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0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000" b="1" kern="0" dirty="0">
                    <a:solidFill>
                      <a:prstClr val="white"/>
                    </a:solidFill>
                    <a:latin typeface="ＭＳ Ｐ明朝" panose="02020600040205080304" pitchFamily="18" charset="-128"/>
                    <a:ea typeface="ＭＳ Ｐ明朝" panose="02020600040205080304" pitchFamily="18" charset="-128"/>
                  </a:rPr>
                  <a:t>X</a:t>
                </a:r>
                <a:r>
                  <a:rPr kumimoji="0" lang="ja-JP" altLang="en-US" sz="2000" b="1" kern="0" dirty="0">
                    <a:solidFill>
                      <a:prstClr val="white"/>
                    </a:solidFill>
                    <a:latin typeface="ＭＳ Ｐ明朝" panose="02020600040205080304" pitchFamily="18" charset="-128"/>
                    <a:ea typeface="ＭＳ Ｐ明朝" panose="02020600040205080304" pitchFamily="18" charset="-128"/>
                  </a:rPr>
                  <a:t>因子</a:t>
                </a:r>
              </a:p>
            </p:txBody>
          </p:sp>
          <p:sp>
            <p:nvSpPr>
              <p:cNvPr id="9" name="角丸四角形 8"/>
              <p:cNvSpPr/>
              <p:nvPr/>
            </p:nvSpPr>
            <p:spPr>
              <a:xfrm>
                <a:off x="3336525" y="3096575"/>
                <a:ext cx="1114097" cy="41267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0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000" b="1" kern="0" dirty="0">
                    <a:solidFill>
                      <a:prstClr val="white"/>
                    </a:solidFill>
                    <a:latin typeface="ＭＳ Ｐ明朝" panose="02020600040205080304" pitchFamily="18" charset="-128"/>
                    <a:ea typeface="ＭＳ Ｐ明朝" panose="02020600040205080304" pitchFamily="18" charset="-128"/>
                  </a:rPr>
                  <a:t>V</a:t>
                </a:r>
                <a:r>
                  <a:rPr kumimoji="0" lang="ja-JP" altLang="en-US" sz="2000" b="1" kern="0" dirty="0">
                    <a:solidFill>
                      <a:prstClr val="white"/>
                    </a:solidFill>
                    <a:latin typeface="ＭＳ Ｐ明朝" panose="02020600040205080304" pitchFamily="18" charset="-128"/>
                    <a:ea typeface="ＭＳ Ｐ明朝" panose="02020600040205080304" pitchFamily="18" charset="-128"/>
                  </a:rPr>
                  <a:t>因子</a:t>
                </a:r>
                <a:endParaRPr kumimoji="0" lang="en-US" altLang="ja-JP" sz="2000" b="1" kern="0" dirty="0">
                  <a:solidFill>
                    <a:prstClr val="white"/>
                  </a:solidFill>
                  <a:latin typeface="ＭＳ Ｐ明朝" panose="02020600040205080304" pitchFamily="18" charset="-128"/>
                  <a:ea typeface="ＭＳ Ｐ明朝" panose="02020600040205080304" pitchFamily="18" charset="-128"/>
                </a:endParaRPr>
              </a:p>
              <a:p>
                <a:pPr algn="ctr" defTabSz="1761043">
                  <a:defRPr/>
                </a:pPr>
                <a:r>
                  <a:rPr kumimoji="0" lang="ja-JP" altLang="en-US" sz="2000" b="1" kern="0" dirty="0">
                    <a:solidFill>
                      <a:prstClr val="white"/>
                    </a:solidFill>
                    <a:latin typeface="ＭＳ Ｐ明朝" panose="02020600040205080304" pitchFamily="18" charset="-128"/>
                    <a:ea typeface="ＭＳ Ｐ明朝" panose="02020600040205080304" pitchFamily="18" charset="-128"/>
                  </a:rPr>
                  <a:t>＋　</a:t>
                </a:r>
                <a:r>
                  <a:rPr kumimoji="0" lang="en-US" altLang="ja-JP" sz="2000" b="1" kern="0" dirty="0" err="1">
                    <a:solidFill>
                      <a:srgbClr val="FF0000"/>
                    </a:solidFill>
                    <a:latin typeface="ＭＳ Ｐ明朝" panose="02020600040205080304" pitchFamily="18" charset="-128"/>
                    <a:ea typeface="ＭＳ Ｐ明朝" panose="02020600040205080304" pitchFamily="18" charset="-128"/>
                  </a:rPr>
                  <a:t>Ca</a:t>
                </a:r>
                <a:r>
                  <a:rPr kumimoji="0" lang="en-US" altLang="ja-JP" sz="2000" b="1" kern="0" baseline="30000" dirty="0">
                    <a:solidFill>
                      <a:srgbClr val="FF0000"/>
                    </a:solidFill>
                    <a:latin typeface="ＭＳ Ｐ明朝" panose="02020600040205080304" pitchFamily="18" charset="-128"/>
                    <a:ea typeface="ＭＳ Ｐ明朝" panose="02020600040205080304" pitchFamily="18" charset="-128"/>
                  </a:rPr>
                  <a:t>++</a:t>
                </a:r>
                <a:endParaRPr kumimoji="0" lang="ja-JP" altLang="en-US" sz="2000" b="1" kern="0" baseline="30000" dirty="0">
                  <a:solidFill>
                    <a:srgbClr val="FF0000"/>
                  </a:solidFill>
                  <a:latin typeface="ＭＳ Ｐ明朝" panose="02020600040205080304" pitchFamily="18" charset="-128"/>
                  <a:ea typeface="ＭＳ Ｐ明朝" panose="02020600040205080304" pitchFamily="18" charset="-128"/>
                </a:endParaRPr>
              </a:p>
            </p:txBody>
          </p:sp>
          <p:sp>
            <p:nvSpPr>
              <p:cNvPr id="10" name="角丸四角形 9"/>
              <p:cNvSpPr/>
              <p:nvPr/>
            </p:nvSpPr>
            <p:spPr>
              <a:xfrm>
                <a:off x="2761110" y="3637113"/>
                <a:ext cx="1340069" cy="361040"/>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0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000" b="1" kern="0" dirty="0">
                    <a:solidFill>
                      <a:prstClr val="white"/>
                    </a:solidFill>
                    <a:latin typeface="ＭＳ Ｐ明朝" panose="02020600040205080304" pitchFamily="18" charset="-128"/>
                    <a:ea typeface="ＭＳ Ｐ明朝" panose="02020600040205080304" pitchFamily="18" charset="-128"/>
                  </a:rPr>
                  <a:t>II</a:t>
                </a:r>
                <a:r>
                  <a:rPr kumimoji="0" lang="ja-JP" altLang="en-US" sz="2000" b="1" kern="0" dirty="0">
                    <a:solidFill>
                      <a:prstClr val="white"/>
                    </a:solidFill>
                    <a:latin typeface="ＭＳ Ｐ明朝" panose="02020600040205080304" pitchFamily="18" charset="-128"/>
                    <a:ea typeface="ＭＳ Ｐ明朝" panose="02020600040205080304" pitchFamily="18" charset="-128"/>
                  </a:rPr>
                  <a:t>因子</a:t>
                </a:r>
                <a:endParaRPr kumimoji="0" lang="en-US" altLang="ja-JP" sz="2000" b="1" kern="0" dirty="0">
                  <a:solidFill>
                    <a:prstClr val="white"/>
                  </a:solidFill>
                  <a:latin typeface="ＭＳ Ｐ明朝" panose="02020600040205080304" pitchFamily="18" charset="-128"/>
                  <a:ea typeface="ＭＳ Ｐ明朝" panose="02020600040205080304" pitchFamily="18" charset="-128"/>
                </a:endParaRPr>
              </a:p>
              <a:p>
                <a:pPr algn="ctr" defTabSz="1761043">
                  <a:defRPr/>
                </a:pPr>
                <a:r>
                  <a:rPr kumimoji="0" lang="ja-JP" altLang="en-US" sz="2000" b="1" kern="0" dirty="0">
                    <a:solidFill>
                      <a:prstClr val="white"/>
                    </a:solidFill>
                    <a:latin typeface="ＭＳ Ｐ明朝" panose="02020600040205080304" pitchFamily="18" charset="-128"/>
                    <a:ea typeface="ＭＳ Ｐ明朝" panose="02020600040205080304" pitchFamily="18" charset="-128"/>
                  </a:rPr>
                  <a:t>（プロトロンビン）</a:t>
                </a:r>
              </a:p>
            </p:txBody>
          </p:sp>
          <p:sp>
            <p:nvSpPr>
              <p:cNvPr id="11" name="円/楕円 10"/>
              <p:cNvSpPr/>
              <p:nvPr/>
            </p:nvSpPr>
            <p:spPr>
              <a:xfrm>
                <a:off x="2526026" y="4248961"/>
                <a:ext cx="1600814" cy="518058"/>
              </a:xfrm>
              <a:prstGeom prst="ellipse">
                <a:avLst/>
              </a:prstGeom>
              <a:solidFill>
                <a:srgbClr val="FF0000"/>
              </a:solidFill>
              <a:ln w="12700" cap="flat" cmpd="sng" algn="ctr">
                <a:noFill/>
                <a:prstDash val="solid"/>
                <a:miter lim="800000"/>
              </a:ln>
              <a:effectLst/>
            </p:spPr>
            <p:txBody>
              <a:bodyPr rtlCol="0" anchor="ctr"/>
              <a:lstStyle/>
              <a:p>
                <a:pPr algn="ctr" defTabSz="1761043">
                  <a:defRPr/>
                </a:pPr>
                <a:r>
                  <a:rPr kumimoji="0" lang="ja-JP" altLang="en-US" sz="2118" b="1" kern="0" dirty="0">
                    <a:solidFill>
                      <a:prstClr val="white"/>
                    </a:solidFill>
                    <a:latin typeface="ＭＳ Ｐ明朝" panose="02020600040205080304" pitchFamily="18" charset="-128"/>
                    <a:ea typeface="ＭＳ Ｐ明朝" panose="02020600040205080304" pitchFamily="18" charset="-128"/>
                  </a:rPr>
                  <a:t>活性化第</a:t>
                </a:r>
                <a:r>
                  <a:rPr kumimoji="0" lang="en-US" altLang="ja-JP" sz="2118" b="1" kern="0" dirty="0">
                    <a:solidFill>
                      <a:prstClr val="white"/>
                    </a:solidFill>
                    <a:latin typeface="ＭＳ Ｐ明朝" panose="02020600040205080304" pitchFamily="18" charset="-128"/>
                    <a:ea typeface="ＭＳ Ｐ明朝" panose="02020600040205080304" pitchFamily="18" charset="-128"/>
                  </a:rPr>
                  <a:t>II</a:t>
                </a:r>
                <a:r>
                  <a:rPr kumimoji="0" lang="ja-JP" altLang="en-US" sz="2118" b="1" kern="0" dirty="0">
                    <a:solidFill>
                      <a:prstClr val="white"/>
                    </a:solidFill>
                    <a:latin typeface="ＭＳ Ｐ明朝" panose="02020600040205080304" pitchFamily="18" charset="-128"/>
                    <a:ea typeface="ＭＳ Ｐ明朝" panose="02020600040205080304" pitchFamily="18" charset="-128"/>
                  </a:rPr>
                  <a:t>因子</a:t>
                </a:r>
                <a:endParaRPr kumimoji="0" lang="en-US" altLang="ja-JP" sz="2118" b="1" kern="0" dirty="0">
                  <a:solidFill>
                    <a:prstClr val="white"/>
                  </a:solidFill>
                  <a:latin typeface="ＭＳ Ｐ明朝" panose="02020600040205080304" pitchFamily="18" charset="-128"/>
                  <a:ea typeface="ＭＳ Ｐ明朝" panose="02020600040205080304" pitchFamily="18" charset="-128"/>
                </a:endParaRPr>
              </a:p>
              <a:p>
                <a:pPr algn="ctr" defTabSz="1761043">
                  <a:defRPr/>
                </a:pPr>
                <a:r>
                  <a:rPr kumimoji="0" lang="ja-JP" altLang="en-US" sz="2118" b="1" kern="0" dirty="0">
                    <a:solidFill>
                      <a:prstClr val="white"/>
                    </a:solidFill>
                    <a:latin typeface="ＭＳ Ｐ明朝" panose="02020600040205080304" pitchFamily="18" charset="-128"/>
                    <a:ea typeface="ＭＳ Ｐ明朝" panose="02020600040205080304" pitchFamily="18" charset="-128"/>
                  </a:rPr>
                  <a:t>（トロンビン）</a:t>
                </a:r>
              </a:p>
            </p:txBody>
          </p:sp>
          <p:sp>
            <p:nvSpPr>
              <p:cNvPr id="12" name="角丸四角形 11"/>
              <p:cNvSpPr/>
              <p:nvPr/>
            </p:nvSpPr>
            <p:spPr>
              <a:xfrm>
                <a:off x="2653747" y="5018214"/>
                <a:ext cx="1319049" cy="373117"/>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118"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118" b="1" kern="0" dirty="0">
                    <a:solidFill>
                      <a:prstClr val="white"/>
                    </a:solidFill>
                    <a:latin typeface="ＭＳ Ｐ明朝" panose="02020600040205080304" pitchFamily="18" charset="-128"/>
                    <a:ea typeface="ＭＳ Ｐ明朝" panose="02020600040205080304" pitchFamily="18" charset="-128"/>
                  </a:rPr>
                  <a:t>I</a:t>
                </a:r>
                <a:r>
                  <a:rPr kumimoji="0" lang="ja-JP" altLang="en-US" sz="2118" b="1" kern="0" dirty="0">
                    <a:solidFill>
                      <a:prstClr val="white"/>
                    </a:solidFill>
                    <a:latin typeface="ＭＳ Ｐ明朝" panose="02020600040205080304" pitchFamily="18" charset="-128"/>
                    <a:ea typeface="ＭＳ Ｐ明朝" panose="02020600040205080304" pitchFamily="18" charset="-128"/>
                  </a:rPr>
                  <a:t>因子</a:t>
                </a:r>
                <a:endParaRPr kumimoji="0" lang="en-US" altLang="ja-JP" sz="2118" b="1" kern="0" dirty="0">
                  <a:solidFill>
                    <a:prstClr val="white"/>
                  </a:solidFill>
                  <a:latin typeface="ＭＳ Ｐ明朝" panose="02020600040205080304" pitchFamily="18" charset="-128"/>
                  <a:ea typeface="ＭＳ Ｐ明朝" panose="02020600040205080304" pitchFamily="18" charset="-128"/>
                </a:endParaRPr>
              </a:p>
              <a:p>
                <a:pPr algn="ctr" defTabSz="1761043">
                  <a:defRPr/>
                </a:pPr>
                <a:r>
                  <a:rPr kumimoji="0" lang="ja-JP" altLang="en-US" sz="2118" b="1" kern="0" dirty="0">
                    <a:solidFill>
                      <a:prstClr val="white"/>
                    </a:solidFill>
                    <a:latin typeface="ＭＳ Ｐ明朝" panose="02020600040205080304" pitchFamily="18" charset="-128"/>
                    <a:ea typeface="ＭＳ Ｐ明朝" panose="02020600040205080304" pitchFamily="18" charset="-128"/>
                  </a:rPr>
                  <a:t>（フィビリノーゲン）</a:t>
                </a:r>
              </a:p>
            </p:txBody>
          </p:sp>
          <p:sp>
            <p:nvSpPr>
              <p:cNvPr id="13" name="角丸四角形 12"/>
              <p:cNvSpPr/>
              <p:nvPr/>
            </p:nvSpPr>
            <p:spPr>
              <a:xfrm>
                <a:off x="4450622" y="5019177"/>
                <a:ext cx="1271752" cy="402978"/>
              </a:xfrm>
              <a:prstGeom prst="roundRect">
                <a:avLst/>
              </a:prstGeom>
              <a:solidFill>
                <a:schemeClr val="tx1"/>
              </a:solidFill>
              <a:ln w="12700" cap="flat" cmpd="sng" algn="ctr">
                <a:noFill/>
                <a:prstDash val="solid"/>
                <a:miter lim="800000"/>
              </a:ln>
              <a:effectLst/>
            </p:spPr>
            <p:txBody>
              <a:bodyPr rtlCol="0" anchor="ctr"/>
              <a:lstStyle/>
              <a:p>
                <a:pPr algn="ctr" defTabSz="1761043">
                  <a:defRPr/>
                </a:pPr>
                <a:r>
                  <a:rPr kumimoji="0" lang="ja-JP" altLang="en-US" sz="2800" b="1" kern="0" dirty="0">
                    <a:solidFill>
                      <a:srgbClr val="FF0000"/>
                    </a:solidFill>
                    <a:latin typeface="ＭＳ Ｐ明朝" panose="02020600040205080304" pitchFamily="18" charset="-128"/>
                    <a:ea typeface="ＭＳ Ｐ明朝" panose="02020600040205080304" pitchFamily="18" charset="-128"/>
                  </a:rPr>
                  <a:t>フィビリン</a:t>
                </a:r>
              </a:p>
            </p:txBody>
          </p:sp>
          <p:sp>
            <p:nvSpPr>
              <p:cNvPr id="14" name="円/楕円 13"/>
              <p:cNvSpPr/>
              <p:nvPr/>
            </p:nvSpPr>
            <p:spPr>
              <a:xfrm>
                <a:off x="2554953" y="1459353"/>
                <a:ext cx="1420211" cy="562003"/>
              </a:xfrm>
              <a:prstGeom prst="ellipse">
                <a:avLst/>
              </a:prstGeom>
              <a:solidFill>
                <a:srgbClr val="FF33CC"/>
              </a:solidFill>
              <a:ln w="12700" cap="flat" cmpd="sng" algn="ctr">
                <a:noFill/>
                <a:prstDash val="solid"/>
                <a:miter lim="800000"/>
              </a:ln>
              <a:effectLst/>
            </p:spPr>
            <p:txBody>
              <a:bodyPr rtlCol="0" anchor="ctr"/>
              <a:lstStyle/>
              <a:p>
                <a:pPr algn="ctr" defTabSz="1761043">
                  <a:defRPr/>
                </a:pPr>
                <a:r>
                  <a:rPr kumimoji="0" lang="ja-JP" altLang="en-US" sz="2000" b="1" kern="0" dirty="0">
                    <a:solidFill>
                      <a:prstClr val="white"/>
                    </a:solidFill>
                    <a:latin typeface="ＭＳ Ｐ明朝" panose="02020600040205080304" pitchFamily="18" charset="-128"/>
                    <a:ea typeface="ＭＳ Ｐ明朝" panose="02020600040205080304" pitchFamily="18" charset="-128"/>
                  </a:rPr>
                  <a:t>組織トロンボプラスチン</a:t>
                </a:r>
              </a:p>
            </p:txBody>
          </p:sp>
          <p:sp>
            <p:nvSpPr>
              <p:cNvPr id="15" name="右矢印 14"/>
              <p:cNvSpPr/>
              <p:nvPr/>
            </p:nvSpPr>
            <p:spPr>
              <a:xfrm>
                <a:off x="4087863" y="5082605"/>
                <a:ext cx="298887" cy="186559"/>
              </a:xfrm>
              <a:prstGeom prst="rightArrow">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16" name="下矢印 15"/>
              <p:cNvSpPr/>
              <p:nvPr/>
            </p:nvSpPr>
            <p:spPr>
              <a:xfrm>
                <a:off x="3189797" y="4019036"/>
                <a:ext cx="146728" cy="209042"/>
              </a:xfrm>
              <a:prstGeom prst="downArrow">
                <a:avLst/>
              </a:prstGeom>
              <a:solidFill>
                <a:srgbClr val="FF99FF"/>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17" name="下矢印 16"/>
              <p:cNvSpPr/>
              <p:nvPr/>
            </p:nvSpPr>
            <p:spPr>
              <a:xfrm>
                <a:off x="3189797" y="2994304"/>
                <a:ext cx="146728" cy="621926"/>
              </a:xfrm>
              <a:prstGeom prst="downArrow">
                <a:avLst/>
              </a:prstGeom>
              <a:solidFill>
                <a:srgbClr val="FF99FF"/>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18" name="角丸四角形 17"/>
              <p:cNvSpPr/>
              <p:nvPr/>
            </p:nvSpPr>
            <p:spPr>
              <a:xfrm>
                <a:off x="2771492" y="2251722"/>
                <a:ext cx="1019504" cy="2610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latin typeface="ＭＳ Ｐ明朝" panose="02020600040205080304" pitchFamily="18" charset="-128"/>
                    <a:ea typeface="ＭＳ Ｐ明朝" panose="02020600040205080304" pitchFamily="18" charset="-128"/>
                  </a:rPr>
                  <a:t>第</a:t>
                </a:r>
                <a:r>
                  <a:rPr lang="en-US" altLang="ja-JP" sz="2000" b="1" dirty="0">
                    <a:latin typeface="ＭＳ Ｐ明朝" panose="02020600040205080304" pitchFamily="18" charset="-128"/>
                    <a:ea typeface="ＭＳ Ｐ明朝" panose="02020600040205080304" pitchFamily="18" charset="-128"/>
                  </a:rPr>
                  <a:t>VII</a:t>
                </a:r>
                <a:r>
                  <a:rPr lang="ja-JP" altLang="en-US" sz="2000" b="1" dirty="0">
                    <a:latin typeface="ＭＳ Ｐ明朝" panose="02020600040205080304" pitchFamily="18" charset="-128"/>
                    <a:ea typeface="ＭＳ Ｐ明朝" panose="02020600040205080304" pitchFamily="18" charset="-128"/>
                  </a:rPr>
                  <a:t>因子</a:t>
                </a:r>
              </a:p>
            </p:txBody>
          </p:sp>
          <p:sp>
            <p:nvSpPr>
              <p:cNvPr id="19" name="下矢印 18"/>
              <p:cNvSpPr/>
              <p:nvPr/>
            </p:nvSpPr>
            <p:spPr>
              <a:xfrm>
                <a:off x="3189798" y="2057565"/>
                <a:ext cx="136635" cy="172846"/>
              </a:xfrm>
              <a:prstGeom prst="downArrow">
                <a:avLst/>
              </a:prstGeom>
              <a:solidFill>
                <a:srgbClr val="FF99FF"/>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20" name="下矢印 19"/>
              <p:cNvSpPr/>
              <p:nvPr/>
            </p:nvSpPr>
            <p:spPr>
              <a:xfrm>
                <a:off x="3189797" y="2550329"/>
                <a:ext cx="130218" cy="162831"/>
              </a:xfrm>
              <a:prstGeom prst="downArrow">
                <a:avLst/>
              </a:prstGeom>
              <a:solidFill>
                <a:srgbClr val="FF99FF"/>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21" name="下矢印 20"/>
              <p:cNvSpPr/>
              <p:nvPr/>
            </p:nvSpPr>
            <p:spPr>
              <a:xfrm rot="10800000" flipV="1">
                <a:off x="3207948" y="4807030"/>
                <a:ext cx="146592" cy="170667"/>
              </a:xfrm>
              <a:prstGeom prst="downArrow">
                <a:avLst/>
              </a:prstGeom>
              <a:solidFill>
                <a:srgbClr val="FF99FF"/>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grpSp>
      </p:grpSp>
      <p:grpSp>
        <p:nvGrpSpPr>
          <p:cNvPr id="22" name="グループ化 21"/>
          <p:cNvGrpSpPr/>
          <p:nvPr/>
        </p:nvGrpSpPr>
        <p:grpSpPr>
          <a:xfrm>
            <a:off x="805194" y="198659"/>
            <a:ext cx="4557179" cy="5326266"/>
            <a:chOff x="-1901845" y="293383"/>
            <a:chExt cx="2698188" cy="2973184"/>
          </a:xfrm>
        </p:grpSpPr>
        <p:sp>
          <p:nvSpPr>
            <p:cNvPr id="23" name="円/楕円 22"/>
            <p:cNvSpPr/>
            <p:nvPr/>
          </p:nvSpPr>
          <p:spPr>
            <a:xfrm>
              <a:off x="-1853337" y="293383"/>
              <a:ext cx="890752" cy="546538"/>
            </a:xfrm>
            <a:prstGeom prst="ellipse">
              <a:avLst/>
            </a:prstGeom>
            <a:solidFill>
              <a:srgbClr val="FF33CC"/>
            </a:solidFill>
            <a:ln w="12700" cap="flat" cmpd="sng" algn="ctr">
              <a:noFill/>
              <a:prstDash val="solid"/>
              <a:miter lim="800000"/>
            </a:ln>
            <a:effectLst/>
          </p:spPr>
          <p:txBody>
            <a:bodyPr rtlCol="0" anchor="ctr"/>
            <a:lstStyle/>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接触因子</a:t>
              </a:r>
            </a:p>
          </p:txBody>
        </p:sp>
        <p:sp>
          <p:nvSpPr>
            <p:cNvPr id="24" name="角丸四角形 23"/>
            <p:cNvSpPr/>
            <p:nvPr/>
          </p:nvSpPr>
          <p:spPr>
            <a:xfrm>
              <a:off x="-1901845" y="1118138"/>
              <a:ext cx="1040524" cy="378372"/>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400" b="1" kern="0" dirty="0">
                  <a:solidFill>
                    <a:prstClr val="white"/>
                  </a:solidFill>
                  <a:latin typeface="ＭＳ Ｐ明朝" panose="02020600040205080304" pitchFamily="18" charset="-128"/>
                  <a:ea typeface="ＭＳ Ｐ明朝" panose="02020600040205080304" pitchFamily="18" charset="-128"/>
                </a:rPr>
                <a:t>XII</a:t>
              </a:r>
              <a:r>
                <a:rPr kumimoji="0" lang="ja-JP" altLang="en-US" sz="2400" b="1" kern="0" dirty="0">
                  <a:solidFill>
                    <a:prstClr val="white"/>
                  </a:solidFill>
                  <a:latin typeface="ＭＳ Ｐ明朝" panose="02020600040205080304" pitchFamily="18" charset="-128"/>
                  <a:ea typeface="ＭＳ Ｐ明朝" panose="02020600040205080304" pitchFamily="18" charset="-128"/>
                </a:rPr>
                <a:t>因子</a:t>
              </a:r>
            </a:p>
          </p:txBody>
        </p:sp>
        <p:sp>
          <p:nvSpPr>
            <p:cNvPr id="25" name="下矢印 24"/>
            <p:cNvSpPr/>
            <p:nvPr/>
          </p:nvSpPr>
          <p:spPr>
            <a:xfrm>
              <a:off x="-1476278" y="883631"/>
              <a:ext cx="136635" cy="209055"/>
            </a:xfrm>
            <a:prstGeom prst="downArrow">
              <a:avLst/>
            </a:prstGeom>
            <a:solidFill>
              <a:srgbClr val="FF99FF"/>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26" name="角丸四角形 25"/>
            <p:cNvSpPr/>
            <p:nvPr/>
          </p:nvSpPr>
          <p:spPr>
            <a:xfrm>
              <a:off x="-1362776" y="1707006"/>
              <a:ext cx="924908" cy="357352"/>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400" b="1" kern="0" dirty="0">
                  <a:solidFill>
                    <a:prstClr val="white"/>
                  </a:solidFill>
                  <a:latin typeface="ＭＳ Ｐ明朝" panose="02020600040205080304" pitchFamily="18" charset="-128"/>
                  <a:ea typeface="ＭＳ Ｐ明朝" panose="02020600040205080304" pitchFamily="18" charset="-128"/>
                </a:rPr>
                <a:t>XI</a:t>
              </a:r>
              <a:r>
                <a:rPr kumimoji="0" lang="ja-JP" altLang="en-US" sz="2400" b="1" kern="0" dirty="0">
                  <a:solidFill>
                    <a:prstClr val="white"/>
                  </a:solidFill>
                  <a:latin typeface="ＭＳ Ｐ明朝" panose="02020600040205080304" pitchFamily="18" charset="-128"/>
                  <a:ea typeface="ＭＳ Ｐ明朝" panose="02020600040205080304" pitchFamily="18" charset="-128"/>
                </a:rPr>
                <a:t>因子</a:t>
              </a:r>
            </a:p>
          </p:txBody>
        </p:sp>
        <p:sp>
          <p:nvSpPr>
            <p:cNvPr id="27" name="正方形/長方形 26"/>
            <p:cNvSpPr/>
            <p:nvPr/>
          </p:nvSpPr>
          <p:spPr>
            <a:xfrm>
              <a:off x="-926554" y="1476640"/>
              <a:ext cx="406944" cy="209054"/>
            </a:xfrm>
            <a:prstGeom prst="rect">
              <a:avLst/>
            </a:prstGeom>
            <a:noFill/>
            <a:ln w="12700" cap="flat" cmpd="sng" algn="ctr">
              <a:noFill/>
              <a:prstDash val="solid"/>
              <a:miter lim="800000"/>
            </a:ln>
            <a:effectLst/>
          </p:spPr>
          <p:txBody>
            <a:bodyPr rtlCol="0" anchor="ctr"/>
            <a:lstStyle/>
            <a:p>
              <a:pPr algn="ctr" defTabSz="1761043">
                <a:defRPr/>
              </a:pPr>
              <a:r>
                <a:rPr kumimoji="0" lang="en-US" altLang="ja-JP" sz="1926" kern="0" dirty="0" err="1">
                  <a:solidFill>
                    <a:srgbClr val="FF0000"/>
                  </a:solidFill>
                  <a:latin typeface="ＭＳ Ｐ明朝" panose="02020600040205080304" pitchFamily="18" charset="-128"/>
                  <a:ea typeface="ＭＳ Ｐ明朝" panose="02020600040205080304" pitchFamily="18" charset="-128"/>
                </a:rPr>
                <a:t>Ca</a:t>
              </a:r>
              <a:r>
                <a:rPr kumimoji="0" lang="en-US" altLang="ja-JP" sz="1926" kern="0" baseline="30000" dirty="0">
                  <a:solidFill>
                    <a:srgbClr val="FF0000"/>
                  </a:solidFill>
                  <a:latin typeface="ＭＳ Ｐ明朝" panose="02020600040205080304" pitchFamily="18" charset="-128"/>
                  <a:ea typeface="ＭＳ Ｐ明朝" panose="02020600040205080304" pitchFamily="18" charset="-128"/>
                </a:rPr>
                <a:t>++</a:t>
              </a:r>
              <a:endParaRPr kumimoji="0" lang="ja-JP" altLang="en-US" sz="1926" kern="0" baseline="30000" dirty="0">
                <a:solidFill>
                  <a:srgbClr val="FF0000"/>
                </a:solidFill>
                <a:latin typeface="ＭＳ Ｐ明朝" panose="02020600040205080304" pitchFamily="18" charset="-128"/>
                <a:ea typeface="ＭＳ Ｐ明朝" panose="02020600040205080304" pitchFamily="18" charset="-128"/>
              </a:endParaRPr>
            </a:p>
          </p:txBody>
        </p:sp>
        <p:sp>
          <p:nvSpPr>
            <p:cNvPr id="28" name="角丸四角形 27"/>
            <p:cNvSpPr/>
            <p:nvPr/>
          </p:nvSpPr>
          <p:spPr>
            <a:xfrm>
              <a:off x="-1068587" y="2245803"/>
              <a:ext cx="1013935" cy="325821"/>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400" b="1" kern="0" dirty="0">
                  <a:solidFill>
                    <a:prstClr val="white"/>
                  </a:solidFill>
                  <a:latin typeface="ＭＳ Ｐ明朝" panose="02020600040205080304" pitchFamily="18" charset="-128"/>
                  <a:ea typeface="ＭＳ Ｐ明朝" panose="02020600040205080304" pitchFamily="18" charset="-128"/>
                </a:rPr>
                <a:t>IX</a:t>
              </a:r>
              <a:r>
                <a:rPr kumimoji="0" lang="ja-JP" altLang="en-US" sz="2400" b="1" kern="0" dirty="0">
                  <a:solidFill>
                    <a:prstClr val="white"/>
                  </a:solidFill>
                  <a:latin typeface="ＭＳ Ｐ明朝" panose="02020600040205080304" pitchFamily="18" charset="-128"/>
                  <a:ea typeface="ＭＳ Ｐ明朝" panose="02020600040205080304" pitchFamily="18" charset="-128"/>
                </a:rPr>
                <a:t>因子</a:t>
              </a:r>
            </a:p>
          </p:txBody>
        </p:sp>
        <p:sp>
          <p:nvSpPr>
            <p:cNvPr id="29" name="角丸四角形 28"/>
            <p:cNvSpPr/>
            <p:nvPr/>
          </p:nvSpPr>
          <p:spPr>
            <a:xfrm>
              <a:off x="-755441" y="2793601"/>
              <a:ext cx="959071" cy="472966"/>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0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000" b="1" kern="0" dirty="0">
                  <a:solidFill>
                    <a:prstClr val="white"/>
                  </a:solidFill>
                  <a:latin typeface="ＭＳ Ｐ明朝" panose="02020600040205080304" pitchFamily="18" charset="-128"/>
                  <a:ea typeface="ＭＳ Ｐ明朝" panose="02020600040205080304" pitchFamily="18" charset="-128"/>
                </a:rPr>
                <a:t>VIII</a:t>
              </a:r>
              <a:r>
                <a:rPr kumimoji="0" lang="ja-JP" altLang="en-US" sz="2000" b="1" kern="0" dirty="0">
                  <a:solidFill>
                    <a:prstClr val="white"/>
                  </a:solidFill>
                  <a:latin typeface="ＭＳ Ｐ明朝" panose="02020600040205080304" pitchFamily="18" charset="-128"/>
                  <a:ea typeface="ＭＳ Ｐ明朝" panose="02020600040205080304" pitchFamily="18" charset="-128"/>
                </a:rPr>
                <a:t>因子</a:t>
              </a:r>
              <a:endParaRPr kumimoji="0" lang="en-US" altLang="ja-JP" sz="2000" b="1" kern="0" dirty="0">
                <a:solidFill>
                  <a:prstClr val="white"/>
                </a:solidFill>
                <a:latin typeface="ＭＳ Ｐ明朝" panose="02020600040205080304" pitchFamily="18" charset="-128"/>
                <a:ea typeface="ＭＳ Ｐ明朝" panose="02020600040205080304" pitchFamily="18" charset="-128"/>
              </a:endParaRPr>
            </a:p>
            <a:p>
              <a:pPr algn="ctr" defTabSz="1761043">
                <a:defRPr/>
              </a:pPr>
              <a:r>
                <a:rPr kumimoji="0" lang="ja-JP" altLang="en-US" sz="2000" b="1" kern="0" dirty="0">
                  <a:solidFill>
                    <a:prstClr val="white"/>
                  </a:solidFill>
                  <a:latin typeface="ＭＳ Ｐ明朝" panose="02020600040205080304" pitchFamily="18" charset="-128"/>
                  <a:ea typeface="ＭＳ Ｐ明朝" panose="02020600040205080304" pitchFamily="18" charset="-128"/>
                </a:rPr>
                <a:t>＋　</a:t>
              </a:r>
              <a:r>
                <a:rPr kumimoji="0" lang="en-US" altLang="ja-JP" sz="2000" b="1" kern="0" dirty="0" err="1">
                  <a:solidFill>
                    <a:srgbClr val="FF0000"/>
                  </a:solidFill>
                  <a:latin typeface="ＭＳ Ｐ明朝" panose="02020600040205080304" pitchFamily="18" charset="-128"/>
                  <a:ea typeface="ＭＳ Ｐ明朝" panose="02020600040205080304" pitchFamily="18" charset="-128"/>
                </a:rPr>
                <a:t>Ca</a:t>
              </a:r>
              <a:r>
                <a:rPr kumimoji="0" lang="ja-JP" altLang="en-US" sz="2000" b="1" kern="0" baseline="30000" dirty="0">
                  <a:solidFill>
                    <a:srgbClr val="FF0000"/>
                  </a:solidFill>
                  <a:latin typeface="ＭＳ Ｐ明朝" panose="02020600040205080304" pitchFamily="18" charset="-128"/>
                  <a:ea typeface="ＭＳ Ｐ明朝" panose="02020600040205080304" pitchFamily="18" charset="-128"/>
                </a:rPr>
                <a:t>＋＋</a:t>
              </a:r>
            </a:p>
          </p:txBody>
        </p:sp>
        <p:grpSp>
          <p:nvGrpSpPr>
            <p:cNvPr id="30" name="グループ化 29"/>
            <p:cNvGrpSpPr/>
            <p:nvPr/>
          </p:nvGrpSpPr>
          <p:grpSpPr>
            <a:xfrm>
              <a:off x="-862964" y="1306078"/>
              <a:ext cx="363208" cy="461702"/>
              <a:chOff x="1931847" y="1476175"/>
              <a:chExt cx="363208" cy="461702"/>
            </a:xfrm>
          </p:grpSpPr>
          <p:sp>
            <p:nvSpPr>
              <p:cNvPr id="38" name="フリーフォーム 37"/>
              <p:cNvSpPr/>
              <p:nvPr/>
            </p:nvSpPr>
            <p:spPr>
              <a:xfrm>
                <a:off x="1931847" y="1476175"/>
                <a:ext cx="287113" cy="387951"/>
              </a:xfrm>
              <a:custGeom>
                <a:avLst/>
                <a:gdLst>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451944 w 1576551"/>
                  <a:gd name="connsiteY8" fmla="*/ 336331 h 399393"/>
                  <a:gd name="connsiteX9" fmla="*/ 1576551 w 1576551"/>
                  <a:gd name="connsiteY9"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1576551 w 1576551"/>
                  <a:gd name="connsiteY8"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1576551 w 1576551"/>
                  <a:gd name="connsiteY7"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1576551 w 1576551"/>
                  <a:gd name="connsiteY6"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1576551 w 1576551"/>
                  <a:gd name="connsiteY5"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1576551 w 1576551"/>
                  <a:gd name="connsiteY4" fmla="*/ 399393 h 399393"/>
                  <a:gd name="connsiteX0" fmla="*/ 0 w 1576551"/>
                  <a:gd name="connsiteY0" fmla="*/ 21171 h 420564"/>
                  <a:gd name="connsiteX1" fmla="*/ 0 w 1576551"/>
                  <a:gd name="connsiteY1" fmla="*/ 21171 h 420564"/>
                  <a:gd name="connsiteX2" fmla="*/ 210206 w 1576551"/>
                  <a:gd name="connsiteY2" fmla="*/ 31681 h 420564"/>
                  <a:gd name="connsiteX3" fmla="*/ 1576551 w 1576551"/>
                  <a:gd name="connsiteY3" fmla="*/ 420564 h 420564"/>
                  <a:gd name="connsiteX0" fmla="*/ 0 w 409903"/>
                  <a:gd name="connsiteY0" fmla="*/ 35910 h 635000"/>
                  <a:gd name="connsiteX1" fmla="*/ 0 w 409903"/>
                  <a:gd name="connsiteY1" fmla="*/ 35910 h 635000"/>
                  <a:gd name="connsiteX2" fmla="*/ 210206 w 409903"/>
                  <a:gd name="connsiteY2" fmla="*/ 46420 h 635000"/>
                  <a:gd name="connsiteX3" fmla="*/ 409903 w 409903"/>
                  <a:gd name="connsiteY3" fmla="*/ 635000 h 635000"/>
                  <a:gd name="connsiteX0" fmla="*/ 0 w 491005"/>
                  <a:gd name="connsiteY0" fmla="*/ 0 h 599090"/>
                  <a:gd name="connsiteX1" fmla="*/ 0 w 491005"/>
                  <a:gd name="connsiteY1" fmla="*/ 0 h 599090"/>
                  <a:gd name="connsiteX2" fmla="*/ 483475 w 491005"/>
                  <a:gd name="connsiteY2" fmla="*/ 136634 h 599090"/>
                  <a:gd name="connsiteX3" fmla="*/ 409903 w 491005"/>
                  <a:gd name="connsiteY3" fmla="*/ 599090 h 599090"/>
                  <a:gd name="connsiteX0" fmla="*/ 0 w 492092"/>
                  <a:gd name="connsiteY0" fmla="*/ 0 h 525518"/>
                  <a:gd name="connsiteX1" fmla="*/ 0 w 492092"/>
                  <a:gd name="connsiteY1" fmla="*/ 0 h 525518"/>
                  <a:gd name="connsiteX2" fmla="*/ 483475 w 492092"/>
                  <a:gd name="connsiteY2" fmla="*/ 136634 h 525518"/>
                  <a:gd name="connsiteX3" fmla="*/ 430924 w 492092"/>
                  <a:gd name="connsiteY3" fmla="*/ 525518 h 525518"/>
                  <a:gd name="connsiteX0" fmla="*/ 0 w 701729"/>
                  <a:gd name="connsiteY0" fmla="*/ 0 h 525518"/>
                  <a:gd name="connsiteX1" fmla="*/ 0 w 701729"/>
                  <a:gd name="connsiteY1" fmla="*/ 0 h 525518"/>
                  <a:gd name="connsiteX2" fmla="*/ 483475 w 701729"/>
                  <a:gd name="connsiteY2" fmla="*/ 136634 h 525518"/>
                  <a:gd name="connsiteX3" fmla="*/ 430924 w 701729"/>
                  <a:gd name="connsiteY3" fmla="*/ 525518 h 525518"/>
                  <a:gd name="connsiteX0" fmla="*/ 0 w 800889"/>
                  <a:gd name="connsiteY0" fmla="*/ 0 h 702631"/>
                  <a:gd name="connsiteX1" fmla="*/ 0 w 800889"/>
                  <a:gd name="connsiteY1" fmla="*/ 0 h 702631"/>
                  <a:gd name="connsiteX2" fmla="*/ 483475 w 800889"/>
                  <a:gd name="connsiteY2" fmla="*/ 136634 h 702631"/>
                  <a:gd name="connsiteX3" fmla="*/ 562729 w 800889"/>
                  <a:gd name="connsiteY3" fmla="*/ 702631 h 702631"/>
                  <a:gd name="connsiteX0" fmla="*/ 0 w 565145"/>
                  <a:gd name="connsiteY0" fmla="*/ 0 h 702631"/>
                  <a:gd name="connsiteX1" fmla="*/ 0 w 565145"/>
                  <a:gd name="connsiteY1" fmla="*/ 0 h 702631"/>
                  <a:gd name="connsiteX2" fmla="*/ 483475 w 565145"/>
                  <a:gd name="connsiteY2" fmla="*/ 136634 h 702631"/>
                  <a:gd name="connsiteX3" fmla="*/ 562729 w 565145"/>
                  <a:gd name="connsiteY3" fmla="*/ 702631 h 702631"/>
                  <a:gd name="connsiteX0" fmla="*/ 0 w 565145"/>
                  <a:gd name="connsiteY0" fmla="*/ 0 h 702631"/>
                  <a:gd name="connsiteX1" fmla="*/ 0 w 565145"/>
                  <a:gd name="connsiteY1" fmla="*/ 0 h 702631"/>
                  <a:gd name="connsiteX2" fmla="*/ 483475 w 565145"/>
                  <a:gd name="connsiteY2" fmla="*/ 144872 h 702631"/>
                  <a:gd name="connsiteX3" fmla="*/ 562729 w 565145"/>
                  <a:gd name="connsiteY3" fmla="*/ 702631 h 702631"/>
                  <a:gd name="connsiteX0" fmla="*/ 0 w 564856"/>
                  <a:gd name="connsiteY0" fmla="*/ 0 h 702631"/>
                  <a:gd name="connsiteX1" fmla="*/ 12357 w 564856"/>
                  <a:gd name="connsiteY1" fmla="*/ 74141 h 702631"/>
                  <a:gd name="connsiteX2" fmla="*/ 483475 w 564856"/>
                  <a:gd name="connsiteY2" fmla="*/ 144872 h 702631"/>
                  <a:gd name="connsiteX3" fmla="*/ 562729 w 564856"/>
                  <a:gd name="connsiteY3" fmla="*/ 702631 h 702631"/>
                  <a:gd name="connsiteX0" fmla="*/ 0 w 564856"/>
                  <a:gd name="connsiteY0" fmla="*/ 0 h 702631"/>
                  <a:gd name="connsiteX1" fmla="*/ 483475 w 564856"/>
                  <a:gd name="connsiteY1" fmla="*/ 144872 h 702631"/>
                  <a:gd name="connsiteX2" fmla="*/ 562729 w 564856"/>
                  <a:gd name="connsiteY2" fmla="*/ 702631 h 702631"/>
                  <a:gd name="connsiteX0" fmla="*/ 0 w 560927"/>
                  <a:gd name="connsiteY0" fmla="*/ 4482 h 616497"/>
                  <a:gd name="connsiteX1" fmla="*/ 479356 w 560927"/>
                  <a:gd name="connsiteY1" fmla="*/ 58738 h 616497"/>
                  <a:gd name="connsiteX2" fmla="*/ 558610 w 560927"/>
                  <a:gd name="connsiteY2" fmla="*/ 616497 h 616497"/>
                  <a:gd name="connsiteX0" fmla="*/ 0 w 560927"/>
                  <a:gd name="connsiteY0" fmla="*/ 15410 h 627425"/>
                  <a:gd name="connsiteX1" fmla="*/ 479356 w 560927"/>
                  <a:gd name="connsiteY1" fmla="*/ 69666 h 627425"/>
                  <a:gd name="connsiteX2" fmla="*/ 558610 w 560927"/>
                  <a:gd name="connsiteY2" fmla="*/ 627425 h 627425"/>
                  <a:gd name="connsiteX0" fmla="*/ 0 w 560927"/>
                  <a:gd name="connsiteY0" fmla="*/ 10543 h 622558"/>
                  <a:gd name="connsiteX1" fmla="*/ 479356 w 560927"/>
                  <a:gd name="connsiteY1" fmla="*/ 64799 h 622558"/>
                  <a:gd name="connsiteX2" fmla="*/ 558610 w 560927"/>
                  <a:gd name="connsiteY2" fmla="*/ 622558 h 622558"/>
                  <a:gd name="connsiteX0" fmla="*/ 0 w 559064"/>
                  <a:gd name="connsiteY0" fmla="*/ 0 h 612015"/>
                  <a:gd name="connsiteX1" fmla="*/ 450523 w 559064"/>
                  <a:gd name="connsiteY1" fmla="*/ 140754 h 612015"/>
                  <a:gd name="connsiteX2" fmla="*/ 558610 w 559064"/>
                  <a:gd name="connsiteY2" fmla="*/ 612015 h 612015"/>
                </a:gdLst>
                <a:ahLst/>
                <a:cxnLst>
                  <a:cxn ang="0">
                    <a:pos x="connsiteX0" y="connsiteY0"/>
                  </a:cxn>
                  <a:cxn ang="0">
                    <a:pos x="connsiteX1" y="connsiteY1"/>
                  </a:cxn>
                  <a:cxn ang="0">
                    <a:pos x="connsiteX2" y="connsiteY2"/>
                  </a:cxn>
                </a:cxnLst>
                <a:rect l="l" t="t" r="r" b="b"/>
                <a:pathLst>
                  <a:path w="559064" h="612015">
                    <a:moveTo>
                      <a:pt x="0" y="0"/>
                    </a:moveTo>
                    <a:cubicBezTo>
                      <a:pt x="159785" y="1609"/>
                      <a:pt x="357421" y="38751"/>
                      <a:pt x="450523" y="140754"/>
                    </a:cubicBezTo>
                    <a:cubicBezTo>
                      <a:pt x="543625" y="242757"/>
                      <a:pt x="562421" y="221227"/>
                      <a:pt x="558610" y="612015"/>
                    </a:cubicBezTo>
                  </a:path>
                </a:pathLst>
              </a:custGeom>
              <a:noFill/>
              <a:ln w="2857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9" name="二等辺三角形 38"/>
              <p:cNvSpPr/>
              <p:nvPr/>
            </p:nvSpPr>
            <p:spPr>
              <a:xfrm rot="10800000">
                <a:off x="2142862" y="1795848"/>
                <a:ext cx="152193" cy="142029"/>
              </a:xfrm>
              <a:prstGeom prst="triangl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grpSp>
          <p:nvGrpSpPr>
            <p:cNvPr id="31" name="グループ化 30"/>
            <p:cNvGrpSpPr/>
            <p:nvPr/>
          </p:nvGrpSpPr>
          <p:grpSpPr>
            <a:xfrm>
              <a:off x="-492152" y="1862399"/>
              <a:ext cx="363208" cy="461702"/>
              <a:chOff x="1931847" y="1476175"/>
              <a:chExt cx="363208" cy="461702"/>
            </a:xfrm>
          </p:grpSpPr>
          <p:sp>
            <p:nvSpPr>
              <p:cNvPr id="36" name="フリーフォーム 35"/>
              <p:cNvSpPr/>
              <p:nvPr/>
            </p:nvSpPr>
            <p:spPr>
              <a:xfrm>
                <a:off x="1931847" y="1476175"/>
                <a:ext cx="287113" cy="387951"/>
              </a:xfrm>
              <a:custGeom>
                <a:avLst/>
                <a:gdLst>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451944 w 1576551"/>
                  <a:gd name="connsiteY8" fmla="*/ 336331 h 399393"/>
                  <a:gd name="connsiteX9" fmla="*/ 1576551 w 1576551"/>
                  <a:gd name="connsiteY9"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1576551 w 1576551"/>
                  <a:gd name="connsiteY8"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1576551 w 1576551"/>
                  <a:gd name="connsiteY7"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1576551 w 1576551"/>
                  <a:gd name="connsiteY6"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1576551 w 1576551"/>
                  <a:gd name="connsiteY5"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1576551 w 1576551"/>
                  <a:gd name="connsiteY4" fmla="*/ 399393 h 399393"/>
                  <a:gd name="connsiteX0" fmla="*/ 0 w 1576551"/>
                  <a:gd name="connsiteY0" fmla="*/ 21171 h 420564"/>
                  <a:gd name="connsiteX1" fmla="*/ 0 w 1576551"/>
                  <a:gd name="connsiteY1" fmla="*/ 21171 h 420564"/>
                  <a:gd name="connsiteX2" fmla="*/ 210206 w 1576551"/>
                  <a:gd name="connsiteY2" fmla="*/ 31681 h 420564"/>
                  <a:gd name="connsiteX3" fmla="*/ 1576551 w 1576551"/>
                  <a:gd name="connsiteY3" fmla="*/ 420564 h 420564"/>
                  <a:gd name="connsiteX0" fmla="*/ 0 w 409903"/>
                  <a:gd name="connsiteY0" fmla="*/ 35910 h 635000"/>
                  <a:gd name="connsiteX1" fmla="*/ 0 w 409903"/>
                  <a:gd name="connsiteY1" fmla="*/ 35910 h 635000"/>
                  <a:gd name="connsiteX2" fmla="*/ 210206 w 409903"/>
                  <a:gd name="connsiteY2" fmla="*/ 46420 h 635000"/>
                  <a:gd name="connsiteX3" fmla="*/ 409903 w 409903"/>
                  <a:gd name="connsiteY3" fmla="*/ 635000 h 635000"/>
                  <a:gd name="connsiteX0" fmla="*/ 0 w 491005"/>
                  <a:gd name="connsiteY0" fmla="*/ 0 h 599090"/>
                  <a:gd name="connsiteX1" fmla="*/ 0 w 491005"/>
                  <a:gd name="connsiteY1" fmla="*/ 0 h 599090"/>
                  <a:gd name="connsiteX2" fmla="*/ 483475 w 491005"/>
                  <a:gd name="connsiteY2" fmla="*/ 136634 h 599090"/>
                  <a:gd name="connsiteX3" fmla="*/ 409903 w 491005"/>
                  <a:gd name="connsiteY3" fmla="*/ 599090 h 599090"/>
                  <a:gd name="connsiteX0" fmla="*/ 0 w 492092"/>
                  <a:gd name="connsiteY0" fmla="*/ 0 h 525518"/>
                  <a:gd name="connsiteX1" fmla="*/ 0 w 492092"/>
                  <a:gd name="connsiteY1" fmla="*/ 0 h 525518"/>
                  <a:gd name="connsiteX2" fmla="*/ 483475 w 492092"/>
                  <a:gd name="connsiteY2" fmla="*/ 136634 h 525518"/>
                  <a:gd name="connsiteX3" fmla="*/ 430924 w 492092"/>
                  <a:gd name="connsiteY3" fmla="*/ 525518 h 525518"/>
                  <a:gd name="connsiteX0" fmla="*/ 0 w 701729"/>
                  <a:gd name="connsiteY0" fmla="*/ 0 h 525518"/>
                  <a:gd name="connsiteX1" fmla="*/ 0 w 701729"/>
                  <a:gd name="connsiteY1" fmla="*/ 0 h 525518"/>
                  <a:gd name="connsiteX2" fmla="*/ 483475 w 701729"/>
                  <a:gd name="connsiteY2" fmla="*/ 136634 h 525518"/>
                  <a:gd name="connsiteX3" fmla="*/ 430924 w 701729"/>
                  <a:gd name="connsiteY3" fmla="*/ 525518 h 525518"/>
                  <a:gd name="connsiteX0" fmla="*/ 0 w 800889"/>
                  <a:gd name="connsiteY0" fmla="*/ 0 h 702631"/>
                  <a:gd name="connsiteX1" fmla="*/ 0 w 800889"/>
                  <a:gd name="connsiteY1" fmla="*/ 0 h 702631"/>
                  <a:gd name="connsiteX2" fmla="*/ 483475 w 800889"/>
                  <a:gd name="connsiteY2" fmla="*/ 136634 h 702631"/>
                  <a:gd name="connsiteX3" fmla="*/ 562729 w 800889"/>
                  <a:gd name="connsiteY3" fmla="*/ 702631 h 702631"/>
                  <a:gd name="connsiteX0" fmla="*/ 0 w 565145"/>
                  <a:gd name="connsiteY0" fmla="*/ 0 h 702631"/>
                  <a:gd name="connsiteX1" fmla="*/ 0 w 565145"/>
                  <a:gd name="connsiteY1" fmla="*/ 0 h 702631"/>
                  <a:gd name="connsiteX2" fmla="*/ 483475 w 565145"/>
                  <a:gd name="connsiteY2" fmla="*/ 136634 h 702631"/>
                  <a:gd name="connsiteX3" fmla="*/ 562729 w 565145"/>
                  <a:gd name="connsiteY3" fmla="*/ 702631 h 702631"/>
                  <a:gd name="connsiteX0" fmla="*/ 0 w 565145"/>
                  <a:gd name="connsiteY0" fmla="*/ 0 h 702631"/>
                  <a:gd name="connsiteX1" fmla="*/ 0 w 565145"/>
                  <a:gd name="connsiteY1" fmla="*/ 0 h 702631"/>
                  <a:gd name="connsiteX2" fmla="*/ 483475 w 565145"/>
                  <a:gd name="connsiteY2" fmla="*/ 144872 h 702631"/>
                  <a:gd name="connsiteX3" fmla="*/ 562729 w 565145"/>
                  <a:gd name="connsiteY3" fmla="*/ 702631 h 702631"/>
                  <a:gd name="connsiteX0" fmla="*/ 0 w 564856"/>
                  <a:gd name="connsiteY0" fmla="*/ 0 h 702631"/>
                  <a:gd name="connsiteX1" fmla="*/ 12357 w 564856"/>
                  <a:gd name="connsiteY1" fmla="*/ 74141 h 702631"/>
                  <a:gd name="connsiteX2" fmla="*/ 483475 w 564856"/>
                  <a:gd name="connsiteY2" fmla="*/ 144872 h 702631"/>
                  <a:gd name="connsiteX3" fmla="*/ 562729 w 564856"/>
                  <a:gd name="connsiteY3" fmla="*/ 702631 h 702631"/>
                  <a:gd name="connsiteX0" fmla="*/ 0 w 564856"/>
                  <a:gd name="connsiteY0" fmla="*/ 0 h 702631"/>
                  <a:gd name="connsiteX1" fmla="*/ 483475 w 564856"/>
                  <a:gd name="connsiteY1" fmla="*/ 144872 h 702631"/>
                  <a:gd name="connsiteX2" fmla="*/ 562729 w 564856"/>
                  <a:gd name="connsiteY2" fmla="*/ 702631 h 702631"/>
                  <a:gd name="connsiteX0" fmla="*/ 0 w 560927"/>
                  <a:gd name="connsiteY0" fmla="*/ 4482 h 616497"/>
                  <a:gd name="connsiteX1" fmla="*/ 479356 w 560927"/>
                  <a:gd name="connsiteY1" fmla="*/ 58738 h 616497"/>
                  <a:gd name="connsiteX2" fmla="*/ 558610 w 560927"/>
                  <a:gd name="connsiteY2" fmla="*/ 616497 h 616497"/>
                  <a:gd name="connsiteX0" fmla="*/ 0 w 560927"/>
                  <a:gd name="connsiteY0" fmla="*/ 15410 h 627425"/>
                  <a:gd name="connsiteX1" fmla="*/ 479356 w 560927"/>
                  <a:gd name="connsiteY1" fmla="*/ 69666 h 627425"/>
                  <a:gd name="connsiteX2" fmla="*/ 558610 w 560927"/>
                  <a:gd name="connsiteY2" fmla="*/ 627425 h 627425"/>
                  <a:gd name="connsiteX0" fmla="*/ 0 w 560927"/>
                  <a:gd name="connsiteY0" fmla="*/ 10543 h 622558"/>
                  <a:gd name="connsiteX1" fmla="*/ 479356 w 560927"/>
                  <a:gd name="connsiteY1" fmla="*/ 64799 h 622558"/>
                  <a:gd name="connsiteX2" fmla="*/ 558610 w 560927"/>
                  <a:gd name="connsiteY2" fmla="*/ 622558 h 622558"/>
                  <a:gd name="connsiteX0" fmla="*/ 0 w 559064"/>
                  <a:gd name="connsiteY0" fmla="*/ 0 h 612015"/>
                  <a:gd name="connsiteX1" fmla="*/ 450523 w 559064"/>
                  <a:gd name="connsiteY1" fmla="*/ 140754 h 612015"/>
                  <a:gd name="connsiteX2" fmla="*/ 558610 w 559064"/>
                  <a:gd name="connsiteY2" fmla="*/ 612015 h 612015"/>
                </a:gdLst>
                <a:ahLst/>
                <a:cxnLst>
                  <a:cxn ang="0">
                    <a:pos x="connsiteX0" y="connsiteY0"/>
                  </a:cxn>
                  <a:cxn ang="0">
                    <a:pos x="connsiteX1" y="connsiteY1"/>
                  </a:cxn>
                  <a:cxn ang="0">
                    <a:pos x="connsiteX2" y="connsiteY2"/>
                  </a:cxn>
                </a:cxnLst>
                <a:rect l="l" t="t" r="r" b="b"/>
                <a:pathLst>
                  <a:path w="559064" h="612015">
                    <a:moveTo>
                      <a:pt x="0" y="0"/>
                    </a:moveTo>
                    <a:cubicBezTo>
                      <a:pt x="159785" y="1609"/>
                      <a:pt x="357421" y="38751"/>
                      <a:pt x="450523" y="140754"/>
                    </a:cubicBezTo>
                    <a:cubicBezTo>
                      <a:pt x="543625" y="242757"/>
                      <a:pt x="562421" y="221227"/>
                      <a:pt x="558610" y="612015"/>
                    </a:cubicBezTo>
                  </a:path>
                </a:pathLst>
              </a:custGeom>
              <a:noFill/>
              <a:ln w="2857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7" name="二等辺三角形 36"/>
              <p:cNvSpPr/>
              <p:nvPr/>
            </p:nvSpPr>
            <p:spPr>
              <a:xfrm rot="10800000">
                <a:off x="2142862" y="1795848"/>
                <a:ext cx="152193" cy="142029"/>
              </a:xfrm>
              <a:prstGeom prst="triangl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grpSp>
          <p:nvGrpSpPr>
            <p:cNvPr id="32" name="グループ化 31"/>
            <p:cNvGrpSpPr/>
            <p:nvPr/>
          </p:nvGrpSpPr>
          <p:grpSpPr>
            <a:xfrm>
              <a:off x="-161260" y="2387833"/>
              <a:ext cx="363208" cy="461702"/>
              <a:chOff x="1931847" y="1476175"/>
              <a:chExt cx="363208" cy="461702"/>
            </a:xfrm>
          </p:grpSpPr>
          <p:sp>
            <p:nvSpPr>
              <p:cNvPr id="34" name="フリーフォーム 33"/>
              <p:cNvSpPr/>
              <p:nvPr/>
            </p:nvSpPr>
            <p:spPr>
              <a:xfrm>
                <a:off x="1931847" y="1476175"/>
                <a:ext cx="287113" cy="387951"/>
              </a:xfrm>
              <a:custGeom>
                <a:avLst/>
                <a:gdLst>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451944 w 1576551"/>
                  <a:gd name="connsiteY8" fmla="*/ 336331 h 399393"/>
                  <a:gd name="connsiteX9" fmla="*/ 1576551 w 1576551"/>
                  <a:gd name="connsiteY9"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1576551 w 1576551"/>
                  <a:gd name="connsiteY8"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1576551 w 1576551"/>
                  <a:gd name="connsiteY7"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1576551 w 1576551"/>
                  <a:gd name="connsiteY6"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1576551 w 1576551"/>
                  <a:gd name="connsiteY5"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1576551 w 1576551"/>
                  <a:gd name="connsiteY4" fmla="*/ 399393 h 399393"/>
                  <a:gd name="connsiteX0" fmla="*/ 0 w 1576551"/>
                  <a:gd name="connsiteY0" fmla="*/ 21171 h 420564"/>
                  <a:gd name="connsiteX1" fmla="*/ 0 w 1576551"/>
                  <a:gd name="connsiteY1" fmla="*/ 21171 h 420564"/>
                  <a:gd name="connsiteX2" fmla="*/ 210206 w 1576551"/>
                  <a:gd name="connsiteY2" fmla="*/ 31681 h 420564"/>
                  <a:gd name="connsiteX3" fmla="*/ 1576551 w 1576551"/>
                  <a:gd name="connsiteY3" fmla="*/ 420564 h 420564"/>
                  <a:gd name="connsiteX0" fmla="*/ 0 w 409903"/>
                  <a:gd name="connsiteY0" fmla="*/ 35910 h 635000"/>
                  <a:gd name="connsiteX1" fmla="*/ 0 w 409903"/>
                  <a:gd name="connsiteY1" fmla="*/ 35910 h 635000"/>
                  <a:gd name="connsiteX2" fmla="*/ 210206 w 409903"/>
                  <a:gd name="connsiteY2" fmla="*/ 46420 h 635000"/>
                  <a:gd name="connsiteX3" fmla="*/ 409903 w 409903"/>
                  <a:gd name="connsiteY3" fmla="*/ 635000 h 635000"/>
                  <a:gd name="connsiteX0" fmla="*/ 0 w 491005"/>
                  <a:gd name="connsiteY0" fmla="*/ 0 h 599090"/>
                  <a:gd name="connsiteX1" fmla="*/ 0 w 491005"/>
                  <a:gd name="connsiteY1" fmla="*/ 0 h 599090"/>
                  <a:gd name="connsiteX2" fmla="*/ 483475 w 491005"/>
                  <a:gd name="connsiteY2" fmla="*/ 136634 h 599090"/>
                  <a:gd name="connsiteX3" fmla="*/ 409903 w 491005"/>
                  <a:gd name="connsiteY3" fmla="*/ 599090 h 599090"/>
                  <a:gd name="connsiteX0" fmla="*/ 0 w 492092"/>
                  <a:gd name="connsiteY0" fmla="*/ 0 h 525518"/>
                  <a:gd name="connsiteX1" fmla="*/ 0 w 492092"/>
                  <a:gd name="connsiteY1" fmla="*/ 0 h 525518"/>
                  <a:gd name="connsiteX2" fmla="*/ 483475 w 492092"/>
                  <a:gd name="connsiteY2" fmla="*/ 136634 h 525518"/>
                  <a:gd name="connsiteX3" fmla="*/ 430924 w 492092"/>
                  <a:gd name="connsiteY3" fmla="*/ 525518 h 525518"/>
                  <a:gd name="connsiteX0" fmla="*/ 0 w 701729"/>
                  <a:gd name="connsiteY0" fmla="*/ 0 h 525518"/>
                  <a:gd name="connsiteX1" fmla="*/ 0 w 701729"/>
                  <a:gd name="connsiteY1" fmla="*/ 0 h 525518"/>
                  <a:gd name="connsiteX2" fmla="*/ 483475 w 701729"/>
                  <a:gd name="connsiteY2" fmla="*/ 136634 h 525518"/>
                  <a:gd name="connsiteX3" fmla="*/ 430924 w 701729"/>
                  <a:gd name="connsiteY3" fmla="*/ 525518 h 525518"/>
                  <a:gd name="connsiteX0" fmla="*/ 0 w 800889"/>
                  <a:gd name="connsiteY0" fmla="*/ 0 h 702631"/>
                  <a:gd name="connsiteX1" fmla="*/ 0 w 800889"/>
                  <a:gd name="connsiteY1" fmla="*/ 0 h 702631"/>
                  <a:gd name="connsiteX2" fmla="*/ 483475 w 800889"/>
                  <a:gd name="connsiteY2" fmla="*/ 136634 h 702631"/>
                  <a:gd name="connsiteX3" fmla="*/ 562729 w 800889"/>
                  <a:gd name="connsiteY3" fmla="*/ 702631 h 702631"/>
                  <a:gd name="connsiteX0" fmla="*/ 0 w 565145"/>
                  <a:gd name="connsiteY0" fmla="*/ 0 h 702631"/>
                  <a:gd name="connsiteX1" fmla="*/ 0 w 565145"/>
                  <a:gd name="connsiteY1" fmla="*/ 0 h 702631"/>
                  <a:gd name="connsiteX2" fmla="*/ 483475 w 565145"/>
                  <a:gd name="connsiteY2" fmla="*/ 136634 h 702631"/>
                  <a:gd name="connsiteX3" fmla="*/ 562729 w 565145"/>
                  <a:gd name="connsiteY3" fmla="*/ 702631 h 702631"/>
                  <a:gd name="connsiteX0" fmla="*/ 0 w 565145"/>
                  <a:gd name="connsiteY0" fmla="*/ 0 h 702631"/>
                  <a:gd name="connsiteX1" fmla="*/ 0 w 565145"/>
                  <a:gd name="connsiteY1" fmla="*/ 0 h 702631"/>
                  <a:gd name="connsiteX2" fmla="*/ 483475 w 565145"/>
                  <a:gd name="connsiteY2" fmla="*/ 144872 h 702631"/>
                  <a:gd name="connsiteX3" fmla="*/ 562729 w 565145"/>
                  <a:gd name="connsiteY3" fmla="*/ 702631 h 702631"/>
                  <a:gd name="connsiteX0" fmla="*/ 0 w 564856"/>
                  <a:gd name="connsiteY0" fmla="*/ 0 h 702631"/>
                  <a:gd name="connsiteX1" fmla="*/ 12357 w 564856"/>
                  <a:gd name="connsiteY1" fmla="*/ 74141 h 702631"/>
                  <a:gd name="connsiteX2" fmla="*/ 483475 w 564856"/>
                  <a:gd name="connsiteY2" fmla="*/ 144872 h 702631"/>
                  <a:gd name="connsiteX3" fmla="*/ 562729 w 564856"/>
                  <a:gd name="connsiteY3" fmla="*/ 702631 h 702631"/>
                  <a:gd name="connsiteX0" fmla="*/ 0 w 564856"/>
                  <a:gd name="connsiteY0" fmla="*/ 0 h 702631"/>
                  <a:gd name="connsiteX1" fmla="*/ 483475 w 564856"/>
                  <a:gd name="connsiteY1" fmla="*/ 144872 h 702631"/>
                  <a:gd name="connsiteX2" fmla="*/ 562729 w 564856"/>
                  <a:gd name="connsiteY2" fmla="*/ 702631 h 702631"/>
                  <a:gd name="connsiteX0" fmla="*/ 0 w 560927"/>
                  <a:gd name="connsiteY0" fmla="*/ 4482 h 616497"/>
                  <a:gd name="connsiteX1" fmla="*/ 479356 w 560927"/>
                  <a:gd name="connsiteY1" fmla="*/ 58738 h 616497"/>
                  <a:gd name="connsiteX2" fmla="*/ 558610 w 560927"/>
                  <a:gd name="connsiteY2" fmla="*/ 616497 h 616497"/>
                  <a:gd name="connsiteX0" fmla="*/ 0 w 560927"/>
                  <a:gd name="connsiteY0" fmla="*/ 15410 h 627425"/>
                  <a:gd name="connsiteX1" fmla="*/ 479356 w 560927"/>
                  <a:gd name="connsiteY1" fmla="*/ 69666 h 627425"/>
                  <a:gd name="connsiteX2" fmla="*/ 558610 w 560927"/>
                  <a:gd name="connsiteY2" fmla="*/ 627425 h 627425"/>
                  <a:gd name="connsiteX0" fmla="*/ 0 w 560927"/>
                  <a:gd name="connsiteY0" fmla="*/ 10543 h 622558"/>
                  <a:gd name="connsiteX1" fmla="*/ 479356 w 560927"/>
                  <a:gd name="connsiteY1" fmla="*/ 64799 h 622558"/>
                  <a:gd name="connsiteX2" fmla="*/ 558610 w 560927"/>
                  <a:gd name="connsiteY2" fmla="*/ 622558 h 622558"/>
                  <a:gd name="connsiteX0" fmla="*/ 0 w 559064"/>
                  <a:gd name="connsiteY0" fmla="*/ 0 h 612015"/>
                  <a:gd name="connsiteX1" fmla="*/ 450523 w 559064"/>
                  <a:gd name="connsiteY1" fmla="*/ 140754 h 612015"/>
                  <a:gd name="connsiteX2" fmla="*/ 558610 w 559064"/>
                  <a:gd name="connsiteY2" fmla="*/ 612015 h 612015"/>
                </a:gdLst>
                <a:ahLst/>
                <a:cxnLst>
                  <a:cxn ang="0">
                    <a:pos x="connsiteX0" y="connsiteY0"/>
                  </a:cxn>
                  <a:cxn ang="0">
                    <a:pos x="connsiteX1" y="connsiteY1"/>
                  </a:cxn>
                  <a:cxn ang="0">
                    <a:pos x="connsiteX2" y="connsiteY2"/>
                  </a:cxn>
                </a:cxnLst>
                <a:rect l="l" t="t" r="r" b="b"/>
                <a:pathLst>
                  <a:path w="559064" h="612015">
                    <a:moveTo>
                      <a:pt x="0" y="0"/>
                    </a:moveTo>
                    <a:cubicBezTo>
                      <a:pt x="159785" y="1609"/>
                      <a:pt x="357421" y="38751"/>
                      <a:pt x="450523" y="140754"/>
                    </a:cubicBezTo>
                    <a:cubicBezTo>
                      <a:pt x="543625" y="242757"/>
                      <a:pt x="562421" y="221227"/>
                      <a:pt x="558610" y="612015"/>
                    </a:cubicBezTo>
                  </a:path>
                </a:pathLst>
              </a:custGeom>
              <a:noFill/>
              <a:ln w="2857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35" name="二等辺三角形 34"/>
              <p:cNvSpPr/>
              <p:nvPr/>
            </p:nvSpPr>
            <p:spPr>
              <a:xfrm rot="10800000">
                <a:off x="2142862" y="1795848"/>
                <a:ext cx="152193" cy="142029"/>
              </a:xfrm>
              <a:prstGeom prst="triangl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sp>
          <p:nvSpPr>
            <p:cNvPr id="33" name="下矢印 32"/>
            <p:cNvSpPr/>
            <p:nvPr/>
          </p:nvSpPr>
          <p:spPr>
            <a:xfrm rot="16200000">
              <a:off x="423548" y="2716104"/>
              <a:ext cx="178609" cy="566980"/>
            </a:xfrm>
            <a:prstGeom prst="downArrow">
              <a:avLst/>
            </a:prstGeom>
            <a:solidFill>
              <a:srgbClr val="FF99FF"/>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grpSp>
      <p:grpSp>
        <p:nvGrpSpPr>
          <p:cNvPr id="40" name="グループ化 39"/>
          <p:cNvGrpSpPr/>
          <p:nvPr/>
        </p:nvGrpSpPr>
        <p:grpSpPr>
          <a:xfrm>
            <a:off x="984279" y="2950685"/>
            <a:ext cx="7215789" cy="3646057"/>
            <a:chOff x="636868" y="513469"/>
            <a:chExt cx="3234718" cy="2076460"/>
          </a:xfrm>
        </p:grpSpPr>
        <p:sp>
          <p:nvSpPr>
            <p:cNvPr id="41" name="円/楕円 40"/>
            <p:cNvSpPr/>
            <p:nvPr/>
          </p:nvSpPr>
          <p:spPr>
            <a:xfrm>
              <a:off x="3304304" y="2410105"/>
              <a:ext cx="567282" cy="17982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solidFill>
                    <a:schemeClr val="bg1"/>
                  </a:solidFill>
                </a:rPr>
                <a:t>PL</a:t>
              </a:r>
              <a:endParaRPr lang="ja-JP" altLang="en-US" sz="3467" dirty="0">
                <a:solidFill>
                  <a:schemeClr val="bg1"/>
                </a:solidFill>
              </a:endParaRPr>
            </a:p>
          </p:txBody>
        </p:sp>
        <p:sp>
          <p:nvSpPr>
            <p:cNvPr id="42" name="円/楕円 41"/>
            <p:cNvSpPr/>
            <p:nvPr/>
          </p:nvSpPr>
          <p:spPr>
            <a:xfrm>
              <a:off x="3196076" y="513469"/>
              <a:ext cx="567282" cy="17982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solidFill>
                    <a:schemeClr val="bg1"/>
                  </a:solidFill>
                </a:rPr>
                <a:t>PL</a:t>
              </a:r>
              <a:endParaRPr lang="ja-JP" altLang="en-US" sz="3467" dirty="0">
                <a:solidFill>
                  <a:schemeClr val="bg1"/>
                </a:solidFill>
              </a:endParaRPr>
            </a:p>
          </p:txBody>
        </p:sp>
        <p:sp>
          <p:nvSpPr>
            <p:cNvPr id="43" name="円/楕円 42"/>
            <p:cNvSpPr/>
            <p:nvPr/>
          </p:nvSpPr>
          <p:spPr>
            <a:xfrm>
              <a:off x="2477025" y="1438787"/>
              <a:ext cx="567282" cy="17982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solidFill>
                    <a:schemeClr val="bg1"/>
                  </a:solidFill>
                </a:rPr>
                <a:t>PL</a:t>
              </a:r>
              <a:endParaRPr lang="ja-JP" altLang="en-US" sz="3467" dirty="0">
                <a:solidFill>
                  <a:schemeClr val="bg1"/>
                </a:solidFill>
              </a:endParaRPr>
            </a:p>
          </p:txBody>
        </p:sp>
        <p:sp>
          <p:nvSpPr>
            <p:cNvPr id="44" name="円/楕円 43"/>
            <p:cNvSpPr/>
            <p:nvPr/>
          </p:nvSpPr>
          <p:spPr>
            <a:xfrm>
              <a:off x="1170821" y="2034825"/>
              <a:ext cx="567282" cy="17982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solidFill>
                    <a:schemeClr val="bg1"/>
                  </a:solidFill>
                </a:rPr>
                <a:t>PL</a:t>
              </a:r>
              <a:endParaRPr lang="ja-JP" altLang="en-US" sz="3467" dirty="0">
                <a:solidFill>
                  <a:schemeClr val="bg1"/>
                </a:solidFill>
              </a:endParaRPr>
            </a:p>
          </p:txBody>
        </p:sp>
        <p:sp>
          <p:nvSpPr>
            <p:cNvPr id="45" name="円/楕円 44"/>
            <p:cNvSpPr/>
            <p:nvPr/>
          </p:nvSpPr>
          <p:spPr>
            <a:xfrm>
              <a:off x="636868" y="712913"/>
              <a:ext cx="567282" cy="179824"/>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solidFill>
                    <a:schemeClr val="bg1"/>
                  </a:solidFill>
                </a:rPr>
                <a:t>PL</a:t>
              </a:r>
              <a:endParaRPr lang="ja-JP" altLang="en-US" sz="3467" dirty="0">
                <a:solidFill>
                  <a:schemeClr val="bg1"/>
                </a:solidFill>
              </a:endParaRPr>
            </a:p>
          </p:txBody>
        </p:sp>
      </p:grpSp>
      <p:grpSp>
        <p:nvGrpSpPr>
          <p:cNvPr id="63" name="グループ化 62"/>
          <p:cNvGrpSpPr/>
          <p:nvPr/>
        </p:nvGrpSpPr>
        <p:grpSpPr>
          <a:xfrm>
            <a:off x="494973" y="3559949"/>
            <a:ext cx="12107507" cy="4854605"/>
            <a:chOff x="691827" y="2613890"/>
            <a:chExt cx="12107507" cy="4854605"/>
          </a:xfrm>
        </p:grpSpPr>
        <p:grpSp>
          <p:nvGrpSpPr>
            <p:cNvPr id="59" name="グループ化 58"/>
            <p:cNvGrpSpPr/>
            <p:nvPr/>
          </p:nvGrpSpPr>
          <p:grpSpPr>
            <a:xfrm>
              <a:off x="691827" y="4421235"/>
              <a:ext cx="10934239" cy="3047260"/>
              <a:chOff x="691827" y="4421235"/>
              <a:chExt cx="10934239" cy="3047260"/>
            </a:xfrm>
          </p:grpSpPr>
          <p:sp>
            <p:nvSpPr>
              <p:cNvPr id="47" name="円/楕円 46"/>
              <p:cNvSpPr/>
              <p:nvPr/>
            </p:nvSpPr>
            <p:spPr>
              <a:xfrm>
                <a:off x="691827" y="5276092"/>
                <a:ext cx="1518119" cy="805766"/>
              </a:xfrm>
              <a:prstGeom prst="ellipse">
                <a:avLst/>
              </a:prstGeom>
              <a:solidFill>
                <a:srgbClr val="ED7D31"/>
              </a:solidFill>
              <a:ln w="12700" cap="flat" cmpd="sng" algn="ctr">
                <a:noFill/>
                <a:prstDash val="solid"/>
                <a:miter lim="800000"/>
              </a:ln>
              <a:effectLst/>
            </p:spPr>
            <p:txBody>
              <a:bodyPr rtlCol="0" anchor="ctr"/>
              <a:lstStyle/>
              <a:p>
                <a:pPr algn="ctr" defTabSz="1761043">
                  <a:defRPr/>
                </a:pPr>
                <a:r>
                  <a:rPr kumimoji="0" lang="en-US" altLang="ja-JP" sz="2400" b="1" kern="0" dirty="0" smtClean="0">
                    <a:solidFill>
                      <a:prstClr val="white"/>
                    </a:solidFill>
                    <a:latin typeface="ＭＳ Ｐ明朝" panose="02020600040205080304" pitchFamily="18" charset="-128"/>
                    <a:ea typeface="ＭＳ Ｐ明朝" panose="02020600040205080304" pitchFamily="18" charset="-128"/>
                  </a:rPr>
                  <a:t>PC</a:t>
                </a:r>
                <a:r>
                  <a:rPr kumimoji="0" lang="ja-JP" altLang="en-US" sz="2400" b="1" kern="0" dirty="0" smtClean="0">
                    <a:solidFill>
                      <a:prstClr val="white"/>
                    </a:solidFill>
                    <a:latin typeface="ＭＳ Ｐ明朝" panose="02020600040205080304" pitchFamily="18" charset="-128"/>
                    <a:ea typeface="ＭＳ Ｐ明朝" panose="02020600040205080304" pitchFamily="18" charset="-128"/>
                  </a:rPr>
                  <a:t>・</a:t>
                </a:r>
                <a:r>
                  <a:rPr kumimoji="0" lang="en-US" altLang="ja-JP" sz="2400" b="1" kern="0" dirty="0" smtClean="0">
                    <a:solidFill>
                      <a:prstClr val="white"/>
                    </a:solidFill>
                    <a:latin typeface="ＭＳ Ｐ明朝" panose="02020600040205080304" pitchFamily="18" charset="-128"/>
                    <a:ea typeface="ＭＳ Ｐ明朝" panose="02020600040205080304" pitchFamily="18" charset="-128"/>
                  </a:rPr>
                  <a:t>PS</a:t>
                </a:r>
                <a:endParaRPr kumimoji="0" lang="ja-JP" altLang="en-US" sz="2400" b="1" kern="0" dirty="0">
                  <a:solidFill>
                    <a:prstClr val="white"/>
                  </a:solidFill>
                  <a:latin typeface="ＭＳ Ｐ明朝" panose="02020600040205080304" pitchFamily="18" charset="-128"/>
                  <a:ea typeface="ＭＳ Ｐ明朝" panose="02020600040205080304" pitchFamily="18" charset="-128"/>
                </a:endParaRPr>
              </a:p>
            </p:txBody>
          </p:sp>
          <p:sp>
            <p:nvSpPr>
              <p:cNvPr id="48" name="右矢印 47"/>
              <p:cNvSpPr/>
              <p:nvPr/>
            </p:nvSpPr>
            <p:spPr>
              <a:xfrm rot="18845964">
                <a:off x="1818001" y="4819584"/>
                <a:ext cx="313811" cy="405481"/>
              </a:xfrm>
              <a:prstGeom prst="rightArrow">
                <a:avLst/>
              </a:prstGeom>
              <a:solidFill>
                <a:srgbClr val="ED7D31"/>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49" name="円/楕円 48"/>
              <p:cNvSpPr/>
              <p:nvPr/>
            </p:nvSpPr>
            <p:spPr>
              <a:xfrm>
                <a:off x="718734" y="6829597"/>
                <a:ext cx="1487919" cy="638898"/>
              </a:xfrm>
              <a:prstGeom prst="ellipse">
                <a:avLst/>
              </a:prstGeom>
              <a:solidFill>
                <a:srgbClr val="ED7D31"/>
              </a:solidFill>
              <a:ln w="12700" cap="flat" cmpd="sng" algn="ctr">
                <a:noFill/>
                <a:prstDash val="solid"/>
                <a:miter lim="800000"/>
              </a:ln>
              <a:effectLst/>
            </p:spPr>
            <p:txBody>
              <a:bodyPr rtlCol="0" anchor="ctr"/>
              <a:lstStyle/>
              <a:p>
                <a:pPr algn="ctr" defTabSz="1761043">
                  <a:defRPr/>
                </a:pPr>
                <a:r>
                  <a:rPr kumimoji="0" lang="en-US" altLang="ja-JP" sz="3081" b="1" kern="0" dirty="0">
                    <a:solidFill>
                      <a:prstClr val="white"/>
                    </a:solidFill>
                    <a:latin typeface="ＭＳ Ｐ明朝" panose="02020600040205080304" pitchFamily="18" charset="-128"/>
                    <a:ea typeface="ＭＳ Ｐ明朝" panose="02020600040205080304" pitchFamily="18" charset="-128"/>
                  </a:rPr>
                  <a:t>TM</a:t>
                </a:r>
                <a:endParaRPr kumimoji="0" lang="ja-JP" altLang="en-US" sz="3081" b="1" kern="0" dirty="0">
                  <a:solidFill>
                    <a:prstClr val="white"/>
                  </a:solidFill>
                  <a:latin typeface="ＭＳ Ｐ明朝" panose="02020600040205080304" pitchFamily="18" charset="-128"/>
                  <a:ea typeface="ＭＳ Ｐ明朝" panose="02020600040205080304" pitchFamily="18" charset="-128"/>
                </a:endParaRPr>
              </a:p>
            </p:txBody>
          </p:sp>
          <p:sp>
            <p:nvSpPr>
              <p:cNvPr id="50" name="右矢印 49"/>
              <p:cNvSpPr/>
              <p:nvPr/>
            </p:nvSpPr>
            <p:spPr>
              <a:xfrm rot="16200000">
                <a:off x="1366872" y="6317078"/>
                <a:ext cx="313811" cy="405481"/>
              </a:xfrm>
              <a:prstGeom prst="rightArrow">
                <a:avLst/>
              </a:prstGeom>
              <a:solidFill>
                <a:srgbClr val="ED7D31"/>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51" name="円/楕円 50"/>
              <p:cNvSpPr/>
              <p:nvPr/>
            </p:nvSpPr>
            <p:spPr>
              <a:xfrm>
                <a:off x="9673379" y="5542341"/>
                <a:ext cx="1894941" cy="349773"/>
              </a:xfrm>
              <a:prstGeom prst="ellipse">
                <a:avLst/>
              </a:prstGeom>
              <a:solidFill>
                <a:srgbClr val="ED7D31"/>
              </a:solidFill>
              <a:ln w="12700" cap="flat" cmpd="sng" algn="ctr">
                <a:noFill/>
                <a:prstDash val="solid"/>
                <a:miter lim="800000"/>
              </a:ln>
              <a:effectLst/>
            </p:spPr>
            <p:txBody>
              <a:bodyPr rtlCol="0" anchor="ctr"/>
              <a:lstStyle/>
              <a:p>
                <a:pPr algn="ctr" defTabSz="1761043">
                  <a:defRPr/>
                </a:pPr>
                <a:r>
                  <a:rPr kumimoji="0" lang="en-US" altLang="ja-JP" sz="2311" b="1" kern="0" dirty="0">
                    <a:solidFill>
                      <a:prstClr val="white"/>
                    </a:solidFill>
                    <a:latin typeface="ＭＳ Ｐ明朝" panose="02020600040205080304" pitchFamily="18" charset="-128"/>
                    <a:ea typeface="ＭＳ Ｐ明朝" panose="02020600040205080304" pitchFamily="18" charset="-128"/>
                  </a:rPr>
                  <a:t>AT-Ⅲ</a:t>
                </a:r>
                <a:endParaRPr kumimoji="0" lang="ja-JP" altLang="en-US" sz="2311" b="1" kern="0" dirty="0">
                  <a:solidFill>
                    <a:prstClr val="white"/>
                  </a:solidFill>
                  <a:latin typeface="ＭＳ Ｐ明朝" panose="02020600040205080304" pitchFamily="18" charset="-128"/>
                  <a:ea typeface="ＭＳ Ｐ明朝" panose="02020600040205080304" pitchFamily="18" charset="-128"/>
                </a:endParaRPr>
              </a:p>
            </p:txBody>
          </p:sp>
          <p:sp>
            <p:nvSpPr>
              <p:cNvPr id="52" name="右矢印 51"/>
              <p:cNvSpPr/>
              <p:nvPr/>
            </p:nvSpPr>
            <p:spPr>
              <a:xfrm rot="9608922" flipV="1">
                <a:off x="8651518" y="5874476"/>
                <a:ext cx="954672" cy="163104"/>
              </a:xfrm>
              <a:prstGeom prst="rightArrow">
                <a:avLst/>
              </a:prstGeom>
              <a:solidFill>
                <a:srgbClr val="ED7D31"/>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55" name="右矢印 54"/>
              <p:cNvSpPr/>
              <p:nvPr/>
            </p:nvSpPr>
            <p:spPr>
              <a:xfrm rot="12078591" flipV="1">
                <a:off x="3525842" y="4421235"/>
                <a:ext cx="6180910" cy="186486"/>
              </a:xfrm>
              <a:prstGeom prst="rightArrow">
                <a:avLst/>
              </a:prstGeom>
              <a:solidFill>
                <a:srgbClr val="ED7D31"/>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56" name="右矢印 55"/>
              <p:cNvSpPr/>
              <p:nvPr/>
            </p:nvSpPr>
            <p:spPr>
              <a:xfrm rot="13311999">
                <a:off x="6909934" y="4461598"/>
                <a:ext cx="3112346" cy="158532"/>
              </a:xfrm>
              <a:prstGeom prst="rightArrow">
                <a:avLst/>
              </a:prstGeom>
              <a:solidFill>
                <a:srgbClr val="ED7D31"/>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pic>
            <p:nvPicPr>
              <p:cNvPr id="57" name="図 56"/>
              <p:cNvPicPr>
                <a:picLocks noChangeAspect="1"/>
              </p:cNvPicPr>
              <p:nvPr/>
            </p:nvPicPr>
            <p:blipFill>
              <a:blip r:embed="rId2"/>
              <a:stretch>
                <a:fillRect/>
              </a:stretch>
            </p:blipFill>
            <p:spPr>
              <a:xfrm rot="19773223">
                <a:off x="10435579" y="5050414"/>
                <a:ext cx="712278" cy="320761"/>
              </a:xfrm>
              <a:prstGeom prst="rect">
                <a:avLst/>
              </a:prstGeom>
            </p:spPr>
          </p:pic>
          <p:sp>
            <p:nvSpPr>
              <p:cNvPr id="58" name="正方形/長方形 57"/>
              <p:cNvSpPr/>
              <p:nvPr/>
            </p:nvSpPr>
            <p:spPr>
              <a:xfrm>
                <a:off x="10620849" y="4645383"/>
                <a:ext cx="1005217" cy="376941"/>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latin typeface="HGP明朝B" panose="02020800000000000000" pitchFamily="18" charset="-128"/>
                    <a:ea typeface="HGP明朝B" panose="02020800000000000000" pitchFamily="18" charset="-128"/>
                  </a:rPr>
                  <a:t>ヘパリン</a:t>
                </a:r>
                <a:endParaRPr kumimoji="1" lang="ja-JP" altLang="en-US" dirty="0">
                  <a:latin typeface="HGP明朝B" panose="02020800000000000000" pitchFamily="18" charset="-128"/>
                  <a:ea typeface="HGP明朝B" panose="02020800000000000000" pitchFamily="18" charset="-128"/>
                </a:endParaRPr>
              </a:p>
            </p:txBody>
          </p:sp>
        </p:grpSp>
        <p:sp>
          <p:nvSpPr>
            <p:cNvPr id="61" name="正方形/長方形 60"/>
            <p:cNvSpPr/>
            <p:nvPr/>
          </p:nvSpPr>
          <p:spPr>
            <a:xfrm>
              <a:off x="8969953" y="2613890"/>
              <a:ext cx="3829381" cy="737769"/>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smtClean="0">
                  <a:latin typeface="HGP明朝B" panose="02020800000000000000" pitchFamily="18" charset="-128"/>
                  <a:ea typeface="HGP明朝B" panose="02020800000000000000" pitchFamily="18" charset="-128"/>
                </a:rPr>
                <a:t>TFPI</a:t>
              </a:r>
            </a:p>
            <a:p>
              <a:r>
                <a:rPr lang="ja-JP" altLang="en-US" dirty="0" smtClean="0">
                  <a:latin typeface="HGP明朝B" panose="02020800000000000000" pitchFamily="18" charset="-128"/>
                  <a:ea typeface="HGP明朝B" panose="02020800000000000000" pitchFamily="18" charset="-128"/>
                </a:rPr>
                <a:t>（</a:t>
              </a:r>
              <a:r>
                <a:rPr lang="en-US" altLang="ja-JP" dirty="0">
                  <a:latin typeface="HGP明朝B" panose="02020800000000000000" pitchFamily="18" charset="-128"/>
                  <a:ea typeface="HGP明朝B" panose="02020800000000000000" pitchFamily="18" charset="-128"/>
                </a:rPr>
                <a:t>Tissue Factor Pathway Inhibitor</a:t>
              </a:r>
              <a:r>
                <a:rPr lang="ja-JP" altLang="en-US" dirty="0" smtClean="0">
                  <a:latin typeface="HGP明朝B" panose="02020800000000000000" pitchFamily="18" charset="-128"/>
                  <a:ea typeface="HGP明朝B" panose="02020800000000000000" pitchFamily="18" charset="-128"/>
                </a:rPr>
                <a:t>）</a:t>
              </a:r>
              <a:endParaRPr kumimoji="1" lang="ja-JP" altLang="en-US" dirty="0">
                <a:latin typeface="HGP明朝B" panose="02020800000000000000" pitchFamily="18" charset="-128"/>
                <a:ea typeface="HGP明朝B" panose="02020800000000000000" pitchFamily="18" charset="-128"/>
              </a:endParaRPr>
            </a:p>
          </p:txBody>
        </p:sp>
        <p:pic>
          <p:nvPicPr>
            <p:cNvPr id="62" name="図 61"/>
            <p:cNvPicPr>
              <a:picLocks noChangeAspect="1"/>
            </p:cNvPicPr>
            <p:nvPr/>
          </p:nvPicPr>
          <p:blipFill>
            <a:blip r:embed="rId2"/>
            <a:stretch>
              <a:fillRect/>
            </a:stretch>
          </p:blipFill>
          <p:spPr>
            <a:xfrm rot="606589">
              <a:off x="6572510" y="2814184"/>
              <a:ext cx="2386551" cy="458538"/>
            </a:xfrm>
            <a:prstGeom prst="rect">
              <a:avLst/>
            </a:prstGeom>
          </p:spPr>
        </p:pic>
      </p:grpSp>
      <p:grpSp>
        <p:nvGrpSpPr>
          <p:cNvPr id="65" name="グループ化 64"/>
          <p:cNvGrpSpPr/>
          <p:nvPr/>
        </p:nvGrpSpPr>
        <p:grpSpPr>
          <a:xfrm>
            <a:off x="1704261" y="91775"/>
            <a:ext cx="11076538" cy="1947153"/>
            <a:chOff x="-3831331" y="4309055"/>
            <a:chExt cx="11076538" cy="1947153"/>
          </a:xfrm>
        </p:grpSpPr>
        <p:sp>
          <p:nvSpPr>
            <p:cNvPr id="68" name="円/楕円 67"/>
            <p:cNvSpPr/>
            <p:nvPr/>
          </p:nvSpPr>
          <p:spPr>
            <a:xfrm>
              <a:off x="669241" y="5195885"/>
              <a:ext cx="3067425" cy="962605"/>
            </a:xfrm>
            <a:prstGeom prst="ellipse">
              <a:avLst/>
            </a:prstGeom>
            <a:solidFill>
              <a:srgbClr val="ED7D31"/>
            </a:solidFill>
            <a:ln w="12700" cap="flat" cmpd="sng" algn="ctr">
              <a:noFill/>
              <a:prstDash val="solid"/>
              <a:miter lim="800000"/>
            </a:ln>
            <a:effectLst/>
          </p:spPr>
          <p:txBody>
            <a:bodyPr rtlCol="0" anchor="ctr"/>
            <a:lstStyle/>
            <a:p>
              <a:pPr algn="ctr" defTabSz="1761043">
                <a:defRPr/>
              </a:pPr>
              <a:r>
                <a:rPr kumimoji="0" lang="ja-JP" altLang="en-US" sz="2800" b="1" kern="0" dirty="0" smtClean="0">
                  <a:solidFill>
                    <a:prstClr val="white"/>
                  </a:solidFill>
                  <a:latin typeface="ＭＳ Ｐ明朝" panose="02020600040205080304" pitchFamily="18" charset="-128"/>
                  <a:ea typeface="ＭＳ Ｐ明朝" panose="02020600040205080304" pitchFamily="18" charset="-128"/>
                </a:rPr>
                <a:t>カリクレイン</a:t>
              </a:r>
              <a:endParaRPr kumimoji="0" lang="ja-JP" altLang="en-US" sz="2800" b="1" kern="0" dirty="0">
                <a:solidFill>
                  <a:prstClr val="white"/>
                </a:solidFill>
                <a:latin typeface="ＭＳ Ｐ明朝" panose="02020600040205080304" pitchFamily="18" charset="-128"/>
                <a:ea typeface="ＭＳ Ｐ明朝" panose="02020600040205080304" pitchFamily="18" charset="-128"/>
              </a:endParaRPr>
            </a:p>
          </p:txBody>
        </p:sp>
        <p:sp>
          <p:nvSpPr>
            <p:cNvPr id="70" name="円/楕円 69"/>
            <p:cNvSpPr/>
            <p:nvPr/>
          </p:nvSpPr>
          <p:spPr>
            <a:xfrm>
              <a:off x="4630039" y="5186805"/>
              <a:ext cx="2615168" cy="1069403"/>
            </a:xfrm>
            <a:prstGeom prst="ellipse">
              <a:avLst/>
            </a:prstGeom>
            <a:solidFill>
              <a:srgbClr val="ED7D31"/>
            </a:solidFill>
            <a:ln w="12700" cap="flat" cmpd="sng" algn="ctr">
              <a:noFill/>
              <a:prstDash val="solid"/>
              <a:miter lim="800000"/>
            </a:ln>
            <a:effectLst/>
          </p:spPr>
          <p:txBody>
            <a:bodyPr rtlCol="0" anchor="ctr"/>
            <a:lstStyle/>
            <a:p>
              <a:pPr algn="ctr" defTabSz="1761043">
                <a:defRPr/>
              </a:pPr>
              <a:r>
                <a:rPr kumimoji="0" lang="ja-JP" altLang="en-US" sz="2400" b="1" kern="0" dirty="0" smtClean="0">
                  <a:solidFill>
                    <a:prstClr val="white"/>
                  </a:solidFill>
                  <a:latin typeface="ＭＳ Ｐ明朝" panose="02020600040205080304" pitchFamily="18" charset="-128"/>
                  <a:ea typeface="ＭＳ Ｐ明朝" panose="02020600040205080304" pitchFamily="18" charset="-128"/>
                </a:rPr>
                <a:t>プレカリクレイン</a:t>
              </a:r>
              <a:endParaRPr kumimoji="0" lang="ja-JP" altLang="en-US" sz="2400" b="1" kern="0" dirty="0">
                <a:solidFill>
                  <a:prstClr val="white"/>
                </a:solidFill>
                <a:latin typeface="ＭＳ Ｐ明朝" panose="02020600040205080304" pitchFamily="18" charset="-128"/>
                <a:ea typeface="ＭＳ Ｐ明朝" panose="02020600040205080304" pitchFamily="18" charset="-128"/>
              </a:endParaRPr>
            </a:p>
          </p:txBody>
        </p:sp>
        <p:sp>
          <p:nvSpPr>
            <p:cNvPr id="71" name="右矢印 70"/>
            <p:cNvSpPr/>
            <p:nvPr/>
          </p:nvSpPr>
          <p:spPr>
            <a:xfrm rot="10800000">
              <a:off x="3811972" y="5606488"/>
              <a:ext cx="574371" cy="337244"/>
            </a:xfrm>
            <a:prstGeom prst="rightArrow">
              <a:avLst/>
            </a:prstGeom>
            <a:solidFill>
              <a:srgbClr val="FF66CC"/>
            </a:solidFill>
            <a:ln w="12700" cap="flat" cmpd="sng" algn="ctr">
              <a:solidFill>
                <a:srgbClr val="FF66CC"/>
              </a:solid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73" name="右矢印 72"/>
            <p:cNvSpPr/>
            <p:nvPr/>
          </p:nvSpPr>
          <p:spPr>
            <a:xfrm rot="2773886" flipV="1">
              <a:off x="2890957" y="4992084"/>
              <a:ext cx="1403721" cy="188543"/>
            </a:xfrm>
            <a:prstGeom prst="rightArrow">
              <a:avLst/>
            </a:prstGeom>
            <a:solidFill>
              <a:srgbClr val="FF66CC"/>
            </a:solidFill>
            <a:ln w="12700" cap="flat" cmpd="sng" algn="ctr">
              <a:solidFill>
                <a:srgbClr val="FF66CC"/>
              </a:solid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74" name="右矢印 73"/>
            <p:cNvSpPr/>
            <p:nvPr/>
          </p:nvSpPr>
          <p:spPr>
            <a:xfrm rot="10800000" flipV="1">
              <a:off x="-3831331" y="5579465"/>
              <a:ext cx="4489797" cy="198974"/>
            </a:xfrm>
            <a:prstGeom prst="rightArrow">
              <a:avLst/>
            </a:prstGeom>
            <a:solidFill>
              <a:srgbClr val="ED7D31"/>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75" name="右矢印 74"/>
            <p:cNvSpPr/>
            <p:nvPr/>
          </p:nvSpPr>
          <p:spPr>
            <a:xfrm rot="8365234">
              <a:off x="-2707204" y="5670128"/>
              <a:ext cx="3402249" cy="221381"/>
            </a:xfrm>
            <a:prstGeom prst="rightArrow">
              <a:avLst/>
            </a:prstGeom>
            <a:solidFill>
              <a:srgbClr val="ED7D31"/>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77" name="正方形/長方形 76"/>
            <p:cNvSpPr/>
            <p:nvPr/>
          </p:nvSpPr>
          <p:spPr>
            <a:xfrm>
              <a:off x="390776" y="4309055"/>
              <a:ext cx="2514207" cy="647500"/>
            </a:xfrm>
            <a:prstGeom prst="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latin typeface="HGP明朝B" panose="02020800000000000000" pitchFamily="18" charset="-128"/>
                  <a:ea typeface="HGP明朝B" panose="02020800000000000000" pitchFamily="18" charset="-128"/>
                </a:rPr>
                <a:t>キニノーゲン</a:t>
              </a:r>
              <a:endParaRPr kumimoji="1" lang="ja-JP" altLang="en-US" sz="2400" dirty="0">
                <a:latin typeface="HGP明朝B" panose="02020800000000000000" pitchFamily="18" charset="-128"/>
                <a:ea typeface="HGP明朝B" panose="02020800000000000000" pitchFamily="18" charset="-128"/>
              </a:endParaRPr>
            </a:p>
          </p:txBody>
        </p:sp>
      </p:grpSp>
      <p:grpSp>
        <p:nvGrpSpPr>
          <p:cNvPr id="46" name="グループ化 45"/>
          <p:cNvGrpSpPr/>
          <p:nvPr/>
        </p:nvGrpSpPr>
        <p:grpSpPr>
          <a:xfrm>
            <a:off x="8685507" y="152270"/>
            <a:ext cx="3387865" cy="735076"/>
            <a:chOff x="8685507" y="152270"/>
            <a:chExt cx="3387865" cy="735076"/>
          </a:xfrm>
        </p:grpSpPr>
        <p:sp>
          <p:nvSpPr>
            <p:cNvPr id="3" name="正方形/長方形 2"/>
            <p:cNvSpPr/>
            <p:nvPr/>
          </p:nvSpPr>
          <p:spPr>
            <a:xfrm>
              <a:off x="9779833" y="152270"/>
              <a:ext cx="2293539" cy="620106"/>
            </a:xfrm>
            <a:prstGeom prst="rect">
              <a:avLst/>
            </a:prstGeom>
            <a:solidFill>
              <a:schemeClr val="accent2">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HGP明朝B" panose="02020800000000000000" pitchFamily="18" charset="-128"/>
                  <a:ea typeface="HGP明朝B" panose="02020800000000000000" pitchFamily="18" charset="-128"/>
                </a:rPr>
                <a:t>アプロチニン</a:t>
              </a:r>
            </a:p>
          </p:txBody>
        </p:sp>
        <p:sp>
          <p:nvSpPr>
            <p:cNvPr id="69" name="右矢印 68"/>
            <p:cNvSpPr/>
            <p:nvPr/>
          </p:nvSpPr>
          <p:spPr>
            <a:xfrm rot="8649364">
              <a:off x="8685507" y="597520"/>
              <a:ext cx="1115056" cy="289826"/>
            </a:xfrm>
            <a:prstGeom prst="rightArrow">
              <a:avLst/>
            </a:prstGeom>
            <a:solidFill>
              <a:schemeClr val="accent2">
                <a:lumMod val="50000"/>
              </a:schemeClr>
            </a:solidFill>
            <a:ln w="12700" cap="flat" cmpd="sng" algn="ctr">
              <a:solidFill>
                <a:schemeClr val="accent2">
                  <a:lumMod val="75000"/>
                </a:schemeClr>
              </a:solidFill>
              <a:prstDash val="solid"/>
              <a:miter lim="800000"/>
            </a:ln>
            <a:effectLst/>
          </p:spPr>
          <p:txBody>
            <a:bodyPr rtlCol="0" anchor="ctr"/>
            <a:lstStyle/>
            <a:p>
              <a:pPr algn="ctr" defTabSz="1761043">
                <a:defRPr/>
              </a:pPr>
              <a:endParaRPr kumimoji="0" lang="ja-JP" altLang="en-US" sz="3600" kern="0">
                <a:solidFill>
                  <a:prstClr val="white"/>
                </a:solidFill>
                <a:latin typeface="ＭＳ Ｐ明朝" panose="02020600040205080304" pitchFamily="18" charset="-128"/>
                <a:ea typeface="ＭＳ Ｐ明朝" panose="02020600040205080304" pitchFamily="18" charset="-128"/>
              </a:endParaRPr>
            </a:p>
          </p:txBody>
        </p:sp>
      </p:grpSp>
    </p:spTree>
    <p:extLst>
      <p:ext uri="{BB962C8B-B14F-4D97-AF65-F5344CB8AC3E}">
        <p14:creationId xmlns:p14="http://schemas.microsoft.com/office/powerpoint/2010/main" val="256263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fade">
                                      <p:cBhvr>
                                        <p:cTn id="27" dur="1000"/>
                                        <p:tgtEl>
                                          <p:spTgt spid="40"/>
                                        </p:tgtEl>
                                      </p:cBhvr>
                                    </p:animEffect>
                                    <p:anim calcmode="lin" valueType="num">
                                      <p:cBhvr>
                                        <p:cTn id="28" dur="1000" fill="hold"/>
                                        <p:tgtEl>
                                          <p:spTgt spid="40"/>
                                        </p:tgtEl>
                                        <p:attrNameLst>
                                          <p:attrName>ppt_x</p:attrName>
                                        </p:attrNameLst>
                                      </p:cBhvr>
                                      <p:tavLst>
                                        <p:tav tm="0">
                                          <p:val>
                                            <p:strVal val="#ppt_x"/>
                                          </p:val>
                                        </p:tav>
                                        <p:tav tm="100000">
                                          <p:val>
                                            <p:strVal val="#ppt_x"/>
                                          </p:val>
                                        </p:tav>
                                      </p:tavLst>
                                    </p:anim>
                                    <p:anim calcmode="lin" valueType="num">
                                      <p:cBhvr>
                                        <p:cTn id="2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63"/>
                                        </p:tgtEl>
                                        <p:attrNameLst>
                                          <p:attrName>style.visibility</p:attrName>
                                        </p:attrNameLst>
                                      </p:cBhvr>
                                      <p:to>
                                        <p:strVal val="visible"/>
                                      </p:to>
                                    </p:set>
                                    <p:animEffect transition="in" filter="fade">
                                      <p:cBhvr>
                                        <p:cTn id="34" dur="1000"/>
                                        <p:tgtEl>
                                          <p:spTgt spid="63"/>
                                        </p:tgtEl>
                                      </p:cBhvr>
                                    </p:animEffect>
                                    <p:anim calcmode="lin" valueType="num">
                                      <p:cBhvr>
                                        <p:cTn id="35" dur="1000" fill="hold"/>
                                        <p:tgtEl>
                                          <p:spTgt spid="63"/>
                                        </p:tgtEl>
                                        <p:attrNameLst>
                                          <p:attrName>ppt_x</p:attrName>
                                        </p:attrNameLst>
                                      </p:cBhvr>
                                      <p:tavLst>
                                        <p:tav tm="0">
                                          <p:val>
                                            <p:strVal val="#ppt_x"/>
                                          </p:val>
                                        </p:tav>
                                        <p:tav tm="100000">
                                          <p:val>
                                            <p:strVal val="#ppt_x"/>
                                          </p:val>
                                        </p:tav>
                                      </p:tavLst>
                                    </p:anim>
                                    <p:anim calcmode="lin" valueType="num">
                                      <p:cBhvr>
                                        <p:cTn id="36"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5"/>
                                        </p:tgtEl>
                                        <p:attrNameLst>
                                          <p:attrName>style.visibility</p:attrName>
                                        </p:attrNameLst>
                                      </p:cBhvr>
                                      <p:to>
                                        <p:strVal val="visible"/>
                                      </p:to>
                                    </p:set>
                                    <p:animEffect transition="in" filter="fade">
                                      <p:cBhvr>
                                        <p:cTn id="41" dur="1000"/>
                                        <p:tgtEl>
                                          <p:spTgt spid="65"/>
                                        </p:tgtEl>
                                      </p:cBhvr>
                                    </p:animEffect>
                                    <p:anim calcmode="lin" valueType="num">
                                      <p:cBhvr>
                                        <p:cTn id="42" dur="1000" fill="hold"/>
                                        <p:tgtEl>
                                          <p:spTgt spid="65"/>
                                        </p:tgtEl>
                                        <p:attrNameLst>
                                          <p:attrName>ppt_x</p:attrName>
                                        </p:attrNameLst>
                                      </p:cBhvr>
                                      <p:tavLst>
                                        <p:tav tm="0">
                                          <p:val>
                                            <p:strVal val="#ppt_x"/>
                                          </p:val>
                                        </p:tav>
                                        <p:tav tm="100000">
                                          <p:val>
                                            <p:strVal val="#ppt_x"/>
                                          </p:val>
                                        </p:tav>
                                      </p:tavLst>
                                    </p:anim>
                                    <p:anim calcmode="lin" valueType="num">
                                      <p:cBhvr>
                                        <p:cTn id="43"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3"/>
                                        </p:tgtEl>
                                        <p:attrNameLst>
                                          <p:attrName>style.visibility</p:attrName>
                                        </p:attrNameLst>
                                      </p:cBhvr>
                                      <p:to>
                                        <p:strVal val="visible"/>
                                      </p:to>
                                    </p:set>
                                    <p:anim calcmode="lin" valueType="num">
                                      <p:cBhvr additive="base">
                                        <p:cTn id="48" dur="500" fill="hold"/>
                                        <p:tgtEl>
                                          <p:spTgt spid="53"/>
                                        </p:tgtEl>
                                        <p:attrNameLst>
                                          <p:attrName>ppt_x</p:attrName>
                                        </p:attrNameLst>
                                      </p:cBhvr>
                                      <p:tavLst>
                                        <p:tav tm="0">
                                          <p:val>
                                            <p:strVal val="#ppt_x"/>
                                          </p:val>
                                        </p:tav>
                                        <p:tav tm="100000">
                                          <p:val>
                                            <p:strVal val="#ppt_x"/>
                                          </p:val>
                                        </p:tav>
                                      </p:tavLst>
                                    </p:anim>
                                    <p:anim calcmode="lin" valueType="num">
                                      <p:cBhvr additive="base">
                                        <p:cTn id="49"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46"/>
                                        </p:tgtEl>
                                        <p:attrNameLst>
                                          <p:attrName>style.visibility</p:attrName>
                                        </p:attrNameLst>
                                      </p:cBhvr>
                                      <p:to>
                                        <p:strVal val="visible"/>
                                      </p:to>
                                    </p:set>
                                    <p:anim calcmode="lin" valueType="num">
                                      <p:cBhvr additive="base">
                                        <p:cTn id="54" dur="500" fill="hold"/>
                                        <p:tgtEl>
                                          <p:spTgt spid="46"/>
                                        </p:tgtEl>
                                        <p:attrNameLst>
                                          <p:attrName>ppt_x</p:attrName>
                                        </p:attrNameLst>
                                      </p:cBhvr>
                                      <p:tavLst>
                                        <p:tav tm="0">
                                          <p:val>
                                            <p:strVal val="#ppt_x"/>
                                          </p:val>
                                        </p:tav>
                                        <p:tav tm="100000">
                                          <p:val>
                                            <p:strVal val="#ppt_x"/>
                                          </p:val>
                                        </p:tav>
                                      </p:tavLst>
                                    </p:anim>
                                    <p:anim calcmode="lin" valueType="num">
                                      <p:cBhvr additive="base">
                                        <p:cTn id="5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83976" y="492238"/>
            <a:ext cx="2252696" cy="7579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96" dirty="0">
                <a:solidFill>
                  <a:schemeClr val="tx1"/>
                </a:solidFill>
                <a:latin typeface="HGS明朝B" panose="02020800000000000000" pitchFamily="18" charset="-128"/>
                <a:ea typeface="HGS明朝B" panose="02020800000000000000" pitchFamily="18" charset="-128"/>
              </a:rPr>
              <a:t>検査項目名</a:t>
            </a:r>
            <a:endParaRPr lang="en-US" altLang="ja-JP" sz="2696" dirty="0">
              <a:solidFill>
                <a:schemeClr val="tx1"/>
              </a:solidFill>
              <a:latin typeface="HGS明朝B" panose="02020800000000000000" pitchFamily="18" charset="-128"/>
              <a:ea typeface="HGS明朝B" panose="02020800000000000000" pitchFamily="18" charset="-128"/>
            </a:endParaRPr>
          </a:p>
        </p:txBody>
      </p:sp>
      <p:sp>
        <p:nvSpPr>
          <p:cNvPr id="6" name="正方形/長方形 5"/>
          <p:cNvSpPr/>
          <p:nvPr/>
        </p:nvSpPr>
        <p:spPr>
          <a:xfrm>
            <a:off x="2636671" y="492238"/>
            <a:ext cx="8468013" cy="7579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96" dirty="0">
                <a:solidFill>
                  <a:schemeClr val="tx1"/>
                </a:solidFill>
                <a:latin typeface="HGS明朝B" panose="02020800000000000000" pitchFamily="18" charset="-128"/>
                <a:ea typeface="HGS明朝B" panose="02020800000000000000" pitchFamily="18" charset="-128"/>
              </a:rPr>
              <a:t>目的</a:t>
            </a:r>
            <a:endParaRPr lang="en-US" altLang="ja-JP" sz="2696" dirty="0">
              <a:solidFill>
                <a:schemeClr val="tx1"/>
              </a:solidFill>
              <a:latin typeface="HGS明朝B" panose="02020800000000000000" pitchFamily="18" charset="-128"/>
              <a:ea typeface="HGS明朝B" panose="02020800000000000000" pitchFamily="18" charset="-128"/>
            </a:endParaRPr>
          </a:p>
        </p:txBody>
      </p:sp>
      <p:sp>
        <p:nvSpPr>
          <p:cNvPr id="7" name="正方形/長方形 6"/>
          <p:cNvSpPr/>
          <p:nvPr/>
        </p:nvSpPr>
        <p:spPr>
          <a:xfrm>
            <a:off x="11104685" y="492238"/>
            <a:ext cx="1719420" cy="7579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96" dirty="0">
                <a:solidFill>
                  <a:schemeClr val="tx1"/>
                </a:solidFill>
                <a:latin typeface="HGS明朝B" panose="02020800000000000000" pitchFamily="18" charset="-128"/>
                <a:ea typeface="HGS明朝B" panose="02020800000000000000" pitchFamily="18" charset="-128"/>
              </a:rPr>
              <a:t>方法</a:t>
            </a:r>
            <a:endParaRPr lang="en-US" altLang="ja-JP" sz="2696" dirty="0">
              <a:solidFill>
                <a:schemeClr val="tx1"/>
              </a:solidFill>
              <a:latin typeface="HGS明朝B" panose="02020800000000000000" pitchFamily="18" charset="-128"/>
              <a:ea typeface="HGS明朝B" panose="02020800000000000000" pitchFamily="18" charset="-128"/>
            </a:endParaRPr>
          </a:p>
        </p:txBody>
      </p:sp>
      <p:sp>
        <p:nvSpPr>
          <p:cNvPr id="10" name="正方形/長方形 9"/>
          <p:cNvSpPr/>
          <p:nvPr/>
        </p:nvSpPr>
        <p:spPr>
          <a:xfrm>
            <a:off x="383975" y="1250168"/>
            <a:ext cx="2252696" cy="17607021"/>
          </a:xfrm>
          <a:prstGeom prst="rect">
            <a:avLst/>
          </a:prstGeom>
          <a:ln w="12700">
            <a:solidFill>
              <a:schemeClr val="tx1"/>
            </a:solidFill>
          </a:ln>
        </p:spPr>
        <p:txBody>
          <a:bodyPr wrap="square">
            <a:noAutofit/>
          </a:bodyPr>
          <a:lstStyle/>
          <a:p>
            <a:r>
              <a:rPr lang="ja-JP" altLang="en-US" sz="2118" dirty="0"/>
              <a:t>プロトロンビン時間</a:t>
            </a:r>
            <a:r>
              <a:rPr lang="en-US" altLang="ja-JP" sz="2118" dirty="0"/>
              <a:t>(PT)</a:t>
            </a:r>
          </a:p>
          <a:p>
            <a:r>
              <a:rPr lang="ja-JP" altLang="en-US" sz="2118" dirty="0"/>
              <a:t>活性化部分トロンボプラスチン時間</a:t>
            </a:r>
            <a:r>
              <a:rPr lang="en-US" altLang="ja-JP" sz="2118" dirty="0"/>
              <a:t>(APTT)</a:t>
            </a:r>
          </a:p>
          <a:p>
            <a:r>
              <a:rPr lang="ja-JP" altLang="en-US" sz="2118" dirty="0"/>
              <a:t>フィブリノーゲン</a:t>
            </a:r>
            <a:r>
              <a:rPr lang="en-US" altLang="ja-JP" sz="2118" dirty="0"/>
              <a:t>(FIB)</a:t>
            </a:r>
          </a:p>
          <a:p>
            <a:r>
              <a:rPr lang="ja-JP" altLang="en-US" sz="2118" dirty="0"/>
              <a:t>複合因子</a:t>
            </a:r>
            <a:r>
              <a:rPr lang="en-US" altLang="ja-JP" sz="2118" dirty="0"/>
              <a:t>T(</a:t>
            </a:r>
            <a:r>
              <a:rPr lang="ja-JP" altLang="en-US" sz="2118" dirty="0"/>
              <a:t>トロンボテスト</a:t>
            </a:r>
            <a:r>
              <a:rPr lang="en-US" altLang="ja-JP" sz="2118" dirty="0"/>
              <a:t>)</a:t>
            </a:r>
          </a:p>
          <a:p>
            <a:r>
              <a:rPr lang="ja-JP" altLang="en-US" sz="2118" dirty="0"/>
              <a:t>複合因子</a:t>
            </a:r>
            <a:r>
              <a:rPr lang="en-US" altLang="ja-JP" sz="2118" dirty="0"/>
              <a:t>H(</a:t>
            </a:r>
            <a:r>
              <a:rPr lang="ja-JP" altLang="en-US" sz="2118" dirty="0"/>
              <a:t>ヘパプラスチンテスト</a:t>
            </a:r>
            <a:r>
              <a:rPr lang="en-US" altLang="ja-JP" sz="2118" dirty="0"/>
              <a:t>)</a:t>
            </a:r>
          </a:p>
          <a:p>
            <a:r>
              <a:rPr lang="ja-JP" altLang="en-US" sz="2118" dirty="0"/>
              <a:t>血中</a:t>
            </a:r>
            <a:r>
              <a:rPr lang="en-US" altLang="ja-JP" sz="2118" dirty="0"/>
              <a:t>FDP</a:t>
            </a:r>
          </a:p>
          <a:p>
            <a:endParaRPr lang="en-US" altLang="ja-JP" sz="2118" dirty="0"/>
          </a:p>
          <a:p>
            <a:r>
              <a:rPr lang="ja-JP" altLang="en-US" sz="2118" dirty="0"/>
              <a:t>尿中</a:t>
            </a:r>
            <a:r>
              <a:rPr lang="en-US" altLang="ja-JP" sz="2118" dirty="0"/>
              <a:t>FDP</a:t>
            </a:r>
          </a:p>
          <a:p>
            <a:endParaRPr lang="en-US" altLang="ja-JP" sz="2118" dirty="0"/>
          </a:p>
          <a:p>
            <a:r>
              <a:rPr lang="en-US" altLang="ja-JP" sz="2118" dirty="0"/>
              <a:t>D-</a:t>
            </a:r>
            <a:r>
              <a:rPr lang="ja-JP" altLang="en-US" sz="2118" dirty="0"/>
              <a:t>ダイマー</a:t>
            </a:r>
          </a:p>
          <a:p>
            <a:endParaRPr lang="en-US" altLang="ja-JP" sz="2118" dirty="0"/>
          </a:p>
          <a:p>
            <a:r>
              <a:rPr lang="ja-JP" altLang="en-US" sz="2118" dirty="0"/>
              <a:t>プロテイン</a:t>
            </a:r>
            <a:r>
              <a:rPr lang="en-US" altLang="ja-JP" sz="2118" dirty="0"/>
              <a:t>C 《</a:t>
            </a:r>
            <a:r>
              <a:rPr lang="ja-JP" altLang="en-US" sz="2118" dirty="0"/>
              <a:t>定量</a:t>
            </a:r>
            <a:r>
              <a:rPr lang="en-US" altLang="ja-JP" sz="2118" dirty="0"/>
              <a:t>》</a:t>
            </a:r>
          </a:p>
          <a:p>
            <a:r>
              <a:rPr lang="ja-JP" altLang="en-US" sz="2118" dirty="0"/>
              <a:t>プロテイン</a:t>
            </a:r>
            <a:r>
              <a:rPr lang="en-US" altLang="ja-JP" sz="2118" dirty="0"/>
              <a:t>C 《</a:t>
            </a:r>
            <a:r>
              <a:rPr lang="ja-JP" altLang="en-US" sz="2118" dirty="0"/>
              <a:t>活性</a:t>
            </a:r>
            <a:r>
              <a:rPr lang="en-US" altLang="ja-JP" sz="2118" dirty="0"/>
              <a:t>》</a:t>
            </a:r>
          </a:p>
          <a:p>
            <a:r>
              <a:rPr lang="ja-JP" altLang="en-US" sz="2118" dirty="0"/>
              <a:t>プロテイン</a:t>
            </a:r>
            <a:r>
              <a:rPr lang="en-US" altLang="ja-JP" sz="2118" dirty="0"/>
              <a:t>S 《</a:t>
            </a:r>
            <a:r>
              <a:rPr lang="ja-JP" altLang="en-US" sz="2118" dirty="0"/>
              <a:t>遊離型抗原量</a:t>
            </a:r>
            <a:r>
              <a:rPr lang="en-US" altLang="ja-JP" sz="2118" dirty="0"/>
              <a:t>》</a:t>
            </a:r>
          </a:p>
          <a:p>
            <a:r>
              <a:rPr lang="ja-JP" altLang="en-US" sz="2118" dirty="0"/>
              <a:t>プロテイン</a:t>
            </a:r>
            <a:r>
              <a:rPr lang="en-US" altLang="ja-JP" sz="2118" dirty="0"/>
              <a:t>S 《</a:t>
            </a:r>
            <a:r>
              <a:rPr lang="ja-JP" altLang="en-US" sz="2118" dirty="0"/>
              <a:t>活性</a:t>
            </a:r>
            <a:r>
              <a:rPr lang="en-US" altLang="ja-JP" sz="2118" dirty="0"/>
              <a:t>》</a:t>
            </a:r>
          </a:p>
          <a:p>
            <a:r>
              <a:rPr lang="ja-JP" altLang="en-US" sz="2118" dirty="0"/>
              <a:t>プラスミノーゲン活性</a:t>
            </a:r>
            <a:r>
              <a:rPr lang="en-US" altLang="ja-JP" sz="2118" dirty="0"/>
              <a:t>(PLG)</a:t>
            </a:r>
          </a:p>
          <a:p>
            <a:r>
              <a:rPr lang="ja-JP" altLang="en-US" sz="2118" dirty="0"/>
              <a:t>トータル</a:t>
            </a:r>
            <a:r>
              <a:rPr lang="en-US" altLang="ja-JP" sz="2118" dirty="0"/>
              <a:t>PAI-1(t-PAI-1)</a:t>
            </a:r>
          </a:p>
          <a:p>
            <a:endParaRPr lang="en-US" altLang="ja-JP" sz="2118" dirty="0"/>
          </a:p>
          <a:p>
            <a:r>
              <a:rPr lang="ja-JP" altLang="en-US" sz="2118" dirty="0"/>
              <a:t>アンチトロンビン</a:t>
            </a:r>
            <a:r>
              <a:rPr lang="en-US" altLang="ja-JP" sz="2118" dirty="0"/>
              <a:t>(AT) 《</a:t>
            </a:r>
            <a:r>
              <a:rPr lang="ja-JP" altLang="en-US" sz="2118" dirty="0"/>
              <a:t>定量</a:t>
            </a:r>
            <a:r>
              <a:rPr lang="en-US" altLang="ja-JP" sz="2118" dirty="0"/>
              <a:t>》</a:t>
            </a:r>
          </a:p>
          <a:p>
            <a:r>
              <a:rPr lang="ja-JP" altLang="en-US" sz="2118" dirty="0"/>
              <a:t>アンチトロンビン</a:t>
            </a:r>
            <a:r>
              <a:rPr lang="en-US" altLang="ja-JP" sz="2118" dirty="0"/>
              <a:t>(AT) 《</a:t>
            </a:r>
            <a:r>
              <a:rPr lang="ja-JP" altLang="en-US" sz="2118" dirty="0"/>
              <a:t>活性</a:t>
            </a:r>
            <a:r>
              <a:rPr lang="en-US" altLang="ja-JP" sz="2118" dirty="0"/>
              <a:t>》</a:t>
            </a:r>
          </a:p>
          <a:p>
            <a:r>
              <a:rPr lang="ja-JP" altLang="en-US" sz="2118" dirty="0"/>
              <a:t>トロンビン・アンチトロンビン複合体</a:t>
            </a:r>
            <a:r>
              <a:rPr lang="en-US" altLang="ja-JP" sz="2118" dirty="0"/>
              <a:t>(TAT)</a:t>
            </a:r>
          </a:p>
          <a:p>
            <a:r>
              <a:rPr lang="ja-JP" altLang="en-US" sz="2118" dirty="0"/>
              <a:t>プロトロンビンフラグメント</a:t>
            </a:r>
            <a:r>
              <a:rPr lang="en-US" altLang="ja-JP" sz="2118" dirty="0"/>
              <a:t>F1</a:t>
            </a:r>
            <a:r>
              <a:rPr lang="ja-JP" altLang="en-US" sz="2118" dirty="0"/>
              <a:t>＋</a:t>
            </a:r>
            <a:r>
              <a:rPr lang="en-US" altLang="ja-JP" sz="2118" dirty="0"/>
              <a:t>2(F1</a:t>
            </a:r>
            <a:r>
              <a:rPr lang="ja-JP" altLang="en-US" sz="2118" dirty="0"/>
              <a:t>＋</a:t>
            </a:r>
            <a:r>
              <a:rPr lang="en-US" altLang="ja-JP" sz="2118" dirty="0"/>
              <a:t>2)</a:t>
            </a:r>
          </a:p>
          <a:p>
            <a:r>
              <a:rPr lang="ja-JP" altLang="en-US" sz="2118" dirty="0"/>
              <a:t>アンチプラスミン活性</a:t>
            </a:r>
            <a:r>
              <a:rPr lang="en-US" altLang="ja-JP" sz="2118" dirty="0"/>
              <a:t>(α2PI)(α2</a:t>
            </a:r>
            <a:r>
              <a:rPr lang="ja-JP" altLang="en-US" sz="2118" dirty="0"/>
              <a:t>プラスミンインヒビター</a:t>
            </a:r>
            <a:r>
              <a:rPr lang="en-US" altLang="ja-JP" sz="2118" dirty="0"/>
              <a:t>)</a:t>
            </a:r>
          </a:p>
          <a:p>
            <a:r>
              <a:rPr lang="en-US" altLang="ja-JP" sz="2118" dirty="0"/>
              <a:t>α2</a:t>
            </a:r>
            <a:r>
              <a:rPr lang="ja-JP" altLang="en-US" sz="2118" dirty="0"/>
              <a:t>プラスミンインヒビター・プラスミン複合体</a:t>
            </a:r>
            <a:r>
              <a:rPr lang="en-US" altLang="ja-JP" sz="2118" dirty="0"/>
              <a:t>(PIC)</a:t>
            </a:r>
          </a:p>
          <a:p>
            <a:r>
              <a:rPr lang="en-US" altLang="ja-JP" sz="2118" dirty="0"/>
              <a:t>PIVKA-II(</a:t>
            </a:r>
            <a:r>
              <a:rPr lang="ja-JP" altLang="en-US" sz="2118" dirty="0"/>
              <a:t>凝固</a:t>
            </a:r>
            <a:r>
              <a:rPr lang="en-US" altLang="ja-JP" sz="2118" dirty="0"/>
              <a:t>)</a:t>
            </a:r>
          </a:p>
          <a:p>
            <a:r>
              <a:rPr lang="ja-JP" altLang="en-US" sz="2118" dirty="0"/>
              <a:t>可溶性フィブリンモノマー</a:t>
            </a:r>
            <a:r>
              <a:rPr lang="en-US" altLang="ja-JP" sz="2118" dirty="0"/>
              <a:t>(SF)</a:t>
            </a:r>
          </a:p>
          <a:p>
            <a:r>
              <a:rPr lang="ja-JP" altLang="en-US" sz="2118" dirty="0"/>
              <a:t>可溶性フィブリンモノマー複合体</a:t>
            </a:r>
            <a:r>
              <a:rPr lang="en-US" altLang="ja-JP" sz="2118" dirty="0"/>
              <a:t>(SFMC)</a:t>
            </a:r>
            <a:r>
              <a:rPr lang="ja-JP" altLang="en-US" sz="2118" dirty="0"/>
              <a:t>定量</a:t>
            </a:r>
            <a:endParaRPr lang="en-US" altLang="ja-JP" sz="2118" dirty="0"/>
          </a:p>
        </p:txBody>
      </p:sp>
      <p:sp>
        <p:nvSpPr>
          <p:cNvPr id="12" name="正方形/長方形 11"/>
          <p:cNvSpPr/>
          <p:nvPr/>
        </p:nvSpPr>
        <p:spPr>
          <a:xfrm>
            <a:off x="2636668" y="1250168"/>
            <a:ext cx="8468015" cy="17607021"/>
          </a:xfrm>
          <a:prstGeom prst="rect">
            <a:avLst/>
          </a:prstGeom>
          <a:ln w="12700">
            <a:solidFill>
              <a:schemeClr val="tx1"/>
            </a:solidFill>
          </a:ln>
        </p:spPr>
        <p:txBody>
          <a:bodyPr wrap="square">
            <a:noAutofit/>
          </a:bodyPr>
          <a:lstStyle/>
          <a:p>
            <a:r>
              <a:rPr lang="ja-JP" altLang="en-US" sz="2118" dirty="0"/>
              <a:t>外因系の凝固活性を総合的に判定するスクリーニング検査。肝不全、凝固因子欠乏症で遅延し、血栓性静脈炎で短縮する。</a:t>
            </a:r>
          </a:p>
          <a:p>
            <a:r>
              <a:rPr lang="ja-JP" altLang="en-US" sz="2118" dirty="0"/>
              <a:t>内因性凝固活性の指標。</a:t>
            </a:r>
            <a:r>
              <a:rPr lang="en-US" altLang="ja-JP" sz="2118" dirty="0"/>
              <a:t>PT</a:t>
            </a:r>
            <a:r>
              <a:rPr lang="ja-JP" altLang="en-US" sz="2118" dirty="0"/>
              <a:t>とともに出血性素因の疑われる患者でスクリーニングに用いられる。血友病で延長する。</a:t>
            </a:r>
            <a:endParaRPr lang="en-US" altLang="ja-JP" sz="2118" dirty="0"/>
          </a:p>
          <a:p>
            <a:endParaRPr lang="ja-JP" altLang="en-US" sz="2118" dirty="0"/>
          </a:p>
          <a:p>
            <a:r>
              <a:rPr lang="ja-JP" altLang="en-US" sz="2118" dirty="0"/>
              <a:t>血栓を形成するフィブリンの前駆体。炎症で増加し、高度な肝機能障害、</a:t>
            </a:r>
            <a:r>
              <a:rPr lang="en-US" altLang="ja-JP" sz="2118" dirty="0"/>
              <a:t>DIC</a:t>
            </a:r>
            <a:r>
              <a:rPr lang="ja-JP" altLang="en-US" sz="2118" dirty="0"/>
              <a:t>等では減少する。</a:t>
            </a:r>
          </a:p>
          <a:p>
            <a:r>
              <a:rPr lang="ja-JP" altLang="en-US" sz="2118" dirty="0"/>
              <a:t>ビタミン</a:t>
            </a:r>
            <a:r>
              <a:rPr lang="en-US" altLang="ja-JP" sz="2118" dirty="0"/>
              <a:t>K</a:t>
            </a:r>
            <a:r>
              <a:rPr lang="ja-JP" altLang="en-US" sz="2118" dirty="0"/>
              <a:t>依存性第</a:t>
            </a:r>
            <a:r>
              <a:rPr lang="en-US" altLang="ja-JP" sz="2118" dirty="0"/>
              <a:t>Ⅱ</a:t>
            </a:r>
            <a:r>
              <a:rPr lang="ja-JP" altLang="en-US" sz="2118" dirty="0" err="1"/>
              <a:t>、</a:t>
            </a:r>
            <a:r>
              <a:rPr lang="en-US" altLang="ja-JP" sz="2118" dirty="0"/>
              <a:t>Ⅶ</a:t>
            </a:r>
            <a:r>
              <a:rPr lang="ja-JP" altLang="en-US" sz="2118" dirty="0" err="1"/>
              <a:t>、</a:t>
            </a:r>
            <a:r>
              <a:rPr lang="en-US" altLang="ja-JP" sz="2118" dirty="0"/>
              <a:t>Ⅹ</a:t>
            </a:r>
            <a:r>
              <a:rPr lang="ja-JP" altLang="en-US" sz="2118" dirty="0"/>
              <a:t>因子の複合体を指し、抗凝血剤（ワーファリン）投与時のモニタリングに用いる検査。</a:t>
            </a:r>
          </a:p>
          <a:p>
            <a:r>
              <a:rPr lang="ja-JP" altLang="en-US" sz="2118" dirty="0"/>
              <a:t>凝固第</a:t>
            </a:r>
            <a:r>
              <a:rPr lang="en-US" altLang="ja-JP" sz="2118" dirty="0"/>
              <a:t>Ⅱ</a:t>
            </a:r>
            <a:r>
              <a:rPr lang="ja-JP" altLang="en-US" sz="2118" dirty="0" err="1"/>
              <a:t>、</a:t>
            </a:r>
            <a:r>
              <a:rPr lang="en-US" altLang="ja-JP" sz="2118" dirty="0"/>
              <a:t>Ⅶ</a:t>
            </a:r>
            <a:r>
              <a:rPr lang="ja-JP" altLang="en-US" sz="2118" dirty="0" err="1"/>
              <a:t>、</a:t>
            </a:r>
            <a:r>
              <a:rPr lang="en-US" altLang="ja-JP" sz="2118" dirty="0"/>
              <a:t>Ⅹ</a:t>
            </a:r>
            <a:r>
              <a:rPr lang="ja-JP" altLang="en-US" sz="2118" dirty="0"/>
              <a:t>因子の活性を総合的に定量する検査。凝固異常や肝障害の指標となり、</a:t>
            </a:r>
            <a:r>
              <a:rPr lang="en-US" altLang="ja-JP" sz="2118" dirty="0"/>
              <a:t>PIVKA</a:t>
            </a:r>
            <a:r>
              <a:rPr lang="ja-JP" altLang="en-US" sz="2118" dirty="0"/>
              <a:t>の影響を受けない点がトロンボテストより有用。</a:t>
            </a:r>
          </a:p>
          <a:p>
            <a:endParaRPr lang="en-US" altLang="ja-JP" sz="2118" dirty="0"/>
          </a:p>
          <a:p>
            <a:r>
              <a:rPr lang="ja-JP" altLang="en-US" sz="2118" dirty="0"/>
              <a:t>線溶亢進状態の把握に用いられる検査。特に</a:t>
            </a:r>
            <a:r>
              <a:rPr lang="en-US" altLang="ja-JP" sz="2118" dirty="0"/>
              <a:t>DIC</a:t>
            </a:r>
            <a:r>
              <a:rPr lang="ja-JP" altLang="en-US" sz="2118" dirty="0" err="1"/>
              <a:t>、</a:t>
            </a:r>
            <a:r>
              <a:rPr lang="ja-JP" altLang="en-US" sz="2118" dirty="0"/>
              <a:t>血栓溶解療法のモニタリングに有用。</a:t>
            </a:r>
          </a:p>
          <a:p>
            <a:r>
              <a:rPr lang="ja-JP" altLang="en-US" sz="2118" dirty="0"/>
              <a:t>腎の局所における凝固線溶状態を反映する指標。腎疾患の病態鑑別に有用な検査。</a:t>
            </a:r>
          </a:p>
          <a:p>
            <a:r>
              <a:rPr lang="en-US" altLang="ja-JP" sz="2118" dirty="0"/>
              <a:t>FDP</a:t>
            </a:r>
            <a:r>
              <a:rPr lang="ja-JP" altLang="en-US" sz="2118" dirty="0"/>
              <a:t>との併用で、一次・二次線溶亢進の鑑別に用いる検査。線維素溶解療法時のモニターとしても有用。</a:t>
            </a:r>
          </a:p>
          <a:p>
            <a:r>
              <a:rPr lang="ja-JP" altLang="en-US" sz="2118" dirty="0"/>
              <a:t>血管内皮細胞で活性化され、抗凝固作用を発揮する、ビタミン</a:t>
            </a:r>
            <a:r>
              <a:rPr lang="en-US" altLang="ja-JP" sz="2118" dirty="0"/>
              <a:t>K</a:t>
            </a:r>
            <a:r>
              <a:rPr lang="ja-JP" altLang="en-US" sz="2118" dirty="0"/>
              <a:t>依存性蛋白質。欠損すると反復性の血栓塞栓症をきたす。</a:t>
            </a:r>
          </a:p>
          <a:p>
            <a:r>
              <a:rPr lang="ja-JP" altLang="en-US" sz="2118" dirty="0"/>
              <a:t>血管内皮細胞で活性化され、抗凝固作用を発揮する、ビタミン</a:t>
            </a:r>
            <a:r>
              <a:rPr lang="en-US" altLang="ja-JP" sz="2118" dirty="0"/>
              <a:t>K</a:t>
            </a:r>
            <a:r>
              <a:rPr lang="ja-JP" altLang="en-US" sz="2118" dirty="0"/>
              <a:t>依存性蛋白質。欠損すると反復性の血栓塞栓症をきたす。</a:t>
            </a:r>
          </a:p>
          <a:p>
            <a:r>
              <a:rPr lang="ja-JP" altLang="en-US" sz="2118" dirty="0"/>
              <a:t>肝由来の凝固阻害因子プロテイン</a:t>
            </a:r>
            <a:r>
              <a:rPr lang="en-US" altLang="ja-JP" sz="2118" dirty="0"/>
              <a:t>C</a:t>
            </a:r>
            <a:r>
              <a:rPr lang="ja-JP" altLang="en-US" sz="2118" dirty="0"/>
              <a:t>の補酵素。主に下肢静脈血栓等の遺伝性血栓症の診断に用いられる。</a:t>
            </a:r>
          </a:p>
          <a:p>
            <a:r>
              <a:rPr lang="ja-JP" altLang="en-US" sz="2118" dirty="0"/>
              <a:t>肝由来の凝固阻害因子プロテイン</a:t>
            </a:r>
            <a:r>
              <a:rPr lang="en-US" altLang="ja-JP" sz="2118" dirty="0"/>
              <a:t>C</a:t>
            </a:r>
            <a:r>
              <a:rPr lang="ja-JP" altLang="en-US" sz="2118" dirty="0"/>
              <a:t>の補酵素。主に下肢静脈血栓等の遺伝性血栓症の診断に用いられる。</a:t>
            </a:r>
          </a:p>
          <a:p>
            <a:r>
              <a:rPr lang="ja-JP" altLang="en-US" sz="2118" dirty="0"/>
              <a:t>線維素を溶解するプラスミンの前駆物質。肝臓で合成され、重症の肝疾患、</a:t>
            </a:r>
            <a:r>
              <a:rPr lang="en-US" altLang="ja-JP" sz="2118" dirty="0"/>
              <a:t>DIC</a:t>
            </a:r>
            <a:r>
              <a:rPr lang="ja-JP" altLang="en-US" sz="2118" dirty="0"/>
              <a:t>等で低値を示す。</a:t>
            </a:r>
          </a:p>
          <a:p>
            <a:r>
              <a:rPr lang="ja-JP" altLang="en-US" sz="2118" dirty="0"/>
              <a:t>プラスミノーゲンアクチベーターと結合して線溶系を抑制する糖蛋白。</a:t>
            </a:r>
          </a:p>
          <a:p>
            <a:endParaRPr lang="en-US" altLang="ja-JP" sz="2118" dirty="0"/>
          </a:p>
          <a:p>
            <a:r>
              <a:rPr lang="ja-JP" altLang="en-US" sz="2118" dirty="0"/>
              <a:t>血管内皮を傷害する血栓症、</a:t>
            </a:r>
            <a:r>
              <a:rPr lang="en-US" altLang="ja-JP" sz="2118" dirty="0"/>
              <a:t>DIC</a:t>
            </a:r>
            <a:r>
              <a:rPr lang="ja-JP" altLang="en-US" sz="2118" dirty="0"/>
              <a:t>で上昇。</a:t>
            </a:r>
          </a:p>
          <a:p>
            <a:r>
              <a:rPr lang="ja-JP" altLang="en-US" sz="2118" dirty="0"/>
              <a:t>凝固亢進状態を把握する有用な検査。</a:t>
            </a:r>
            <a:r>
              <a:rPr lang="en-US" altLang="ja-JP" sz="2118" dirty="0"/>
              <a:t>DIC</a:t>
            </a:r>
            <a:r>
              <a:rPr lang="ja-JP" altLang="en-US" sz="2118" dirty="0"/>
              <a:t>で著しく減少。</a:t>
            </a:r>
          </a:p>
          <a:p>
            <a:endParaRPr lang="en-US" altLang="ja-JP" sz="2118" dirty="0"/>
          </a:p>
          <a:p>
            <a:r>
              <a:rPr lang="ja-JP" altLang="en-US" sz="2118" dirty="0"/>
              <a:t>凝固亢進状態を把握する有用な検査。</a:t>
            </a:r>
            <a:r>
              <a:rPr lang="en-US" altLang="ja-JP" sz="2118" dirty="0"/>
              <a:t>DIC</a:t>
            </a:r>
            <a:r>
              <a:rPr lang="ja-JP" altLang="en-US" sz="2118" dirty="0"/>
              <a:t>で著しく減少。</a:t>
            </a:r>
          </a:p>
          <a:p>
            <a:endParaRPr lang="en-US" altLang="ja-JP" sz="2118" dirty="0"/>
          </a:p>
          <a:p>
            <a:r>
              <a:rPr lang="ja-JP" altLang="en-US" sz="2118" dirty="0"/>
              <a:t>トロンビンとアンチトロンビンが</a:t>
            </a:r>
            <a:r>
              <a:rPr lang="en-US" altLang="ja-JP" sz="2118" dirty="0"/>
              <a:t>1</a:t>
            </a:r>
            <a:r>
              <a:rPr lang="ja-JP" altLang="en-US" sz="2118" dirty="0"/>
              <a:t>：</a:t>
            </a:r>
            <a:r>
              <a:rPr lang="en-US" altLang="ja-JP" sz="2118" dirty="0"/>
              <a:t>1</a:t>
            </a:r>
            <a:r>
              <a:rPr lang="ja-JP" altLang="en-US" sz="2118" dirty="0"/>
              <a:t>の割合で結合した複合体。間接的にトロンビンの増減を知ることができる。</a:t>
            </a:r>
          </a:p>
          <a:p>
            <a:endParaRPr lang="en-US" altLang="ja-JP" sz="2118" dirty="0"/>
          </a:p>
          <a:p>
            <a:r>
              <a:rPr lang="ja-JP" altLang="en-US" sz="2118" dirty="0"/>
              <a:t>プロトロンビンからトロンビンが生成される段階で生じる蛋白。</a:t>
            </a:r>
            <a:r>
              <a:rPr lang="en-US" altLang="ja-JP" sz="2118" dirty="0"/>
              <a:t>DIC</a:t>
            </a:r>
            <a:r>
              <a:rPr lang="ja-JP" altLang="en-US" sz="2118" dirty="0" err="1"/>
              <a:t>、</a:t>
            </a:r>
            <a:r>
              <a:rPr lang="ja-JP" altLang="en-US" sz="2118" dirty="0"/>
              <a:t>血栓症等で血中に増加。</a:t>
            </a:r>
          </a:p>
          <a:p>
            <a:endParaRPr lang="en-US" altLang="ja-JP" sz="2118" dirty="0"/>
          </a:p>
          <a:p>
            <a:r>
              <a:rPr lang="ja-JP" altLang="en-US" sz="2118" dirty="0"/>
              <a:t>線溶系活性度の指標。プラスミンと血中で特異的に結合し、線溶系を抑制する蛋白。</a:t>
            </a:r>
          </a:p>
          <a:p>
            <a:endParaRPr lang="en-US" altLang="ja-JP" sz="2118" dirty="0"/>
          </a:p>
          <a:p>
            <a:endParaRPr lang="en-US" altLang="ja-JP" sz="2118" dirty="0"/>
          </a:p>
          <a:p>
            <a:r>
              <a:rPr lang="ja-JP" altLang="en-US" sz="2118" dirty="0"/>
              <a:t>測定の難しい血中プラスミンの動きを直接的に反映する指標。血栓溶解療法のモニタリングや</a:t>
            </a:r>
            <a:r>
              <a:rPr lang="en-US" altLang="ja-JP" sz="2118" dirty="0"/>
              <a:t>DIC</a:t>
            </a:r>
            <a:r>
              <a:rPr lang="ja-JP" altLang="en-US" sz="2118" dirty="0"/>
              <a:t>の診断に有用。</a:t>
            </a:r>
          </a:p>
          <a:p>
            <a:endParaRPr lang="en-US" altLang="ja-JP" sz="2118" dirty="0"/>
          </a:p>
          <a:p>
            <a:r>
              <a:rPr lang="ja-JP" altLang="en-US" sz="2118" dirty="0"/>
              <a:t>凝固第</a:t>
            </a:r>
            <a:r>
              <a:rPr lang="en-US" altLang="ja-JP" sz="2118" dirty="0"/>
              <a:t>Ⅱ</a:t>
            </a:r>
            <a:r>
              <a:rPr lang="ja-JP" altLang="en-US" sz="2118" dirty="0"/>
              <a:t>因子の不全生成物。ビタミン</a:t>
            </a:r>
            <a:r>
              <a:rPr lang="en-US" altLang="ja-JP" sz="2118" dirty="0"/>
              <a:t>K</a:t>
            </a:r>
            <a:r>
              <a:rPr lang="ja-JP" altLang="en-US" sz="2118" dirty="0"/>
              <a:t>欠乏性出血症の診断に有用。</a:t>
            </a:r>
          </a:p>
          <a:p>
            <a:endParaRPr lang="ja-JP" altLang="en-US" sz="2118" dirty="0"/>
          </a:p>
          <a:p>
            <a:endParaRPr lang="en-US" altLang="ja-JP" sz="2118" dirty="0"/>
          </a:p>
          <a:p>
            <a:endParaRPr lang="en-US" altLang="ja-JP" sz="2118" dirty="0"/>
          </a:p>
          <a:p>
            <a:endParaRPr lang="en-US" altLang="ja-JP" sz="2118" dirty="0"/>
          </a:p>
          <a:p>
            <a:endParaRPr lang="ja-JP" altLang="en-US" sz="2118" dirty="0"/>
          </a:p>
        </p:txBody>
      </p:sp>
      <p:sp>
        <p:nvSpPr>
          <p:cNvPr id="16" name="正方形/長方形 15"/>
          <p:cNvSpPr/>
          <p:nvPr/>
        </p:nvSpPr>
        <p:spPr>
          <a:xfrm>
            <a:off x="11104685" y="1250168"/>
            <a:ext cx="1719420" cy="17607021"/>
          </a:xfrm>
          <a:prstGeom prst="rect">
            <a:avLst/>
          </a:prstGeom>
          <a:ln w="12700">
            <a:solidFill>
              <a:schemeClr val="tx1"/>
            </a:solidFill>
          </a:ln>
        </p:spPr>
        <p:txBody>
          <a:bodyPr wrap="square">
            <a:noAutofit/>
          </a:bodyPr>
          <a:lstStyle/>
          <a:p>
            <a:r>
              <a:rPr lang="ja-JP" altLang="en-US" sz="2118" dirty="0"/>
              <a:t>生物活性法</a:t>
            </a:r>
            <a:endParaRPr lang="en-US" altLang="ja-JP" sz="2118" dirty="0"/>
          </a:p>
          <a:p>
            <a:endParaRPr lang="ja-JP" altLang="en-US" sz="2118" dirty="0"/>
          </a:p>
          <a:p>
            <a:r>
              <a:rPr lang="ja-JP" altLang="en-US" sz="2118" dirty="0"/>
              <a:t>生物活性法</a:t>
            </a:r>
          </a:p>
          <a:p>
            <a:endParaRPr lang="en-US" altLang="ja-JP" sz="2118" dirty="0"/>
          </a:p>
          <a:p>
            <a:endParaRPr lang="en-US" altLang="ja-JP" sz="2118" dirty="0"/>
          </a:p>
          <a:p>
            <a:r>
              <a:rPr lang="ja-JP" altLang="en-US" sz="2118" dirty="0"/>
              <a:t>生物活性法</a:t>
            </a:r>
          </a:p>
          <a:p>
            <a:endParaRPr lang="en-US" altLang="ja-JP" sz="2118" dirty="0"/>
          </a:p>
          <a:p>
            <a:r>
              <a:rPr lang="ja-JP" altLang="en-US" sz="2118" dirty="0"/>
              <a:t>生物活性法</a:t>
            </a:r>
          </a:p>
          <a:p>
            <a:endParaRPr lang="en-US" altLang="ja-JP" sz="2118" dirty="0"/>
          </a:p>
          <a:p>
            <a:r>
              <a:rPr lang="ja-JP" altLang="en-US" sz="2118" dirty="0"/>
              <a:t>生物活性法</a:t>
            </a:r>
          </a:p>
          <a:p>
            <a:endParaRPr lang="en-US" altLang="ja-JP" sz="2118" dirty="0"/>
          </a:p>
          <a:p>
            <a:endParaRPr lang="en-US" altLang="ja-JP" sz="2118" dirty="0"/>
          </a:p>
          <a:p>
            <a:r>
              <a:rPr lang="ja-JP" altLang="en-US" sz="2118" dirty="0"/>
              <a:t>抗体法</a:t>
            </a:r>
          </a:p>
          <a:p>
            <a:endParaRPr lang="en-US" altLang="ja-JP" sz="2118" dirty="0"/>
          </a:p>
          <a:p>
            <a:r>
              <a:rPr lang="ja-JP" altLang="en-US" sz="2118" dirty="0"/>
              <a:t>抗体法</a:t>
            </a:r>
          </a:p>
          <a:p>
            <a:endParaRPr lang="en-US" altLang="ja-JP" sz="2118" dirty="0"/>
          </a:p>
          <a:p>
            <a:r>
              <a:rPr lang="ja-JP" altLang="en-US" sz="2118" dirty="0"/>
              <a:t>抗体法</a:t>
            </a:r>
          </a:p>
          <a:p>
            <a:endParaRPr lang="en-US" altLang="ja-JP" sz="2118" dirty="0"/>
          </a:p>
          <a:p>
            <a:r>
              <a:rPr lang="ja-JP" altLang="en-US" sz="2118" dirty="0"/>
              <a:t>抗体法</a:t>
            </a:r>
          </a:p>
          <a:p>
            <a:endParaRPr lang="en-US" altLang="ja-JP" sz="2118" dirty="0"/>
          </a:p>
          <a:p>
            <a:r>
              <a:rPr lang="ja-JP" altLang="en-US" sz="2118" dirty="0"/>
              <a:t>抗体法</a:t>
            </a:r>
          </a:p>
          <a:p>
            <a:endParaRPr lang="en-US" altLang="ja-JP" sz="2118" dirty="0"/>
          </a:p>
          <a:p>
            <a:r>
              <a:rPr lang="ja-JP" altLang="en-US" sz="2118" dirty="0"/>
              <a:t>抗体法</a:t>
            </a:r>
          </a:p>
          <a:p>
            <a:endParaRPr lang="en-US" altLang="ja-JP" sz="2118" dirty="0"/>
          </a:p>
          <a:p>
            <a:r>
              <a:rPr lang="ja-JP" altLang="en-US" sz="2118" dirty="0"/>
              <a:t>抗体法</a:t>
            </a:r>
          </a:p>
          <a:p>
            <a:endParaRPr lang="en-US" altLang="ja-JP" sz="2118" dirty="0"/>
          </a:p>
          <a:p>
            <a:r>
              <a:rPr lang="ja-JP" altLang="en-US" sz="2118" dirty="0"/>
              <a:t>抗体法</a:t>
            </a:r>
          </a:p>
          <a:p>
            <a:endParaRPr lang="en-US" altLang="ja-JP" sz="2118" dirty="0"/>
          </a:p>
          <a:p>
            <a:r>
              <a:rPr lang="ja-JP" altLang="en-US" sz="2118" dirty="0"/>
              <a:t>抗体法</a:t>
            </a:r>
          </a:p>
          <a:p>
            <a:endParaRPr lang="en-US" altLang="ja-JP" sz="2118" dirty="0"/>
          </a:p>
          <a:p>
            <a:r>
              <a:rPr lang="ja-JP" altLang="en-US" sz="2118" dirty="0"/>
              <a:t>生物活性法</a:t>
            </a:r>
          </a:p>
          <a:p>
            <a:r>
              <a:rPr lang="ja-JP" altLang="en-US" sz="2118" dirty="0"/>
              <a:t>生物活性法</a:t>
            </a:r>
          </a:p>
          <a:p>
            <a:endParaRPr lang="en-US" altLang="ja-JP" sz="2118" dirty="0"/>
          </a:p>
          <a:p>
            <a:r>
              <a:rPr lang="ja-JP" altLang="en-US" sz="2118" dirty="0"/>
              <a:t>生物活性法</a:t>
            </a:r>
          </a:p>
          <a:p>
            <a:endParaRPr lang="en-US" altLang="ja-JP" sz="2118" dirty="0"/>
          </a:p>
          <a:p>
            <a:r>
              <a:rPr lang="ja-JP" altLang="en-US" sz="2118" dirty="0"/>
              <a:t>生物活性法</a:t>
            </a:r>
          </a:p>
          <a:p>
            <a:endParaRPr lang="en-US" altLang="ja-JP" sz="2118" dirty="0"/>
          </a:p>
          <a:p>
            <a:endParaRPr lang="en-US" altLang="ja-JP" sz="2118" dirty="0"/>
          </a:p>
          <a:p>
            <a:r>
              <a:rPr lang="ja-JP" altLang="en-US" sz="2118" dirty="0"/>
              <a:t>抗体法</a:t>
            </a:r>
          </a:p>
          <a:p>
            <a:endParaRPr lang="en-US" altLang="ja-JP" sz="2118" dirty="0"/>
          </a:p>
          <a:p>
            <a:endParaRPr lang="en-US" altLang="ja-JP" sz="2118" dirty="0"/>
          </a:p>
          <a:p>
            <a:r>
              <a:rPr lang="ja-JP" altLang="en-US" sz="2118" dirty="0"/>
              <a:t>抗体法</a:t>
            </a:r>
          </a:p>
          <a:p>
            <a:endParaRPr lang="en-US" altLang="ja-JP" sz="2118" dirty="0"/>
          </a:p>
          <a:p>
            <a:endParaRPr lang="en-US" altLang="ja-JP" sz="2118" dirty="0"/>
          </a:p>
          <a:p>
            <a:endParaRPr lang="en-US" altLang="ja-JP" sz="2118" dirty="0"/>
          </a:p>
          <a:p>
            <a:r>
              <a:rPr lang="ja-JP" altLang="en-US" sz="2118" dirty="0"/>
              <a:t>抗体法</a:t>
            </a:r>
          </a:p>
          <a:p>
            <a:endParaRPr lang="en-US" altLang="ja-JP" sz="2118" dirty="0"/>
          </a:p>
          <a:p>
            <a:endParaRPr lang="en-US" altLang="ja-JP" sz="2118" dirty="0"/>
          </a:p>
          <a:p>
            <a:r>
              <a:rPr lang="ja-JP" altLang="en-US" sz="2118" dirty="0"/>
              <a:t>生物活性法</a:t>
            </a:r>
          </a:p>
          <a:p>
            <a:endParaRPr lang="en-US" altLang="ja-JP" sz="2118" dirty="0"/>
          </a:p>
          <a:p>
            <a:endParaRPr lang="en-US" altLang="ja-JP" sz="2118" dirty="0"/>
          </a:p>
          <a:p>
            <a:r>
              <a:rPr lang="ja-JP" altLang="en-US" sz="2118" dirty="0"/>
              <a:t>抗体法</a:t>
            </a:r>
          </a:p>
          <a:p>
            <a:endParaRPr lang="en-US" altLang="ja-JP" sz="2118" dirty="0"/>
          </a:p>
          <a:p>
            <a:endParaRPr lang="ja-JP" altLang="en-US" sz="2118" dirty="0"/>
          </a:p>
        </p:txBody>
      </p:sp>
      <p:cxnSp>
        <p:nvCxnSpPr>
          <p:cNvPr id="18" name="直線コネクタ 17"/>
          <p:cNvCxnSpPr/>
          <p:nvPr/>
        </p:nvCxnSpPr>
        <p:spPr>
          <a:xfrm>
            <a:off x="383975" y="1977177"/>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83975" y="2957629"/>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83975" y="4225347"/>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83975" y="5205799"/>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83975" y="5824045"/>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83975" y="6479763"/>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83975" y="7154214"/>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83975" y="7778705"/>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83975" y="8446907"/>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83975" y="9077648"/>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83975" y="9727120"/>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83975" y="10395324"/>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83975" y="10988594"/>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83975" y="11338308"/>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83975" y="12025249"/>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383975" y="12668475"/>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383975" y="13586479"/>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83975" y="14554440"/>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83975" y="15840893"/>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83975" y="16833835"/>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383975" y="17789306"/>
            <a:ext cx="12440131" cy="0"/>
          </a:xfrm>
          <a:prstGeom prst="line">
            <a:avLst/>
          </a:prstGeom>
          <a:ln w="635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69578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円/楕円 4"/>
          <p:cNvSpPr/>
          <p:nvPr/>
        </p:nvSpPr>
        <p:spPr>
          <a:xfrm>
            <a:off x="7098595" y="2793600"/>
            <a:ext cx="3067425" cy="962605"/>
          </a:xfrm>
          <a:prstGeom prst="ellipse">
            <a:avLst/>
          </a:prstGeom>
          <a:solidFill>
            <a:srgbClr val="ED7D31"/>
          </a:solidFill>
          <a:ln w="12700" cap="flat" cmpd="sng" algn="ctr">
            <a:noFill/>
            <a:prstDash val="solid"/>
            <a:miter lim="800000"/>
          </a:ln>
          <a:effectLst/>
        </p:spPr>
        <p:txBody>
          <a:bodyPr rtlCol="0" anchor="ctr"/>
          <a:lstStyle/>
          <a:p>
            <a:pPr algn="ctr" defTabSz="1761043">
              <a:defRPr/>
            </a:pPr>
            <a:r>
              <a:rPr kumimoji="0" lang="ja-JP" altLang="en-US" sz="3081" b="1" kern="0" dirty="0" smtClean="0">
                <a:solidFill>
                  <a:prstClr val="white"/>
                </a:solidFill>
                <a:latin typeface="ＭＳ Ｐ明朝" panose="02020600040205080304" pitchFamily="18" charset="-128"/>
                <a:ea typeface="ＭＳ Ｐ明朝" panose="02020600040205080304" pitchFamily="18" charset="-128"/>
              </a:rPr>
              <a:t>カリクレイン</a:t>
            </a:r>
            <a:endParaRPr kumimoji="0" lang="ja-JP" altLang="en-US" sz="3081" b="1" kern="0" dirty="0">
              <a:solidFill>
                <a:prstClr val="white"/>
              </a:solidFill>
              <a:latin typeface="ＭＳ Ｐ明朝" panose="02020600040205080304" pitchFamily="18" charset="-128"/>
              <a:ea typeface="ＭＳ Ｐ明朝" panose="02020600040205080304" pitchFamily="18" charset="-128"/>
            </a:endParaRPr>
          </a:p>
        </p:txBody>
      </p:sp>
      <p:sp>
        <p:nvSpPr>
          <p:cNvPr id="6" name="円/楕円 5"/>
          <p:cNvSpPr/>
          <p:nvPr/>
        </p:nvSpPr>
        <p:spPr>
          <a:xfrm>
            <a:off x="7311685" y="4553498"/>
            <a:ext cx="2912613" cy="965038"/>
          </a:xfrm>
          <a:prstGeom prst="ellipse">
            <a:avLst/>
          </a:prstGeom>
          <a:solidFill>
            <a:srgbClr val="ED7D31"/>
          </a:solidFill>
          <a:ln w="12700" cap="flat" cmpd="sng" algn="ctr">
            <a:noFill/>
            <a:prstDash val="solid"/>
            <a:miter lim="800000"/>
          </a:ln>
          <a:effectLst/>
        </p:spPr>
        <p:txBody>
          <a:bodyPr rtlCol="0" anchor="ctr"/>
          <a:lstStyle/>
          <a:p>
            <a:pPr algn="ctr" defTabSz="1761043">
              <a:defRPr/>
            </a:pPr>
            <a:r>
              <a:rPr kumimoji="0" lang="ja-JP" altLang="en-US" sz="3081" b="1" kern="0" dirty="0" smtClean="0">
                <a:solidFill>
                  <a:prstClr val="white"/>
                </a:solidFill>
                <a:latin typeface="ＭＳ Ｐ明朝" panose="02020600040205080304" pitchFamily="18" charset="-128"/>
                <a:ea typeface="ＭＳ Ｐ明朝" panose="02020600040205080304" pitchFamily="18" charset="-128"/>
              </a:rPr>
              <a:t>プレカリクレイン</a:t>
            </a:r>
            <a:endParaRPr kumimoji="0" lang="ja-JP" altLang="en-US" sz="3081" b="1" kern="0" dirty="0">
              <a:solidFill>
                <a:prstClr val="white"/>
              </a:solidFill>
              <a:latin typeface="ＭＳ Ｐ明朝" panose="02020600040205080304" pitchFamily="18" charset="-128"/>
              <a:ea typeface="ＭＳ Ｐ明朝" panose="02020600040205080304" pitchFamily="18" charset="-128"/>
            </a:endParaRPr>
          </a:p>
        </p:txBody>
      </p:sp>
      <p:sp>
        <p:nvSpPr>
          <p:cNvPr id="7" name="右矢印 6"/>
          <p:cNvSpPr/>
          <p:nvPr/>
        </p:nvSpPr>
        <p:spPr>
          <a:xfrm rot="16200000">
            <a:off x="7905655" y="4006722"/>
            <a:ext cx="652577" cy="328781"/>
          </a:xfrm>
          <a:prstGeom prst="rightArrow">
            <a:avLst/>
          </a:prstGeom>
          <a:solidFill>
            <a:srgbClr val="FF66CC"/>
          </a:solidFill>
          <a:ln w="12700" cap="flat" cmpd="sng" algn="ctr">
            <a:solidFill>
              <a:srgbClr val="FF66CC"/>
            </a:solid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9" name="右矢印 8"/>
          <p:cNvSpPr/>
          <p:nvPr/>
        </p:nvSpPr>
        <p:spPr>
          <a:xfrm rot="5400000" flipV="1">
            <a:off x="3531189" y="3179623"/>
            <a:ext cx="1267562" cy="190558"/>
          </a:xfrm>
          <a:prstGeom prst="rightArrow">
            <a:avLst/>
          </a:prstGeom>
          <a:solidFill>
            <a:srgbClr val="ED7D31"/>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10" name="右矢印 9"/>
          <p:cNvSpPr/>
          <p:nvPr/>
        </p:nvSpPr>
        <p:spPr>
          <a:xfrm rot="10800000">
            <a:off x="3292491" y="3190028"/>
            <a:ext cx="3655123" cy="200074"/>
          </a:xfrm>
          <a:prstGeom prst="rightArrow">
            <a:avLst/>
          </a:prstGeom>
          <a:solidFill>
            <a:srgbClr val="ED7D31"/>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13" name="円/楕円 12"/>
          <p:cNvSpPr/>
          <p:nvPr/>
        </p:nvSpPr>
        <p:spPr>
          <a:xfrm>
            <a:off x="855190" y="2453220"/>
            <a:ext cx="1504460" cy="979087"/>
          </a:xfrm>
          <a:prstGeom prst="ellipse">
            <a:avLst/>
          </a:prstGeom>
          <a:solidFill>
            <a:srgbClr val="FF33CC"/>
          </a:solidFill>
          <a:ln w="12700" cap="flat" cmpd="sng" algn="ctr">
            <a:noFill/>
            <a:prstDash val="solid"/>
            <a:miter lim="800000"/>
          </a:ln>
          <a:effectLst/>
        </p:spPr>
        <p:txBody>
          <a:bodyPr rtlCol="0" anchor="ctr"/>
          <a:lstStyle/>
          <a:p>
            <a:pPr algn="ctr" defTabSz="1761043">
              <a:defRPr/>
            </a:pPr>
            <a:r>
              <a:rPr kumimoji="0" lang="ja-JP" altLang="en-US" sz="2311" b="1" kern="0" dirty="0">
                <a:solidFill>
                  <a:prstClr val="white"/>
                </a:solidFill>
                <a:latin typeface="ＭＳ Ｐ明朝" panose="02020600040205080304" pitchFamily="18" charset="-128"/>
                <a:ea typeface="ＭＳ Ｐ明朝" panose="02020600040205080304" pitchFamily="18" charset="-128"/>
              </a:rPr>
              <a:t>接触因子</a:t>
            </a:r>
          </a:p>
        </p:txBody>
      </p:sp>
      <p:sp>
        <p:nvSpPr>
          <p:cNvPr id="14" name="角丸四角形 13"/>
          <p:cNvSpPr/>
          <p:nvPr/>
        </p:nvSpPr>
        <p:spPr>
          <a:xfrm>
            <a:off x="773261" y="3930715"/>
            <a:ext cx="1757422" cy="67782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400" b="1" kern="0" dirty="0">
                <a:solidFill>
                  <a:prstClr val="white"/>
                </a:solidFill>
                <a:latin typeface="ＭＳ Ｐ明朝" panose="02020600040205080304" pitchFamily="18" charset="-128"/>
                <a:ea typeface="ＭＳ Ｐ明朝" panose="02020600040205080304" pitchFamily="18" charset="-128"/>
              </a:rPr>
              <a:t>XII</a:t>
            </a:r>
            <a:r>
              <a:rPr kumimoji="0" lang="ja-JP" altLang="en-US" sz="2400" b="1" kern="0" dirty="0">
                <a:solidFill>
                  <a:prstClr val="white"/>
                </a:solidFill>
                <a:latin typeface="ＭＳ Ｐ明朝" panose="02020600040205080304" pitchFamily="18" charset="-128"/>
                <a:ea typeface="ＭＳ Ｐ明朝" panose="02020600040205080304" pitchFamily="18" charset="-128"/>
              </a:rPr>
              <a:t>因子</a:t>
            </a:r>
          </a:p>
        </p:txBody>
      </p:sp>
      <p:sp>
        <p:nvSpPr>
          <p:cNvPr id="15" name="下矢印 14"/>
          <p:cNvSpPr/>
          <p:nvPr/>
        </p:nvSpPr>
        <p:spPr>
          <a:xfrm>
            <a:off x="1492034" y="3510611"/>
            <a:ext cx="230773" cy="374508"/>
          </a:xfrm>
          <a:prstGeom prst="downArrow">
            <a:avLst/>
          </a:prstGeom>
          <a:solidFill>
            <a:srgbClr val="FF99FF"/>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16" name="角丸四角形 15"/>
          <p:cNvSpPr/>
          <p:nvPr/>
        </p:nvSpPr>
        <p:spPr>
          <a:xfrm>
            <a:off x="2343193" y="5296257"/>
            <a:ext cx="1562149" cy="64017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400" b="1" kern="0" dirty="0">
                <a:solidFill>
                  <a:prstClr val="white"/>
                </a:solidFill>
                <a:latin typeface="ＭＳ Ｐ明朝" panose="02020600040205080304" pitchFamily="18" charset="-128"/>
                <a:ea typeface="ＭＳ Ｐ明朝" panose="02020600040205080304" pitchFamily="18" charset="-128"/>
              </a:rPr>
              <a:t>XI</a:t>
            </a:r>
            <a:r>
              <a:rPr kumimoji="0" lang="ja-JP" altLang="en-US" sz="2400" b="1" kern="0" dirty="0">
                <a:solidFill>
                  <a:prstClr val="white"/>
                </a:solidFill>
                <a:latin typeface="ＭＳ Ｐ明朝" panose="02020600040205080304" pitchFamily="18" charset="-128"/>
                <a:ea typeface="ＭＳ Ｐ明朝" panose="02020600040205080304" pitchFamily="18" charset="-128"/>
              </a:rPr>
              <a:t>因子</a:t>
            </a:r>
          </a:p>
        </p:txBody>
      </p:sp>
      <p:sp>
        <p:nvSpPr>
          <p:cNvPr id="18" name="角丸四角形 17"/>
          <p:cNvSpPr/>
          <p:nvPr/>
        </p:nvSpPr>
        <p:spPr>
          <a:xfrm>
            <a:off x="3587236" y="6659914"/>
            <a:ext cx="1712513" cy="583687"/>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400" b="1" kern="0" dirty="0">
                <a:solidFill>
                  <a:prstClr val="white"/>
                </a:solidFill>
                <a:latin typeface="ＭＳ Ｐ明朝" panose="02020600040205080304" pitchFamily="18" charset="-128"/>
                <a:ea typeface="ＭＳ Ｐ明朝" panose="02020600040205080304" pitchFamily="18" charset="-128"/>
              </a:rPr>
              <a:t>IX</a:t>
            </a:r>
            <a:r>
              <a:rPr kumimoji="0" lang="ja-JP" altLang="en-US" sz="2400" b="1" kern="0" dirty="0">
                <a:solidFill>
                  <a:prstClr val="white"/>
                </a:solidFill>
                <a:latin typeface="ＭＳ Ｐ明朝" panose="02020600040205080304" pitchFamily="18" charset="-128"/>
                <a:ea typeface="ＭＳ Ｐ明朝" panose="02020600040205080304" pitchFamily="18" charset="-128"/>
              </a:rPr>
              <a:t>因子</a:t>
            </a:r>
          </a:p>
        </p:txBody>
      </p:sp>
      <p:sp>
        <p:nvSpPr>
          <p:cNvPr id="19" name="角丸四角形 18"/>
          <p:cNvSpPr/>
          <p:nvPr/>
        </p:nvSpPr>
        <p:spPr>
          <a:xfrm>
            <a:off x="4982216" y="7897348"/>
            <a:ext cx="1619849" cy="84728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0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000" b="1" kern="0" dirty="0">
                <a:solidFill>
                  <a:prstClr val="white"/>
                </a:solidFill>
                <a:latin typeface="ＭＳ Ｐ明朝" panose="02020600040205080304" pitchFamily="18" charset="-128"/>
                <a:ea typeface="ＭＳ Ｐ明朝" panose="02020600040205080304" pitchFamily="18" charset="-128"/>
              </a:rPr>
              <a:t>VIII</a:t>
            </a:r>
            <a:r>
              <a:rPr kumimoji="0" lang="ja-JP" altLang="en-US" sz="2000" b="1" kern="0" dirty="0">
                <a:solidFill>
                  <a:prstClr val="white"/>
                </a:solidFill>
                <a:latin typeface="ＭＳ Ｐ明朝" panose="02020600040205080304" pitchFamily="18" charset="-128"/>
                <a:ea typeface="ＭＳ Ｐ明朝" panose="02020600040205080304" pitchFamily="18" charset="-128"/>
              </a:rPr>
              <a:t>因子</a:t>
            </a:r>
            <a:endParaRPr kumimoji="0" lang="en-US" altLang="ja-JP" sz="2000" b="1" kern="0" dirty="0">
              <a:solidFill>
                <a:prstClr val="white"/>
              </a:solidFill>
              <a:latin typeface="ＭＳ Ｐ明朝" panose="02020600040205080304" pitchFamily="18" charset="-128"/>
              <a:ea typeface="ＭＳ Ｐ明朝" panose="02020600040205080304" pitchFamily="18" charset="-128"/>
            </a:endParaRPr>
          </a:p>
          <a:p>
            <a:pPr algn="ctr" defTabSz="1761043">
              <a:defRPr/>
            </a:pPr>
            <a:r>
              <a:rPr kumimoji="0" lang="ja-JP" altLang="en-US" sz="2000" b="1" kern="0" dirty="0">
                <a:solidFill>
                  <a:prstClr val="white"/>
                </a:solidFill>
                <a:latin typeface="ＭＳ Ｐ明朝" panose="02020600040205080304" pitchFamily="18" charset="-128"/>
                <a:ea typeface="ＭＳ Ｐ明朝" panose="02020600040205080304" pitchFamily="18" charset="-128"/>
              </a:rPr>
              <a:t>＋　</a:t>
            </a:r>
            <a:r>
              <a:rPr kumimoji="0" lang="en-US" altLang="ja-JP" sz="2000" b="1" kern="0" dirty="0" err="1">
                <a:solidFill>
                  <a:srgbClr val="FF0000"/>
                </a:solidFill>
                <a:latin typeface="ＭＳ Ｐ明朝" panose="02020600040205080304" pitchFamily="18" charset="-128"/>
                <a:ea typeface="ＭＳ Ｐ明朝" panose="02020600040205080304" pitchFamily="18" charset="-128"/>
              </a:rPr>
              <a:t>Ca</a:t>
            </a:r>
            <a:r>
              <a:rPr kumimoji="0" lang="ja-JP" altLang="en-US" sz="2000" b="1" kern="0" baseline="30000" dirty="0">
                <a:solidFill>
                  <a:srgbClr val="FF0000"/>
                </a:solidFill>
                <a:latin typeface="ＭＳ Ｐ明朝" panose="02020600040205080304" pitchFamily="18" charset="-128"/>
                <a:ea typeface="ＭＳ Ｐ明朝" panose="02020600040205080304" pitchFamily="18" charset="-128"/>
              </a:rPr>
              <a:t>＋＋</a:t>
            </a:r>
          </a:p>
        </p:txBody>
      </p:sp>
      <p:sp>
        <p:nvSpPr>
          <p:cNvPr id="31" name="角丸四角形 30"/>
          <p:cNvSpPr/>
          <p:nvPr/>
        </p:nvSpPr>
        <p:spPr>
          <a:xfrm>
            <a:off x="3786364" y="3930715"/>
            <a:ext cx="1757422" cy="677829"/>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400" b="1" kern="0" dirty="0" err="1" smtClean="0">
                <a:solidFill>
                  <a:prstClr val="white"/>
                </a:solidFill>
                <a:latin typeface="ＭＳ Ｐ明朝" panose="02020600040205080304" pitchFamily="18" charset="-128"/>
                <a:ea typeface="ＭＳ Ｐ明朝" panose="02020600040205080304" pitchFamily="18" charset="-128"/>
              </a:rPr>
              <a:t>XIIa</a:t>
            </a:r>
            <a:r>
              <a:rPr kumimoji="0" lang="ja-JP" altLang="en-US" sz="2400" b="1" kern="0" dirty="0" smtClean="0">
                <a:solidFill>
                  <a:prstClr val="white"/>
                </a:solidFill>
                <a:latin typeface="ＭＳ Ｐ明朝" panose="02020600040205080304" pitchFamily="18" charset="-128"/>
                <a:ea typeface="ＭＳ Ｐ明朝" panose="02020600040205080304" pitchFamily="18" charset="-128"/>
              </a:rPr>
              <a:t>因子</a:t>
            </a:r>
            <a:endParaRPr kumimoji="0" lang="ja-JP" altLang="en-US" sz="2400" b="1" kern="0" dirty="0">
              <a:solidFill>
                <a:prstClr val="white"/>
              </a:solidFill>
              <a:latin typeface="ＭＳ Ｐ明朝" panose="02020600040205080304" pitchFamily="18" charset="-128"/>
              <a:ea typeface="ＭＳ Ｐ明朝" panose="02020600040205080304" pitchFamily="18" charset="-128"/>
            </a:endParaRPr>
          </a:p>
        </p:txBody>
      </p:sp>
      <p:sp>
        <p:nvSpPr>
          <p:cNvPr id="33" name="角丸四角形 32"/>
          <p:cNvSpPr/>
          <p:nvPr/>
        </p:nvSpPr>
        <p:spPr>
          <a:xfrm>
            <a:off x="5356296" y="5296257"/>
            <a:ext cx="1722609" cy="640173"/>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400" b="1" kern="0" dirty="0" err="1" smtClean="0">
                <a:solidFill>
                  <a:prstClr val="white"/>
                </a:solidFill>
                <a:latin typeface="ＭＳ Ｐ明朝" panose="02020600040205080304" pitchFamily="18" charset="-128"/>
                <a:ea typeface="ＭＳ Ｐ明朝" panose="02020600040205080304" pitchFamily="18" charset="-128"/>
              </a:rPr>
              <a:t>XIa</a:t>
            </a:r>
            <a:r>
              <a:rPr kumimoji="0" lang="ja-JP" altLang="en-US" sz="2400" b="1" kern="0" dirty="0" smtClean="0">
                <a:solidFill>
                  <a:prstClr val="white"/>
                </a:solidFill>
                <a:latin typeface="ＭＳ Ｐ明朝" panose="02020600040205080304" pitchFamily="18" charset="-128"/>
                <a:ea typeface="ＭＳ Ｐ明朝" panose="02020600040205080304" pitchFamily="18" charset="-128"/>
              </a:rPr>
              <a:t>因子</a:t>
            </a:r>
            <a:endParaRPr kumimoji="0" lang="ja-JP" altLang="en-US" sz="2400" b="1" kern="0" dirty="0">
              <a:solidFill>
                <a:prstClr val="white"/>
              </a:solidFill>
              <a:latin typeface="ＭＳ Ｐ明朝" panose="02020600040205080304" pitchFamily="18" charset="-128"/>
              <a:ea typeface="ＭＳ Ｐ明朝" panose="02020600040205080304" pitchFamily="18" charset="-128"/>
            </a:endParaRPr>
          </a:p>
        </p:txBody>
      </p:sp>
      <p:sp>
        <p:nvSpPr>
          <p:cNvPr id="35" name="角丸四角形 34"/>
          <p:cNvSpPr/>
          <p:nvPr/>
        </p:nvSpPr>
        <p:spPr>
          <a:xfrm>
            <a:off x="6600339" y="6659914"/>
            <a:ext cx="1712513" cy="583687"/>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4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400" b="1" kern="0" dirty="0" err="1" smtClean="0">
                <a:solidFill>
                  <a:prstClr val="white"/>
                </a:solidFill>
                <a:latin typeface="ＭＳ Ｐ明朝" panose="02020600040205080304" pitchFamily="18" charset="-128"/>
                <a:ea typeface="ＭＳ Ｐ明朝" panose="02020600040205080304" pitchFamily="18" charset="-128"/>
              </a:rPr>
              <a:t>IXa</a:t>
            </a:r>
            <a:r>
              <a:rPr kumimoji="0" lang="ja-JP" altLang="en-US" sz="2400" b="1" kern="0" dirty="0" smtClean="0">
                <a:solidFill>
                  <a:prstClr val="white"/>
                </a:solidFill>
                <a:latin typeface="ＭＳ Ｐ明朝" panose="02020600040205080304" pitchFamily="18" charset="-128"/>
                <a:ea typeface="ＭＳ Ｐ明朝" panose="02020600040205080304" pitchFamily="18" charset="-128"/>
              </a:rPr>
              <a:t>因子</a:t>
            </a:r>
            <a:endParaRPr kumimoji="0" lang="ja-JP" altLang="en-US" sz="2400" b="1" kern="0" dirty="0">
              <a:solidFill>
                <a:prstClr val="white"/>
              </a:solidFill>
              <a:latin typeface="ＭＳ Ｐ明朝" panose="02020600040205080304" pitchFamily="18" charset="-128"/>
              <a:ea typeface="ＭＳ Ｐ明朝" panose="02020600040205080304" pitchFamily="18" charset="-128"/>
            </a:endParaRPr>
          </a:p>
        </p:txBody>
      </p:sp>
      <p:sp>
        <p:nvSpPr>
          <p:cNvPr id="36" name="角丸四角形 35"/>
          <p:cNvSpPr/>
          <p:nvPr/>
        </p:nvSpPr>
        <p:spPr>
          <a:xfrm>
            <a:off x="7995319" y="7897348"/>
            <a:ext cx="1619849" cy="847288"/>
          </a:xfrm>
          <a:prstGeom prst="roundRect">
            <a:avLst/>
          </a:prstGeom>
          <a:solidFill>
            <a:srgbClr val="5B9BD5"/>
          </a:solidFill>
          <a:ln w="12700" cap="flat" cmpd="sng" algn="ctr">
            <a:solidFill>
              <a:srgbClr val="5B9BD5">
                <a:shade val="50000"/>
              </a:srgbClr>
            </a:solidFill>
            <a:prstDash val="solid"/>
            <a:miter lim="800000"/>
          </a:ln>
          <a:effectLst/>
        </p:spPr>
        <p:txBody>
          <a:bodyPr rtlCol="0" anchor="ctr"/>
          <a:lstStyle/>
          <a:p>
            <a:pPr algn="ctr" defTabSz="1761043">
              <a:defRPr/>
            </a:pPr>
            <a:r>
              <a:rPr kumimoji="0" lang="ja-JP" altLang="en-US" sz="2000" b="1" kern="0" dirty="0">
                <a:solidFill>
                  <a:prstClr val="white"/>
                </a:solidFill>
                <a:latin typeface="ＭＳ Ｐ明朝" panose="02020600040205080304" pitchFamily="18" charset="-128"/>
                <a:ea typeface="ＭＳ Ｐ明朝" panose="02020600040205080304" pitchFamily="18" charset="-128"/>
              </a:rPr>
              <a:t>第</a:t>
            </a:r>
            <a:r>
              <a:rPr kumimoji="0" lang="en-US" altLang="ja-JP" sz="2000" b="1" kern="0" dirty="0" err="1" smtClean="0">
                <a:solidFill>
                  <a:prstClr val="white"/>
                </a:solidFill>
                <a:latin typeface="ＭＳ Ｐ明朝" panose="02020600040205080304" pitchFamily="18" charset="-128"/>
                <a:ea typeface="ＭＳ Ｐ明朝" panose="02020600040205080304" pitchFamily="18" charset="-128"/>
              </a:rPr>
              <a:t>VIIIa</a:t>
            </a:r>
            <a:r>
              <a:rPr kumimoji="0" lang="ja-JP" altLang="en-US" sz="2000" b="1" kern="0" dirty="0" smtClean="0">
                <a:solidFill>
                  <a:prstClr val="white"/>
                </a:solidFill>
                <a:latin typeface="ＭＳ Ｐ明朝" panose="02020600040205080304" pitchFamily="18" charset="-128"/>
                <a:ea typeface="ＭＳ Ｐ明朝" panose="02020600040205080304" pitchFamily="18" charset="-128"/>
              </a:rPr>
              <a:t>因子</a:t>
            </a:r>
            <a:endParaRPr kumimoji="0" lang="en-US" altLang="ja-JP" sz="2000" b="1" kern="0" dirty="0">
              <a:solidFill>
                <a:prstClr val="white"/>
              </a:solidFill>
              <a:latin typeface="ＭＳ Ｐ明朝" panose="02020600040205080304" pitchFamily="18" charset="-128"/>
              <a:ea typeface="ＭＳ Ｐ明朝" panose="02020600040205080304" pitchFamily="18" charset="-128"/>
            </a:endParaRPr>
          </a:p>
          <a:p>
            <a:pPr algn="ctr" defTabSz="1761043">
              <a:defRPr/>
            </a:pPr>
            <a:r>
              <a:rPr kumimoji="0" lang="ja-JP" altLang="en-US" sz="2000" b="1" kern="0" dirty="0">
                <a:solidFill>
                  <a:prstClr val="white"/>
                </a:solidFill>
                <a:latin typeface="ＭＳ Ｐ明朝" panose="02020600040205080304" pitchFamily="18" charset="-128"/>
                <a:ea typeface="ＭＳ Ｐ明朝" panose="02020600040205080304" pitchFamily="18" charset="-128"/>
              </a:rPr>
              <a:t>＋　</a:t>
            </a:r>
            <a:r>
              <a:rPr kumimoji="0" lang="en-US" altLang="ja-JP" sz="2000" b="1" kern="0" dirty="0" err="1">
                <a:solidFill>
                  <a:srgbClr val="FF0000"/>
                </a:solidFill>
                <a:latin typeface="ＭＳ Ｐ明朝" panose="02020600040205080304" pitchFamily="18" charset="-128"/>
                <a:ea typeface="ＭＳ Ｐ明朝" panose="02020600040205080304" pitchFamily="18" charset="-128"/>
              </a:rPr>
              <a:t>Ca</a:t>
            </a:r>
            <a:r>
              <a:rPr kumimoji="0" lang="ja-JP" altLang="en-US" sz="2000" b="1" kern="0" baseline="30000" dirty="0">
                <a:solidFill>
                  <a:srgbClr val="FF0000"/>
                </a:solidFill>
                <a:latin typeface="ＭＳ Ｐ明朝" panose="02020600040205080304" pitchFamily="18" charset="-128"/>
                <a:ea typeface="ＭＳ Ｐ明朝" panose="02020600040205080304" pitchFamily="18" charset="-128"/>
              </a:rPr>
              <a:t>＋＋</a:t>
            </a:r>
          </a:p>
        </p:txBody>
      </p:sp>
      <p:grpSp>
        <p:nvGrpSpPr>
          <p:cNvPr id="40" name="グループ化 39"/>
          <p:cNvGrpSpPr/>
          <p:nvPr/>
        </p:nvGrpSpPr>
        <p:grpSpPr>
          <a:xfrm>
            <a:off x="6826761" y="5574633"/>
            <a:ext cx="613450" cy="827109"/>
            <a:chOff x="1931847" y="1476175"/>
            <a:chExt cx="363208" cy="461702"/>
          </a:xfrm>
        </p:grpSpPr>
        <p:sp>
          <p:nvSpPr>
            <p:cNvPr id="41" name="フリーフォーム 40"/>
            <p:cNvSpPr/>
            <p:nvPr/>
          </p:nvSpPr>
          <p:spPr>
            <a:xfrm>
              <a:off x="1931847" y="1476175"/>
              <a:ext cx="287113" cy="387951"/>
            </a:xfrm>
            <a:custGeom>
              <a:avLst/>
              <a:gdLst>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451944 w 1576551"/>
                <a:gd name="connsiteY8" fmla="*/ 336331 h 399393"/>
                <a:gd name="connsiteX9" fmla="*/ 1576551 w 1576551"/>
                <a:gd name="connsiteY9"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1576551 w 1576551"/>
                <a:gd name="connsiteY8"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1576551 w 1576551"/>
                <a:gd name="connsiteY7"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1576551 w 1576551"/>
                <a:gd name="connsiteY6"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1576551 w 1576551"/>
                <a:gd name="connsiteY5"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1576551 w 1576551"/>
                <a:gd name="connsiteY4" fmla="*/ 399393 h 399393"/>
                <a:gd name="connsiteX0" fmla="*/ 0 w 1576551"/>
                <a:gd name="connsiteY0" fmla="*/ 21171 h 420564"/>
                <a:gd name="connsiteX1" fmla="*/ 0 w 1576551"/>
                <a:gd name="connsiteY1" fmla="*/ 21171 h 420564"/>
                <a:gd name="connsiteX2" fmla="*/ 210206 w 1576551"/>
                <a:gd name="connsiteY2" fmla="*/ 31681 h 420564"/>
                <a:gd name="connsiteX3" fmla="*/ 1576551 w 1576551"/>
                <a:gd name="connsiteY3" fmla="*/ 420564 h 420564"/>
                <a:gd name="connsiteX0" fmla="*/ 0 w 409903"/>
                <a:gd name="connsiteY0" fmla="*/ 35910 h 635000"/>
                <a:gd name="connsiteX1" fmla="*/ 0 w 409903"/>
                <a:gd name="connsiteY1" fmla="*/ 35910 h 635000"/>
                <a:gd name="connsiteX2" fmla="*/ 210206 w 409903"/>
                <a:gd name="connsiteY2" fmla="*/ 46420 h 635000"/>
                <a:gd name="connsiteX3" fmla="*/ 409903 w 409903"/>
                <a:gd name="connsiteY3" fmla="*/ 635000 h 635000"/>
                <a:gd name="connsiteX0" fmla="*/ 0 w 491005"/>
                <a:gd name="connsiteY0" fmla="*/ 0 h 599090"/>
                <a:gd name="connsiteX1" fmla="*/ 0 w 491005"/>
                <a:gd name="connsiteY1" fmla="*/ 0 h 599090"/>
                <a:gd name="connsiteX2" fmla="*/ 483475 w 491005"/>
                <a:gd name="connsiteY2" fmla="*/ 136634 h 599090"/>
                <a:gd name="connsiteX3" fmla="*/ 409903 w 491005"/>
                <a:gd name="connsiteY3" fmla="*/ 599090 h 599090"/>
                <a:gd name="connsiteX0" fmla="*/ 0 w 492092"/>
                <a:gd name="connsiteY0" fmla="*/ 0 h 525518"/>
                <a:gd name="connsiteX1" fmla="*/ 0 w 492092"/>
                <a:gd name="connsiteY1" fmla="*/ 0 h 525518"/>
                <a:gd name="connsiteX2" fmla="*/ 483475 w 492092"/>
                <a:gd name="connsiteY2" fmla="*/ 136634 h 525518"/>
                <a:gd name="connsiteX3" fmla="*/ 430924 w 492092"/>
                <a:gd name="connsiteY3" fmla="*/ 525518 h 525518"/>
                <a:gd name="connsiteX0" fmla="*/ 0 w 701729"/>
                <a:gd name="connsiteY0" fmla="*/ 0 h 525518"/>
                <a:gd name="connsiteX1" fmla="*/ 0 w 701729"/>
                <a:gd name="connsiteY1" fmla="*/ 0 h 525518"/>
                <a:gd name="connsiteX2" fmla="*/ 483475 w 701729"/>
                <a:gd name="connsiteY2" fmla="*/ 136634 h 525518"/>
                <a:gd name="connsiteX3" fmla="*/ 430924 w 701729"/>
                <a:gd name="connsiteY3" fmla="*/ 525518 h 525518"/>
                <a:gd name="connsiteX0" fmla="*/ 0 w 800889"/>
                <a:gd name="connsiteY0" fmla="*/ 0 h 702631"/>
                <a:gd name="connsiteX1" fmla="*/ 0 w 800889"/>
                <a:gd name="connsiteY1" fmla="*/ 0 h 702631"/>
                <a:gd name="connsiteX2" fmla="*/ 483475 w 800889"/>
                <a:gd name="connsiteY2" fmla="*/ 136634 h 702631"/>
                <a:gd name="connsiteX3" fmla="*/ 562729 w 800889"/>
                <a:gd name="connsiteY3" fmla="*/ 702631 h 702631"/>
                <a:gd name="connsiteX0" fmla="*/ 0 w 565145"/>
                <a:gd name="connsiteY0" fmla="*/ 0 h 702631"/>
                <a:gd name="connsiteX1" fmla="*/ 0 w 565145"/>
                <a:gd name="connsiteY1" fmla="*/ 0 h 702631"/>
                <a:gd name="connsiteX2" fmla="*/ 483475 w 565145"/>
                <a:gd name="connsiteY2" fmla="*/ 136634 h 702631"/>
                <a:gd name="connsiteX3" fmla="*/ 562729 w 565145"/>
                <a:gd name="connsiteY3" fmla="*/ 702631 h 702631"/>
                <a:gd name="connsiteX0" fmla="*/ 0 w 565145"/>
                <a:gd name="connsiteY0" fmla="*/ 0 h 702631"/>
                <a:gd name="connsiteX1" fmla="*/ 0 w 565145"/>
                <a:gd name="connsiteY1" fmla="*/ 0 h 702631"/>
                <a:gd name="connsiteX2" fmla="*/ 483475 w 565145"/>
                <a:gd name="connsiteY2" fmla="*/ 144872 h 702631"/>
                <a:gd name="connsiteX3" fmla="*/ 562729 w 565145"/>
                <a:gd name="connsiteY3" fmla="*/ 702631 h 702631"/>
                <a:gd name="connsiteX0" fmla="*/ 0 w 564856"/>
                <a:gd name="connsiteY0" fmla="*/ 0 h 702631"/>
                <a:gd name="connsiteX1" fmla="*/ 12357 w 564856"/>
                <a:gd name="connsiteY1" fmla="*/ 74141 h 702631"/>
                <a:gd name="connsiteX2" fmla="*/ 483475 w 564856"/>
                <a:gd name="connsiteY2" fmla="*/ 144872 h 702631"/>
                <a:gd name="connsiteX3" fmla="*/ 562729 w 564856"/>
                <a:gd name="connsiteY3" fmla="*/ 702631 h 702631"/>
                <a:gd name="connsiteX0" fmla="*/ 0 w 564856"/>
                <a:gd name="connsiteY0" fmla="*/ 0 h 702631"/>
                <a:gd name="connsiteX1" fmla="*/ 483475 w 564856"/>
                <a:gd name="connsiteY1" fmla="*/ 144872 h 702631"/>
                <a:gd name="connsiteX2" fmla="*/ 562729 w 564856"/>
                <a:gd name="connsiteY2" fmla="*/ 702631 h 702631"/>
                <a:gd name="connsiteX0" fmla="*/ 0 w 560927"/>
                <a:gd name="connsiteY0" fmla="*/ 4482 h 616497"/>
                <a:gd name="connsiteX1" fmla="*/ 479356 w 560927"/>
                <a:gd name="connsiteY1" fmla="*/ 58738 h 616497"/>
                <a:gd name="connsiteX2" fmla="*/ 558610 w 560927"/>
                <a:gd name="connsiteY2" fmla="*/ 616497 h 616497"/>
                <a:gd name="connsiteX0" fmla="*/ 0 w 560927"/>
                <a:gd name="connsiteY0" fmla="*/ 15410 h 627425"/>
                <a:gd name="connsiteX1" fmla="*/ 479356 w 560927"/>
                <a:gd name="connsiteY1" fmla="*/ 69666 h 627425"/>
                <a:gd name="connsiteX2" fmla="*/ 558610 w 560927"/>
                <a:gd name="connsiteY2" fmla="*/ 627425 h 627425"/>
                <a:gd name="connsiteX0" fmla="*/ 0 w 560927"/>
                <a:gd name="connsiteY0" fmla="*/ 10543 h 622558"/>
                <a:gd name="connsiteX1" fmla="*/ 479356 w 560927"/>
                <a:gd name="connsiteY1" fmla="*/ 64799 h 622558"/>
                <a:gd name="connsiteX2" fmla="*/ 558610 w 560927"/>
                <a:gd name="connsiteY2" fmla="*/ 622558 h 622558"/>
                <a:gd name="connsiteX0" fmla="*/ 0 w 559064"/>
                <a:gd name="connsiteY0" fmla="*/ 0 h 612015"/>
                <a:gd name="connsiteX1" fmla="*/ 450523 w 559064"/>
                <a:gd name="connsiteY1" fmla="*/ 140754 h 612015"/>
                <a:gd name="connsiteX2" fmla="*/ 558610 w 559064"/>
                <a:gd name="connsiteY2" fmla="*/ 612015 h 612015"/>
              </a:gdLst>
              <a:ahLst/>
              <a:cxnLst>
                <a:cxn ang="0">
                  <a:pos x="connsiteX0" y="connsiteY0"/>
                </a:cxn>
                <a:cxn ang="0">
                  <a:pos x="connsiteX1" y="connsiteY1"/>
                </a:cxn>
                <a:cxn ang="0">
                  <a:pos x="connsiteX2" y="connsiteY2"/>
                </a:cxn>
              </a:cxnLst>
              <a:rect l="l" t="t" r="r" b="b"/>
              <a:pathLst>
                <a:path w="559064" h="612015">
                  <a:moveTo>
                    <a:pt x="0" y="0"/>
                  </a:moveTo>
                  <a:cubicBezTo>
                    <a:pt x="159785" y="1609"/>
                    <a:pt x="357421" y="38751"/>
                    <a:pt x="450523" y="140754"/>
                  </a:cubicBezTo>
                  <a:cubicBezTo>
                    <a:pt x="543625" y="242757"/>
                    <a:pt x="562421" y="221227"/>
                    <a:pt x="558610" y="612015"/>
                  </a:cubicBezTo>
                </a:path>
              </a:pathLst>
            </a:custGeom>
            <a:noFill/>
            <a:ln w="2857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2" name="二等辺三角形 41"/>
            <p:cNvSpPr/>
            <p:nvPr/>
          </p:nvSpPr>
          <p:spPr>
            <a:xfrm rot="10800000">
              <a:off x="2142862" y="1795848"/>
              <a:ext cx="152193" cy="142029"/>
            </a:xfrm>
            <a:prstGeom prst="triangl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grpSp>
        <p:nvGrpSpPr>
          <p:cNvPr id="43" name="グループ化 42"/>
          <p:cNvGrpSpPr/>
          <p:nvPr/>
        </p:nvGrpSpPr>
        <p:grpSpPr>
          <a:xfrm>
            <a:off x="8132794" y="6914351"/>
            <a:ext cx="613450" cy="827109"/>
            <a:chOff x="1931847" y="1476175"/>
            <a:chExt cx="363208" cy="461702"/>
          </a:xfrm>
        </p:grpSpPr>
        <p:sp>
          <p:nvSpPr>
            <p:cNvPr id="44" name="フリーフォーム 43"/>
            <p:cNvSpPr/>
            <p:nvPr/>
          </p:nvSpPr>
          <p:spPr>
            <a:xfrm>
              <a:off x="1931847" y="1476175"/>
              <a:ext cx="287113" cy="387951"/>
            </a:xfrm>
            <a:custGeom>
              <a:avLst/>
              <a:gdLst>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451944 w 1576551"/>
                <a:gd name="connsiteY8" fmla="*/ 336331 h 399393"/>
                <a:gd name="connsiteX9" fmla="*/ 1576551 w 1576551"/>
                <a:gd name="connsiteY9"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451944 w 1576551"/>
                <a:gd name="connsiteY7" fmla="*/ 241738 h 399393"/>
                <a:gd name="connsiteX8" fmla="*/ 1576551 w 1576551"/>
                <a:gd name="connsiteY8"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430924 w 1576551"/>
                <a:gd name="connsiteY6" fmla="*/ 168165 h 399393"/>
                <a:gd name="connsiteX7" fmla="*/ 1576551 w 1576551"/>
                <a:gd name="connsiteY7"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409903 w 1576551"/>
                <a:gd name="connsiteY5" fmla="*/ 105103 h 399393"/>
                <a:gd name="connsiteX6" fmla="*/ 1576551 w 1576551"/>
                <a:gd name="connsiteY6"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388882 w 1576551"/>
                <a:gd name="connsiteY4" fmla="*/ 73572 h 399393"/>
                <a:gd name="connsiteX5" fmla="*/ 1576551 w 1576551"/>
                <a:gd name="connsiteY5" fmla="*/ 399393 h 399393"/>
                <a:gd name="connsiteX0" fmla="*/ 0 w 1576551"/>
                <a:gd name="connsiteY0" fmla="*/ 0 h 399393"/>
                <a:gd name="connsiteX1" fmla="*/ 0 w 1576551"/>
                <a:gd name="connsiteY1" fmla="*/ 0 h 399393"/>
                <a:gd name="connsiteX2" fmla="*/ 210206 w 1576551"/>
                <a:gd name="connsiteY2" fmla="*/ 10510 h 399393"/>
                <a:gd name="connsiteX3" fmla="*/ 315310 w 1576551"/>
                <a:gd name="connsiteY3" fmla="*/ 31531 h 399393"/>
                <a:gd name="connsiteX4" fmla="*/ 1576551 w 1576551"/>
                <a:gd name="connsiteY4" fmla="*/ 399393 h 399393"/>
                <a:gd name="connsiteX0" fmla="*/ 0 w 1576551"/>
                <a:gd name="connsiteY0" fmla="*/ 21171 h 420564"/>
                <a:gd name="connsiteX1" fmla="*/ 0 w 1576551"/>
                <a:gd name="connsiteY1" fmla="*/ 21171 h 420564"/>
                <a:gd name="connsiteX2" fmla="*/ 210206 w 1576551"/>
                <a:gd name="connsiteY2" fmla="*/ 31681 h 420564"/>
                <a:gd name="connsiteX3" fmla="*/ 1576551 w 1576551"/>
                <a:gd name="connsiteY3" fmla="*/ 420564 h 420564"/>
                <a:gd name="connsiteX0" fmla="*/ 0 w 409903"/>
                <a:gd name="connsiteY0" fmla="*/ 35910 h 635000"/>
                <a:gd name="connsiteX1" fmla="*/ 0 w 409903"/>
                <a:gd name="connsiteY1" fmla="*/ 35910 h 635000"/>
                <a:gd name="connsiteX2" fmla="*/ 210206 w 409903"/>
                <a:gd name="connsiteY2" fmla="*/ 46420 h 635000"/>
                <a:gd name="connsiteX3" fmla="*/ 409903 w 409903"/>
                <a:gd name="connsiteY3" fmla="*/ 635000 h 635000"/>
                <a:gd name="connsiteX0" fmla="*/ 0 w 491005"/>
                <a:gd name="connsiteY0" fmla="*/ 0 h 599090"/>
                <a:gd name="connsiteX1" fmla="*/ 0 w 491005"/>
                <a:gd name="connsiteY1" fmla="*/ 0 h 599090"/>
                <a:gd name="connsiteX2" fmla="*/ 483475 w 491005"/>
                <a:gd name="connsiteY2" fmla="*/ 136634 h 599090"/>
                <a:gd name="connsiteX3" fmla="*/ 409903 w 491005"/>
                <a:gd name="connsiteY3" fmla="*/ 599090 h 599090"/>
                <a:gd name="connsiteX0" fmla="*/ 0 w 492092"/>
                <a:gd name="connsiteY0" fmla="*/ 0 h 525518"/>
                <a:gd name="connsiteX1" fmla="*/ 0 w 492092"/>
                <a:gd name="connsiteY1" fmla="*/ 0 h 525518"/>
                <a:gd name="connsiteX2" fmla="*/ 483475 w 492092"/>
                <a:gd name="connsiteY2" fmla="*/ 136634 h 525518"/>
                <a:gd name="connsiteX3" fmla="*/ 430924 w 492092"/>
                <a:gd name="connsiteY3" fmla="*/ 525518 h 525518"/>
                <a:gd name="connsiteX0" fmla="*/ 0 w 701729"/>
                <a:gd name="connsiteY0" fmla="*/ 0 h 525518"/>
                <a:gd name="connsiteX1" fmla="*/ 0 w 701729"/>
                <a:gd name="connsiteY1" fmla="*/ 0 h 525518"/>
                <a:gd name="connsiteX2" fmla="*/ 483475 w 701729"/>
                <a:gd name="connsiteY2" fmla="*/ 136634 h 525518"/>
                <a:gd name="connsiteX3" fmla="*/ 430924 w 701729"/>
                <a:gd name="connsiteY3" fmla="*/ 525518 h 525518"/>
                <a:gd name="connsiteX0" fmla="*/ 0 w 800889"/>
                <a:gd name="connsiteY0" fmla="*/ 0 h 702631"/>
                <a:gd name="connsiteX1" fmla="*/ 0 w 800889"/>
                <a:gd name="connsiteY1" fmla="*/ 0 h 702631"/>
                <a:gd name="connsiteX2" fmla="*/ 483475 w 800889"/>
                <a:gd name="connsiteY2" fmla="*/ 136634 h 702631"/>
                <a:gd name="connsiteX3" fmla="*/ 562729 w 800889"/>
                <a:gd name="connsiteY3" fmla="*/ 702631 h 702631"/>
                <a:gd name="connsiteX0" fmla="*/ 0 w 565145"/>
                <a:gd name="connsiteY0" fmla="*/ 0 h 702631"/>
                <a:gd name="connsiteX1" fmla="*/ 0 w 565145"/>
                <a:gd name="connsiteY1" fmla="*/ 0 h 702631"/>
                <a:gd name="connsiteX2" fmla="*/ 483475 w 565145"/>
                <a:gd name="connsiteY2" fmla="*/ 136634 h 702631"/>
                <a:gd name="connsiteX3" fmla="*/ 562729 w 565145"/>
                <a:gd name="connsiteY3" fmla="*/ 702631 h 702631"/>
                <a:gd name="connsiteX0" fmla="*/ 0 w 565145"/>
                <a:gd name="connsiteY0" fmla="*/ 0 h 702631"/>
                <a:gd name="connsiteX1" fmla="*/ 0 w 565145"/>
                <a:gd name="connsiteY1" fmla="*/ 0 h 702631"/>
                <a:gd name="connsiteX2" fmla="*/ 483475 w 565145"/>
                <a:gd name="connsiteY2" fmla="*/ 144872 h 702631"/>
                <a:gd name="connsiteX3" fmla="*/ 562729 w 565145"/>
                <a:gd name="connsiteY3" fmla="*/ 702631 h 702631"/>
                <a:gd name="connsiteX0" fmla="*/ 0 w 564856"/>
                <a:gd name="connsiteY0" fmla="*/ 0 h 702631"/>
                <a:gd name="connsiteX1" fmla="*/ 12357 w 564856"/>
                <a:gd name="connsiteY1" fmla="*/ 74141 h 702631"/>
                <a:gd name="connsiteX2" fmla="*/ 483475 w 564856"/>
                <a:gd name="connsiteY2" fmla="*/ 144872 h 702631"/>
                <a:gd name="connsiteX3" fmla="*/ 562729 w 564856"/>
                <a:gd name="connsiteY3" fmla="*/ 702631 h 702631"/>
                <a:gd name="connsiteX0" fmla="*/ 0 w 564856"/>
                <a:gd name="connsiteY0" fmla="*/ 0 h 702631"/>
                <a:gd name="connsiteX1" fmla="*/ 483475 w 564856"/>
                <a:gd name="connsiteY1" fmla="*/ 144872 h 702631"/>
                <a:gd name="connsiteX2" fmla="*/ 562729 w 564856"/>
                <a:gd name="connsiteY2" fmla="*/ 702631 h 702631"/>
                <a:gd name="connsiteX0" fmla="*/ 0 w 560927"/>
                <a:gd name="connsiteY0" fmla="*/ 4482 h 616497"/>
                <a:gd name="connsiteX1" fmla="*/ 479356 w 560927"/>
                <a:gd name="connsiteY1" fmla="*/ 58738 h 616497"/>
                <a:gd name="connsiteX2" fmla="*/ 558610 w 560927"/>
                <a:gd name="connsiteY2" fmla="*/ 616497 h 616497"/>
                <a:gd name="connsiteX0" fmla="*/ 0 w 560927"/>
                <a:gd name="connsiteY0" fmla="*/ 15410 h 627425"/>
                <a:gd name="connsiteX1" fmla="*/ 479356 w 560927"/>
                <a:gd name="connsiteY1" fmla="*/ 69666 h 627425"/>
                <a:gd name="connsiteX2" fmla="*/ 558610 w 560927"/>
                <a:gd name="connsiteY2" fmla="*/ 627425 h 627425"/>
                <a:gd name="connsiteX0" fmla="*/ 0 w 560927"/>
                <a:gd name="connsiteY0" fmla="*/ 10543 h 622558"/>
                <a:gd name="connsiteX1" fmla="*/ 479356 w 560927"/>
                <a:gd name="connsiteY1" fmla="*/ 64799 h 622558"/>
                <a:gd name="connsiteX2" fmla="*/ 558610 w 560927"/>
                <a:gd name="connsiteY2" fmla="*/ 622558 h 622558"/>
                <a:gd name="connsiteX0" fmla="*/ 0 w 559064"/>
                <a:gd name="connsiteY0" fmla="*/ 0 h 612015"/>
                <a:gd name="connsiteX1" fmla="*/ 450523 w 559064"/>
                <a:gd name="connsiteY1" fmla="*/ 140754 h 612015"/>
                <a:gd name="connsiteX2" fmla="*/ 558610 w 559064"/>
                <a:gd name="connsiteY2" fmla="*/ 612015 h 612015"/>
              </a:gdLst>
              <a:ahLst/>
              <a:cxnLst>
                <a:cxn ang="0">
                  <a:pos x="connsiteX0" y="connsiteY0"/>
                </a:cxn>
                <a:cxn ang="0">
                  <a:pos x="connsiteX1" y="connsiteY1"/>
                </a:cxn>
                <a:cxn ang="0">
                  <a:pos x="connsiteX2" y="connsiteY2"/>
                </a:cxn>
              </a:cxnLst>
              <a:rect l="l" t="t" r="r" b="b"/>
              <a:pathLst>
                <a:path w="559064" h="612015">
                  <a:moveTo>
                    <a:pt x="0" y="0"/>
                  </a:moveTo>
                  <a:cubicBezTo>
                    <a:pt x="159785" y="1609"/>
                    <a:pt x="357421" y="38751"/>
                    <a:pt x="450523" y="140754"/>
                  </a:cubicBezTo>
                  <a:cubicBezTo>
                    <a:pt x="543625" y="242757"/>
                    <a:pt x="562421" y="221227"/>
                    <a:pt x="558610" y="612015"/>
                  </a:cubicBezTo>
                </a:path>
              </a:pathLst>
            </a:custGeom>
            <a:noFill/>
            <a:ln w="28575">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45" name="二等辺三角形 44"/>
            <p:cNvSpPr/>
            <p:nvPr/>
          </p:nvSpPr>
          <p:spPr>
            <a:xfrm rot="10800000">
              <a:off x="2142862" y="1795848"/>
              <a:ext cx="152193" cy="142029"/>
            </a:xfrm>
            <a:prstGeom prst="triangle">
              <a:avLst/>
            </a:prstGeom>
            <a:solidFill>
              <a:srgbClr val="FF99FF"/>
            </a:solidFill>
            <a:ln>
              <a:solidFill>
                <a:srgbClr val="FF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sp>
        <p:nvSpPr>
          <p:cNvPr id="46" name="下矢印 45"/>
          <p:cNvSpPr/>
          <p:nvPr/>
        </p:nvSpPr>
        <p:spPr>
          <a:xfrm rot="16200000">
            <a:off x="2998542" y="3791763"/>
            <a:ext cx="319966" cy="957617"/>
          </a:xfrm>
          <a:prstGeom prst="downArrow">
            <a:avLst/>
          </a:prstGeom>
          <a:solidFill>
            <a:srgbClr val="FF66CC"/>
          </a:solidFill>
          <a:ln w="12700" cap="flat" cmpd="sng" algn="ctr">
            <a:solidFill>
              <a:srgbClr val="FF66CC"/>
            </a:solid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47" name="下矢印 46"/>
          <p:cNvSpPr/>
          <p:nvPr/>
        </p:nvSpPr>
        <p:spPr>
          <a:xfrm>
            <a:off x="7161385" y="7354250"/>
            <a:ext cx="319966" cy="833629"/>
          </a:xfrm>
          <a:prstGeom prst="downArrow">
            <a:avLst/>
          </a:prstGeom>
          <a:solidFill>
            <a:srgbClr val="FF66CC"/>
          </a:solidFill>
          <a:ln w="12700" cap="flat" cmpd="sng" algn="ctr">
            <a:solidFill>
              <a:srgbClr val="FF66CC"/>
            </a:solid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48" name="下矢印 47"/>
          <p:cNvSpPr/>
          <p:nvPr/>
        </p:nvSpPr>
        <p:spPr>
          <a:xfrm>
            <a:off x="5776943" y="6046644"/>
            <a:ext cx="319966" cy="722400"/>
          </a:xfrm>
          <a:prstGeom prst="downArrow">
            <a:avLst/>
          </a:prstGeom>
          <a:solidFill>
            <a:srgbClr val="FF66CC"/>
          </a:solidFill>
          <a:ln w="12700" cap="flat" cmpd="sng" algn="ctr">
            <a:solidFill>
              <a:srgbClr val="FF66CC"/>
            </a:solid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49" name="下矢印 48"/>
          <p:cNvSpPr/>
          <p:nvPr/>
        </p:nvSpPr>
        <p:spPr>
          <a:xfrm>
            <a:off x="4387225" y="4768857"/>
            <a:ext cx="319966" cy="666373"/>
          </a:xfrm>
          <a:prstGeom prst="downArrow">
            <a:avLst/>
          </a:prstGeom>
          <a:solidFill>
            <a:srgbClr val="FF66CC"/>
          </a:solidFill>
          <a:ln w="12700" cap="flat" cmpd="sng" algn="ctr">
            <a:solidFill>
              <a:srgbClr val="FF66CC"/>
            </a:solid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50" name="下矢印 49"/>
          <p:cNvSpPr/>
          <p:nvPr/>
        </p:nvSpPr>
        <p:spPr>
          <a:xfrm rot="16200000">
            <a:off x="4413359" y="5103779"/>
            <a:ext cx="319966" cy="957617"/>
          </a:xfrm>
          <a:prstGeom prst="downArrow">
            <a:avLst/>
          </a:prstGeom>
          <a:solidFill>
            <a:srgbClr val="FF66CC"/>
          </a:solidFill>
          <a:ln w="12700" cap="flat" cmpd="sng" algn="ctr">
            <a:solidFill>
              <a:srgbClr val="FF66CC"/>
            </a:solid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51" name="下矢印 50"/>
          <p:cNvSpPr/>
          <p:nvPr/>
        </p:nvSpPr>
        <p:spPr>
          <a:xfrm rot="16200000">
            <a:off x="5791443" y="6444495"/>
            <a:ext cx="319966" cy="957617"/>
          </a:xfrm>
          <a:prstGeom prst="downArrow">
            <a:avLst/>
          </a:prstGeom>
          <a:solidFill>
            <a:srgbClr val="FF66CC"/>
          </a:solidFill>
          <a:ln w="12700" cap="flat" cmpd="sng" algn="ctr">
            <a:solidFill>
              <a:srgbClr val="FF66CC"/>
            </a:solid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52" name="下矢印 51"/>
          <p:cNvSpPr/>
          <p:nvPr/>
        </p:nvSpPr>
        <p:spPr>
          <a:xfrm rot="16200000">
            <a:off x="7162618" y="7869054"/>
            <a:ext cx="319966" cy="957617"/>
          </a:xfrm>
          <a:prstGeom prst="downArrow">
            <a:avLst/>
          </a:prstGeom>
          <a:solidFill>
            <a:srgbClr val="FF66CC"/>
          </a:solidFill>
          <a:ln w="12700" cap="flat" cmpd="sng" algn="ctr">
            <a:solidFill>
              <a:srgbClr val="FF66CC"/>
            </a:solid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53" name="下矢印 52"/>
          <p:cNvSpPr/>
          <p:nvPr/>
        </p:nvSpPr>
        <p:spPr>
          <a:xfrm rot="16200000">
            <a:off x="6768434" y="3183064"/>
            <a:ext cx="300304" cy="2153470"/>
          </a:xfrm>
          <a:prstGeom prst="downArrow">
            <a:avLst/>
          </a:prstGeom>
          <a:solidFill>
            <a:srgbClr val="FF66CC"/>
          </a:solidFill>
          <a:ln w="12700" cap="flat" cmpd="sng" algn="ctr">
            <a:solidFill>
              <a:srgbClr val="FF66CC"/>
            </a:solid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54" name="円/楕円 53"/>
          <p:cNvSpPr/>
          <p:nvPr/>
        </p:nvSpPr>
        <p:spPr>
          <a:xfrm>
            <a:off x="2658443" y="1777233"/>
            <a:ext cx="1767239" cy="962605"/>
          </a:xfrm>
          <a:prstGeom prst="ellipse">
            <a:avLst/>
          </a:prstGeom>
          <a:solidFill>
            <a:schemeClr val="accent2">
              <a:lumMod val="60000"/>
              <a:lumOff val="40000"/>
            </a:schemeClr>
          </a:solidFill>
          <a:ln w="12700" cap="flat" cmpd="sng" algn="ctr">
            <a:noFill/>
            <a:prstDash val="solid"/>
            <a:miter lim="800000"/>
          </a:ln>
          <a:effectLst/>
        </p:spPr>
        <p:txBody>
          <a:bodyPr rtlCol="0" anchor="ctr"/>
          <a:lstStyle/>
          <a:p>
            <a:pPr algn="ctr" defTabSz="1761043">
              <a:defRPr/>
            </a:pPr>
            <a:r>
              <a:rPr kumimoji="0" lang="en-US" altLang="ja-JP" sz="3081" b="1" kern="0" dirty="0" smtClean="0">
                <a:solidFill>
                  <a:prstClr val="white"/>
                </a:solidFill>
                <a:latin typeface="ＭＳ Ｐ明朝" panose="02020600040205080304" pitchFamily="18" charset="-128"/>
                <a:ea typeface="ＭＳ Ｐ明朝" panose="02020600040205080304" pitchFamily="18" charset="-128"/>
              </a:rPr>
              <a:t>CTI</a:t>
            </a:r>
            <a:endParaRPr kumimoji="0" lang="ja-JP" altLang="en-US" sz="3081" b="1" kern="0" dirty="0">
              <a:solidFill>
                <a:prstClr val="white"/>
              </a:solidFill>
              <a:latin typeface="ＭＳ Ｐ明朝" panose="02020600040205080304" pitchFamily="18" charset="-128"/>
              <a:ea typeface="ＭＳ Ｐ明朝" panose="02020600040205080304" pitchFamily="18" charset="-128"/>
            </a:endParaRPr>
          </a:p>
        </p:txBody>
      </p:sp>
      <p:sp>
        <p:nvSpPr>
          <p:cNvPr id="55" name="円/楕円 54"/>
          <p:cNvSpPr/>
          <p:nvPr/>
        </p:nvSpPr>
        <p:spPr>
          <a:xfrm>
            <a:off x="8700880" y="1226594"/>
            <a:ext cx="2987048" cy="962605"/>
          </a:xfrm>
          <a:prstGeom prst="ellipse">
            <a:avLst/>
          </a:prstGeom>
          <a:solidFill>
            <a:srgbClr val="ED7D31"/>
          </a:solidFill>
          <a:ln w="12700" cap="flat" cmpd="sng" algn="ctr">
            <a:noFill/>
            <a:prstDash val="solid"/>
            <a:miter lim="800000"/>
          </a:ln>
          <a:effectLst/>
        </p:spPr>
        <p:txBody>
          <a:bodyPr rtlCol="0" anchor="ctr"/>
          <a:lstStyle/>
          <a:p>
            <a:pPr algn="ctr" defTabSz="1761043">
              <a:defRPr/>
            </a:pPr>
            <a:r>
              <a:rPr kumimoji="0" lang="ja-JP" altLang="en-US" sz="2800" b="1" kern="0" dirty="0" smtClean="0">
                <a:solidFill>
                  <a:prstClr val="white"/>
                </a:solidFill>
                <a:latin typeface="ＭＳ Ｐ明朝" panose="02020600040205080304" pitchFamily="18" charset="-128"/>
                <a:ea typeface="ＭＳ Ｐ明朝" panose="02020600040205080304" pitchFamily="18" charset="-128"/>
              </a:rPr>
              <a:t>キニノーゲン</a:t>
            </a:r>
            <a:endParaRPr kumimoji="0" lang="ja-JP" altLang="en-US" sz="2800" b="1" kern="0" dirty="0">
              <a:solidFill>
                <a:prstClr val="white"/>
              </a:solidFill>
              <a:latin typeface="ＭＳ Ｐ明朝" panose="02020600040205080304" pitchFamily="18" charset="-128"/>
              <a:ea typeface="ＭＳ Ｐ明朝" panose="02020600040205080304" pitchFamily="18" charset="-128"/>
            </a:endParaRPr>
          </a:p>
        </p:txBody>
      </p:sp>
      <p:sp>
        <p:nvSpPr>
          <p:cNvPr id="56" name="円/楕円 55"/>
          <p:cNvSpPr/>
          <p:nvPr/>
        </p:nvSpPr>
        <p:spPr>
          <a:xfrm>
            <a:off x="4818197" y="1218415"/>
            <a:ext cx="2987048" cy="962605"/>
          </a:xfrm>
          <a:prstGeom prst="ellipse">
            <a:avLst/>
          </a:prstGeom>
          <a:solidFill>
            <a:srgbClr val="ED7D31"/>
          </a:solidFill>
          <a:ln w="12700" cap="flat" cmpd="sng" algn="ctr">
            <a:noFill/>
            <a:prstDash val="solid"/>
            <a:miter lim="800000"/>
          </a:ln>
          <a:effectLst/>
        </p:spPr>
        <p:txBody>
          <a:bodyPr rtlCol="0" anchor="ctr"/>
          <a:lstStyle/>
          <a:p>
            <a:pPr algn="ctr" defTabSz="1761043">
              <a:defRPr/>
            </a:pPr>
            <a:r>
              <a:rPr kumimoji="0" lang="ja-JP" altLang="en-US" sz="2800" b="1" kern="0" dirty="0" smtClean="0">
                <a:solidFill>
                  <a:prstClr val="white"/>
                </a:solidFill>
                <a:latin typeface="ＭＳ Ｐ明朝" panose="02020600040205080304" pitchFamily="18" charset="-128"/>
                <a:ea typeface="ＭＳ Ｐ明朝" panose="02020600040205080304" pitchFamily="18" charset="-128"/>
              </a:rPr>
              <a:t>キニン</a:t>
            </a:r>
            <a:endParaRPr kumimoji="0" lang="ja-JP" altLang="en-US" sz="2800" b="1" kern="0" dirty="0">
              <a:solidFill>
                <a:prstClr val="white"/>
              </a:solidFill>
              <a:latin typeface="ＭＳ Ｐ明朝" panose="02020600040205080304" pitchFamily="18" charset="-128"/>
              <a:ea typeface="ＭＳ Ｐ明朝" panose="02020600040205080304" pitchFamily="18" charset="-128"/>
            </a:endParaRPr>
          </a:p>
        </p:txBody>
      </p:sp>
      <p:sp>
        <p:nvSpPr>
          <p:cNvPr id="57" name="右矢印 56"/>
          <p:cNvSpPr/>
          <p:nvPr/>
        </p:nvSpPr>
        <p:spPr>
          <a:xfrm rot="16200000">
            <a:off x="7911462" y="2208612"/>
            <a:ext cx="652577" cy="328781"/>
          </a:xfrm>
          <a:prstGeom prst="rightArrow">
            <a:avLst/>
          </a:prstGeom>
          <a:solidFill>
            <a:srgbClr val="FF66CC"/>
          </a:solidFill>
          <a:ln w="12700" cap="flat" cmpd="sng" algn="ctr">
            <a:solidFill>
              <a:srgbClr val="FF66CC"/>
            </a:solid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58" name="下矢印 57"/>
          <p:cNvSpPr/>
          <p:nvPr/>
        </p:nvSpPr>
        <p:spPr>
          <a:xfrm rot="5400000">
            <a:off x="8072690" y="1322849"/>
            <a:ext cx="319966" cy="770095"/>
          </a:xfrm>
          <a:prstGeom prst="downArrow">
            <a:avLst/>
          </a:prstGeom>
          <a:solidFill>
            <a:srgbClr val="FF66CC"/>
          </a:solidFill>
          <a:ln w="12700" cap="flat" cmpd="sng" algn="ctr">
            <a:solidFill>
              <a:srgbClr val="FF66CC"/>
            </a:solid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59" name="右矢印 58"/>
          <p:cNvSpPr/>
          <p:nvPr/>
        </p:nvSpPr>
        <p:spPr>
          <a:xfrm rot="5400000" flipV="1">
            <a:off x="4809095" y="3660926"/>
            <a:ext cx="2933114" cy="190558"/>
          </a:xfrm>
          <a:prstGeom prst="rightArrow">
            <a:avLst/>
          </a:prstGeom>
          <a:solidFill>
            <a:srgbClr val="ED7D31"/>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
        <p:nvSpPr>
          <p:cNvPr id="61" name="右矢印 60"/>
          <p:cNvSpPr/>
          <p:nvPr/>
        </p:nvSpPr>
        <p:spPr>
          <a:xfrm rot="5400000" flipV="1">
            <a:off x="2932207" y="3599703"/>
            <a:ext cx="871468" cy="190558"/>
          </a:xfrm>
          <a:prstGeom prst="rightArrow">
            <a:avLst/>
          </a:prstGeom>
          <a:solidFill>
            <a:srgbClr val="ED7D31"/>
          </a:solidFill>
          <a:ln w="12700" cap="flat" cmpd="sng" algn="ctr">
            <a:no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7190204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487993" y="1964201"/>
            <a:ext cx="5364167" cy="8217634"/>
          </a:xfrm>
          <a:prstGeom prst="rect">
            <a:avLst/>
          </a:prstGeom>
        </p:spPr>
        <p:txBody>
          <a:bodyPr wrap="square">
            <a:spAutoFit/>
          </a:bodyPr>
          <a:lstStyle/>
          <a:p>
            <a:r>
              <a:rPr lang="ja-JP" altLang="en-US" sz="2400" b="1" dirty="0">
                <a:latin typeface="HGP明朝B" panose="02020800000000000000" pitchFamily="18" charset="-128"/>
                <a:ea typeface="HGP明朝B" panose="02020800000000000000" pitchFamily="18" charset="-128"/>
              </a:rPr>
              <a:t>凝固阻止</a:t>
            </a:r>
            <a:r>
              <a:rPr lang="ja-JP" altLang="en-US" sz="2400" b="1" dirty="0" smtClean="0">
                <a:latin typeface="HGP明朝B" panose="02020800000000000000" pitchFamily="18" charset="-128"/>
                <a:ea typeface="HGP明朝B" panose="02020800000000000000" pitchFamily="18" charset="-128"/>
              </a:rPr>
              <a:t>物質　</a:t>
            </a:r>
            <a:r>
              <a:rPr lang="en-US" altLang="ja-JP" sz="2400" b="1" dirty="0" smtClean="0">
                <a:latin typeface="HGP明朝B" panose="02020800000000000000" pitchFamily="18" charset="-128"/>
                <a:ea typeface="HGP明朝B" panose="02020800000000000000" pitchFamily="18" charset="-128"/>
              </a:rPr>
              <a:t>2</a:t>
            </a:r>
          </a:p>
          <a:p>
            <a:endParaRPr lang="en-US" altLang="ja-JP" dirty="0">
              <a:latin typeface="HGP明朝B" panose="02020800000000000000" pitchFamily="18" charset="-128"/>
              <a:ea typeface="HGP明朝B" panose="02020800000000000000" pitchFamily="18" charset="-128"/>
            </a:endParaRPr>
          </a:p>
          <a:p>
            <a:r>
              <a:rPr lang="ja-JP" altLang="en-US" b="1" dirty="0" smtClean="0">
                <a:latin typeface="HGP明朝B" panose="02020800000000000000" pitchFamily="18" charset="-128"/>
                <a:ea typeface="HGP明朝B" panose="02020800000000000000" pitchFamily="18" charset="-128"/>
              </a:rPr>
              <a:t>クエン酸</a:t>
            </a:r>
            <a:endParaRPr lang="en-US" altLang="ja-JP" b="1"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血漿中</a:t>
            </a:r>
            <a:r>
              <a:rPr lang="ja-JP" altLang="en-US" dirty="0">
                <a:latin typeface="HGP明朝B" panose="02020800000000000000" pitchFamily="18" charset="-128"/>
                <a:ea typeface="HGP明朝B" panose="02020800000000000000" pitchFamily="18" charset="-128"/>
              </a:rPr>
              <a:t>の遊離</a:t>
            </a:r>
            <a:r>
              <a:rPr lang="en-US" altLang="ja-JP" dirty="0">
                <a:latin typeface="HGP明朝B" panose="02020800000000000000" pitchFamily="18" charset="-128"/>
                <a:ea typeface="HGP明朝B" panose="02020800000000000000" pitchFamily="18" charset="-128"/>
              </a:rPr>
              <a:t>Ca++</a:t>
            </a:r>
            <a:r>
              <a:rPr lang="ja-JP" altLang="en-US" dirty="0">
                <a:latin typeface="HGP明朝B" panose="02020800000000000000" pitchFamily="18" charset="-128"/>
                <a:ea typeface="HGP明朝B" panose="02020800000000000000" pitchFamily="18" charset="-128"/>
              </a:rPr>
              <a:t>イオンをキレート化することで</a:t>
            </a:r>
            <a:r>
              <a:rPr lang="ja-JP" altLang="en-US" dirty="0" smtClean="0">
                <a:latin typeface="HGP明朝B" panose="02020800000000000000" pitchFamily="18" charset="-128"/>
                <a:ea typeface="HGP明朝B" panose="02020800000000000000" pitchFamily="18" charset="-128"/>
              </a:rPr>
              <a:t>トロン</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ビン</a:t>
            </a:r>
            <a:r>
              <a:rPr lang="ja-JP" altLang="en-US" dirty="0">
                <a:latin typeface="HGP明朝B" panose="02020800000000000000" pitchFamily="18" charset="-128"/>
                <a:ea typeface="HGP明朝B" panose="02020800000000000000" pitchFamily="18" charset="-128"/>
              </a:rPr>
              <a:t>の</a:t>
            </a:r>
            <a:r>
              <a:rPr lang="ja-JP" altLang="en-US" dirty="0" smtClean="0">
                <a:latin typeface="HGP明朝B" panose="02020800000000000000" pitchFamily="18" charset="-128"/>
                <a:ea typeface="HGP明朝B" panose="02020800000000000000" pitchFamily="18" charset="-128"/>
              </a:rPr>
              <a:t>形成を</a:t>
            </a:r>
            <a:r>
              <a:rPr lang="ja-JP" altLang="en-US" dirty="0">
                <a:latin typeface="HGP明朝B" panose="02020800000000000000" pitchFamily="18" charset="-128"/>
                <a:ea typeface="HGP明朝B" panose="02020800000000000000" pitchFamily="18" charset="-128"/>
              </a:rPr>
              <a:t>阻止する</a:t>
            </a:r>
            <a:r>
              <a:rPr lang="ja-JP" altLang="en-US" dirty="0" smtClean="0">
                <a:latin typeface="HGP明朝B" panose="02020800000000000000" pitchFamily="18" charset="-128"/>
                <a:ea typeface="HGP明朝B" panose="02020800000000000000" pitchFamily="18" charset="-128"/>
              </a:rPr>
              <a:t>。</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クエン酸は体内成分でもあり、体内では速やかに</a:t>
            </a:r>
            <a:r>
              <a:rPr lang="ja-JP" altLang="en-US" dirty="0" smtClean="0">
                <a:latin typeface="HGP明朝B" panose="02020800000000000000" pitchFamily="18" charset="-128"/>
                <a:ea typeface="HGP明朝B" panose="02020800000000000000" pitchFamily="18" charset="-128"/>
              </a:rPr>
              <a:t>代謝</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されて凝固活性</a:t>
            </a:r>
            <a:r>
              <a:rPr lang="ja-JP" altLang="en-US" dirty="0">
                <a:latin typeface="HGP明朝B" panose="02020800000000000000" pitchFamily="18" charset="-128"/>
                <a:ea typeface="HGP明朝B" panose="02020800000000000000" pitchFamily="18" charset="-128"/>
              </a:rPr>
              <a:t>が問題にならない濃度になるため</a:t>
            </a:r>
            <a:r>
              <a:rPr lang="ja-JP" altLang="en-US" dirty="0" smtClean="0">
                <a:latin typeface="HGP明朝B" panose="02020800000000000000" pitchFamily="18" charset="-128"/>
                <a:ea typeface="HGP明朝B" panose="02020800000000000000" pitchFamily="18" charset="-128"/>
              </a:rPr>
              <a:t>、</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体外</a:t>
            </a:r>
            <a:r>
              <a:rPr lang="ja-JP" altLang="en-US" dirty="0">
                <a:latin typeface="HGP明朝B" panose="02020800000000000000" pitchFamily="18" charset="-128"/>
                <a:ea typeface="HGP明朝B" panose="02020800000000000000" pitchFamily="18" charset="-128"/>
              </a:rPr>
              <a:t>循環回路内や</a:t>
            </a:r>
            <a:r>
              <a:rPr lang="ja-JP" altLang="en-US" dirty="0" smtClean="0">
                <a:latin typeface="HGP明朝B" panose="02020800000000000000" pitchFamily="18" charset="-128"/>
                <a:ea typeface="HGP明朝B" panose="02020800000000000000" pitchFamily="18" charset="-128"/>
              </a:rPr>
              <a:t>輸血用</a:t>
            </a:r>
            <a:r>
              <a:rPr lang="ja-JP" altLang="en-US" dirty="0">
                <a:latin typeface="HGP明朝B" panose="02020800000000000000" pitchFamily="18" charset="-128"/>
                <a:ea typeface="HGP明朝B" panose="02020800000000000000" pitchFamily="18" charset="-128"/>
              </a:rPr>
              <a:t>保存血液の凝固阻止に</a:t>
            </a:r>
            <a:r>
              <a:rPr lang="ja-JP" altLang="en-US" dirty="0" smtClean="0">
                <a:latin typeface="HGP明朝B" panose="02020800000000000000" pitchFamily="18" charset="-128"/>
                <a:ea typeface="HGP明朝B" panose="02020800000000000000" pitchFamily="18" charset="-128"/>
              </a:rPr>
              <a:t>も</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使用</a:t>
            </a:r>
            <a:r>
              <a:rPr lang="ja-JP" altLang="en-US" dirty="0">
                <a:latin typeface="HGP明朝B" panose="02020800000000000000" pitchFamily="18" charset="-128"/>
                <a:ea typeface="HGP明朝B" panose="02020800000000000000" pitchFamily="18" charset="-128"/>
              </a:rPr>
              <a:t>される。</a:t>
            </a:r>
            <a:endParaRPr lang="en-US" altLang="ja-JP" dirty="0">
              <a:latin typeface="HGP明朝B" panose="02020800000000000000" pitchFamily="18" charset="-128"/>
              <a:ea typeface="HGP明朝B" panose="02020800000000000000" pitchFamily="18" charset="-128"/>
            </a:endParaRPr>
          </a:p>
          <a:p>
            <a:r>
              <a:rPr lang="ja-JP" altLang="en-US" b="1" dirty="0">
                <a:latin typeface="HGP明朝B" panose="02020800000000000000" pitchFamily="18" charset="-128"/>
                <a:ea typeface="HGP明朝B" panose="02020800000000000000" pitchFamily="18" charset="-128"/>
              </a:rPr>
              <a:t>エチレンジアミン四酢酸（</a:t>
            </a:r>
            <a:r>
              <a:rPr lang="en-US" altLang="ja-JP" b="1" dirty="0">
                <a:latin typeface="HGP明朝B" panose="02020800000000000000" pitchFamily="18" charset="-128"/>
                <a:ea typeface="HGP明朝B" panose="02020800000000000000" pitchFamily="18" charset="-128"/>
              </a:rPr>
              <a:t>EDTA</a:t>
            </a:r>
            <a:r>
              <a:rPr lang="ja-JP" altLang="en-US" b="1" dirty="0">
                <a:latin typeface="HGP明朝B" panose="02020800000000000000" pitchFamily="18" charset="-128"/>
                <a:ea typeface="HGP明朝B" panose="02020800000000000000" pitchFamily="18" charset="-128"/>
              </a:rPr>
              <a:t>）</a:t>
            </a:r>
            <a:endParaRPr lang="en-US" altLang="ja-JP" b="1" dirty="0">
              <a:latin typeface="HGP明朝B" panose="02020800000000000000" pitchFamily="18" charset="-128"/>
              <a:ea typeface="HGP明朝B" panose="02020800000000000000" pitchFamily="18" charset="-128"/>
            </a:endParaRPr>
          </a:p>
          <a:p>
            <a:r>
              <a:rPr lang="ja-JP" altLang="en-US" dirty="0" smtClean="0">
                <a:latin typeface="HGP明朝B" panose="02020800000000000000" pitchFamily="18" charset="-128"/>
                <a:ea typeface="HGP明朝B" panose="02020800000000000000" pitchFamily="18" charset="-128"/>
              </a:rPr>
              <a:t>　ヒト</a:t>
            </a:r>
            <a:r>
              <a:rPr lang="ja-JP" altLang="en-US" dirty="0">
                <a:latin typeface="HGP明朝B" panose="02020800000000000000" pitchFamily="18" charset="-128"/>
                <a:ea typeface="HGP明朝B" panose="02020800000000000000" pitchFamily="18" charset="-128"/>
              </a:rPr>
              <a:t>の体</a:t>
            </a:r>
            <a:r>
              <a:rPr lang="ja-JP" altLang="en-US" dirty="0" smtClean="0">
                <a:latin typeface="HGP明朝B" panose="02020800000000000000" pitchFamily="18" charset="-128"/>
                <a:ea typeface="HGP明朝B" panose="02020800000000000000" pitchFamily="18" charset="-128"/>
              </a:rPr>
              <a:t>の成分</a:t>
            </a:r>
            <a:r>
              <a:rPr lang="ja-JP" altLang="en-US" dirty="0">
                <a:latin typeface="HGP明朝B" panose="02020800000000000000" pitchFamily="18" charset="-128"/>
                <a:ea typeface="HGP明朝B" panose="02020800000000000000" pitchFamily="18" charset="-128"/>
              </a:rPr>
              <a:t>ではなく、体内では代謝されず二価</a:t>
            </a:r>
            <a:r>
              <a:rPr lang="ja-JP" altLang="en-US" dirty="0" smtClean="0">
                <a:latin typeface="HGP明朝B" panose="02020800000000000000" pitchFamily="18" charset="-128"/>
                <a:ea typeface="HGP明朝B" panose="02020800000000000000" pitchFamily="18" charset="-128"/>
              </a:rPr>
              <a:t>金</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属</a:t>
            </a:r>
            <a:r>
              <a:rPr lang="ja-JP" altLang="en-US" dirty="0">
                <a:latin typeface="HGP明朝B" panose="02020800000000000000" pitchFamily="18" charset="-128"/>
                <a:ea typeface="HGP明朝B" panose="02020800000000000000" pitchFamily="18" charset="-128"/>
              </a:rPr>
              <a:t>イオン</a:t>
            </a:r>
            <a:r>
              <a:rPr lang="ja-JP" altLang="en-US" dirty="0" smtClean="0">
                <a:latin typeface="HGP明朝B" panose="02020800000000000000" pitchFamily="18" charset="-128"/>
                <a:ea typeface="HGP明朝B" panose="02020800000000000000" pitchFamily="18" charset="-128"/>
              </a:rPr>
              <a:t>をキレートしたまま</a:t>
            </a:r>
            <a:r>
              <a:rPr lang="ja-JP" altLang="en-US" dirty="0">
                <a:latin typeface="HGP明朝B" panose="02020800000000000000" pitchFamily="18" charset="-128"/>
                <a:ea typeface="HGP明朝B" panose="02020800000000000000" pitchFamily="18" charset="-128"/>
              </a:rPr>
              <a:t>尿中へ排泄</a:t>
            </a:r>
            <a:r>
              <a:rPr lang="ja-JP" altLang="en-US" dirty="0" smtClean="0">
                <a:latin typeface="HGP明朝B" panose="02020800000000000000" pitchFamily="18" charset="-128"/>
                <a:ea typeface="HGP明朝B" panose="02020800000000000000" pitchFamily="18" charset="-128"/>
              </a:rPr>
              <a:t>される。</a:t>
            </a:r>
            <a:endParaRPr lang="en-US" altLang="ja-JP" dirty="0" smtClean="0">
              <a:latin typeface="HGP明朝B" panose="02020800000000000000" pitchFamily="18" charset="-128"/>
              <a:ea typeface="HGP明朝B" panose="02020800000000000000" pitchFamily="18" charset="-128"/>
            </a:endParaRPr>
          </a:p>
          <a:p>
            <a:r>
              <a:rPr lang="ja-JP" altLang="en-US" b="1" dirty="0" smtClean="0">
                <a:latin typeface="HGP明朝B" panose="02020800000000000000" pitchFamily="18" charset="-128"/>
                <a:ea typeface="HGP明朝B" panose="02020800000000000000" pitchFamily="18" charset="-128"/>
              </a:rPr>
              <a:t>アスピリン</a:t>
            </a:r>
            <a:endParaRPr lang="en-US" altLang="ja-JP" b="1"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シクロオキシゲナーゼ</a:t>
            </a:r>
            <a:r>
              <a:rPr lang="ja-JP" altLang="en-US" dirty="0">
                <a:latin typeface="HGP明朝B" panose="02020800000000000000" pitchFamily="18" charset="-128"/>
                <a:ea typeface="HGP明朝B" panose="02020800000000000000" pitchFamily="18" charset="-128"/>
              </a:rPr>
              <a:t>を阻害し、血小板の</a:t>
            </a:r>
            <a:r>
              <a:rPr lang="ja-JP" altLang="en-US" dirty="0" smtClean="0">
                <a:latin typeface="HGP明朝B" panose="02020800000000000000" pitchFamily="18" charset="-128"/>
                <a:ea typeface="HGP明朝B" panose="02020800000000000000" pitchFamily="18" charset="-128"/>
              </a:rPr>
              <a:t>アラキドン</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酸</a:t>
            </a:r>
            <a:r>
              <a:rPr lang="ja-JP" altLang="en-US" dirty="0">
                <a:latin typeface="HGP明朝B" panose="02020800000000000000" pitchFamily="18" charset="-128"/>
                <a:ea typeface="HGP明朝B" panose="02020800000000000000" pitchFamily="18" charset="-128"/>
              </a:rPr>
              <a:t>から</a:t>
            </a:r>
            <a:r>
              <a:rPr lang="ja-JP" altLang="en-US" dirty="0" smtClean="0">
                <a:latin typeface="HGP明朝B" panose="02020800000000000000" pitchFamily="18" charset="-128"/>
                <a:ea typeface="HGP明朝B" panose="02020800000000000000" pitchFamily="18" charset="-128"/>
              </a:rPr>
              <a:t>プロスタグラジン</a:t>
            </a:r>
            <a:r>
              <a:rPr lang="ja-JP" altLang="en-US" dirty="0">
                <a:latin typeface="HGP明朝B" panose="02020800000000000000" pitchFamily="18" charset="-128"/>
                <a:ea typeface="HGP明朝B" panose="02020800000000000000" pitchFamily="18" charset="-128"/>
              </a:rPr>
              <a:t>、トロンボキサン</a:t>
            </a:r>
            <a:r>
              <a:rPr lang="en-US" altLang="ja-JP" dirty="0">
                <a:latin typeface="HGP明朝B" panose="02020800000000000000" pitchFamily="18" charset="-128"/>
                <a:ea typeface="HGP明朝B" panose="02020800000000000000" pitchFamily="18" charset="-128"/>
              </a:rPr>
              <a:t>A2</a:t>
            </a:r>
            <a:r>
              <a:rPr lang="ja-JP" altLang="en-US" dirty="0">
                <a:latin typeface="HGP明朝B" panose="02020800000000000000" pitchFamily="18" charset="-128"/>
                <a:ea typeface="HGP明朝B" panose="02020800000000000000" pitchFamily="18" charset="-128"/>
              </a:rPr>
              <a:t>の生</a:t>
            </a:r>
            <a:r>
              <a:rPr lang="ja-JP" altLang="en-US" dirty="0" smtClean="0">
                <a:latin typeface="HGP明朝B" panose="02020800000000000000" pitchFamily="18" charset="-128"/>
                <a:ea typeface="HGP明朝B" panose="02020800000000000000" pitchFamily="18" charset="-128"/>
              </a:rPr>
              <a:t>合成</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を</a:t>
            </a:r>
            <a:r>
              <a:rPr lang="ja-JP" altLang="en-US" dirty="0">
                <a:latin typeface="HGP明朝B" panose="02020800000000000000" pitchFamily="18" charset="-128"/>
                <a:ea typeface="HGP明朝B" panose="02020800000000000000" pitchFamily="18" charset="-128"/>
              </a:rPr>
              <a:t>阻害することにより抗</a:t>
            </a:r>
            <a:r>
              <a:rPr lang="ja-JP" altLang="en-US" dirty="0" smtClean="0">
                <a:latin typeface="HGP明朝B" panose="02020800000000000000" pitchFamily="18" charset="-128"/>
                <a:ea typeface="HGP明朝B" panose="02020800000000000000" pitchFamily="18" charset="-128"/>
              </a:rPr>
              <a:t>血小板</a:t>
            </a:r>
            <a:r>
              <a:rPr lang="ja-JP" altLang="en-US" dirty="0">
                <a:latin typeface="HGP明朝B" panose="02020800000000000000" pitchFamily="18" charset="-128"/>
                <a:ea typeface="HGP明朝B" panose="02020800000000000000" pitchFamily="18" charset="-128"/>
              </a:rPr>
              <a:t>作用を発揮する</a:t>
            </a:r>
            <a:r>
              <a:rPr lang="ja-JP" altLang="en-US" dirty="0" smtClean="0">
                <a:latin typeface="HGP明朝B" panose="02020800000000000000" pitchFamily="18" charset="-128"/>
                <a:ea typeface="HGP明朝B" panose="02020800000000000000" pitchFamily="18" charset="-128"/>
              </a:rPr>
              <a:t>医薬品。</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採血</a:t>
            </a:r>
            <a:r>
              <a:rPr lang="ja-JP" altLang="en-US" dirty="0">
                <a:latin typeface="HGP明朝B" panose="02020800000000000000" pitchFamily="18" charset="-128"/>
                <a:ea typeface="HGP明朝B" panose="02020800000000000000" pitchFamily="18" charset="-128"/>
              </a:rPr>
              <a:t>した血液に直接加えても、凝固を阻止しない。</a:t>
            </a:r>
          </a:p>
          <a:p>
            <a:r>
              <a:rPr lang="ja-JP" altLang="en-US" b="1" dirty="0" smtClean="0">
                <a:latin typeface="HGP明朝B" panose="02020800000000000000" pitchFamily="18" charset="-128"/>
                <a:ea typeface="HGP明朝B" panose="02020800000000000000" pitchFamily="18" charset="-128"/>
              </a:rPr>
              <a:t>ワルファリン</a:t>
            </a:r>
            <a:endParaRPr lang="en-US" altLang="ja-JP" b="1"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血栓</a:t>
            </a:r>
            <a:r>
              <a:rPr lang="ja-JP" altLang="en-US" dirty="0">
                <a:latin typeface="HGP明朝B" panose="02020800000000000000" pitchFamily="18" charset="-128"/>
                <a:ea typeface="HGP明朝B" panose="02020800000000000000" pitchFamily="18" charset="-128"/>
              </a:rPr>
              <a:t>形成を抑制する目的で使用される</a:t>
            </a:r>
            <a:r>
              <a:rPr lang="ja-JP" altLang="en-US" dirty="0" smtClean="0">
                <a:latin typeface="HGP明朝B" panose="02020800000000000000" pitchFamily="18" charset="-128"/>
                <a:ea typeface="HGP明朝B" panose="02020800000000000000" pitchFamily="18" charset="-128"/>
              </a:rPr>
              <a:t>医薬品。</a:t>
            </a:r>
            <a:endParaRPr lang="en-US" altLang="ja-JP" dirty="0" smtClean="0">
              <a:latin typeface="HGP明朝B" panose="02020800000000000000" pitchFamily="18" charset="-128"/>
              <a:ea typeface="HGP明朝B" panose="02020800000000000000" pitchFamily="18" charset="-128"/>
            </a:endParaRPr>
          </a:p>
          <a:p>
            <a:r>
              <a:rPr lang="ja-JP" altLang="en-US" dirty="0" smtClean="0">
                <a:latin typeface="HGP明朝B" panose="02020800000000000000" pitchFamily="18" charset="-128"/>
                <a:ea typeface="HGP明朝B" panose="02020800000000000000" pitchFamily="18" charset="-128"/>
              </a:rPr>
              <a:t>　経口内服</a:t>
            </a:r>
            <a:r>
              <a:rPr lang="ja-JP" altLang="en-US" dirty="0">
                <a:latin typeface="HGP明朝B" panose="02020800000000000000" pitchFamily="18" charset="-128"/>
                <a:ea typeface="HGP明朝B" panose="02020800000000000000" pitchFamily="18" charset="-128"/>
              </a:rPr>
              <a:t>すると、肝で血液凝固因子が生合成</a:t>
            </a:r>
            <a:r>
              <a:rPr lang="ja-JP" altLang="en-US" dirty="0" smtClean="0">
                <a:latin typeface="HGP明朝B" panose="02020800000000000000" pitchFamily="18" charset="-128"/>
                <a:ea typeface="HGP明朝B" panose="02020800000000000000" pitchFamily="18" charset="-128"/>
              </a:rPr>
              <a:t>される</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際</a:t>
            </a:r>
            <a:r>
              <a:rPr lang="ja-JP" altLang="en-US" dirty="0">
                <a:latin typeface="HGP明朝B" panose="02020800000000000000" pitchFamily="18" charset="-128"/>
                <a:ea typeface="HGP明朝B" panose="02020800000000000000" pitchFamily="18" charset="-128"/>
              </a:rPr>
              <a:t>に</a:t>
            </a:r>
            <a:r>
              <a:rPr lang="en-US" altLang="ja-JP" dirty="0">
                <a:latin typeface="HGP明朝B" panose="02020800000000000000" pitchFamily="18" charset="-128"/>
                <a:ea typeface="HGP明朝B" panose="02020800000000000000" pitchFamily="18" charset="-128"/>
              </a:rPr>
              <a:t>Ca</a:t>
            </a:r>
            <a:r>
              <a:rPr lang="ja-JP" altLang="en-US" dirty="0" smtClean="0">
                <a:latin typeface="HGP明朝B" panose="02020800000000000000" pitchFamily="18" charset="-128"/>
                <a:ea typeface="HGP明朝B" panose="02020800000000000000" pitchFamily="18" charset="-128"/>
              </a:rPr>
              <a:t>結合部位</a:t>
            </a:r>
            <a:r>
              <a:rPr lang="ja-JP" altLang="en-US" dirty="0">
                <a:latin typeface="HGP明朝B" panose="02020800000000000000" pitchFamily="18" charset="-128"/>
                <a:ea typeface="HGP明朝B" panose="02020800000000000000" pitchFamily="18" charset="-128"/>
              </a:rPr>
              <a:t>である</a:t>
            </a:r>
            <a:r>
              <a:rPr lang="en-US" altLang="ja-JP" dirty="0">
                <a:latin typeface="HGP明朝B" panose="02020800000000000000" pitchFamily="18" charset="-128"/>
                <a:ea typeface="HGP明朝B" panose="02020800000000000000" pitchFamily="18" charset="-128"/>
              </a:rPr>
              <a:t>γ</a:t>
            </a:r>
            <a:r>
              <a:rPr lang="ja-JP" altLang="en-US" dirty="0" err="1">
                <a:latin typeface="HGP明朝B" panose="02020800000000000000" pitchFamily="18" charset="-128"/>
                <a:ea typeface="HGP明朝B" panose="02020800000000000000" pitchFamily="18" charset="-128"/>
              </a:rPr>
              <a:t>ー</a:t>
            </a:r>
            <a:r>
              <a:rPr lang="ja-JP" altLang="en-US" dirty="0">
                <a:latin typeface="HGP明朝B" panose="02020800000000000000" pitchFamily="18" charset="-128"/>
                <a:ea typeface="HGP明朝B" panose="02020800000000000000" pitchFamily="18" charset="-128"/>
              </a:rPr>
              <a:t>カルボキシグルタミン</a:t>
            </a:r>
            <a:r>
              <a:rPr lang="ja-JP" altLang="en-US" dirty="0" smtClean="0">
                <a:latin typeface="HGP明朝B" panose="02020800000000000000" pitchFamily="18" charset="-128"/>
                <a:ea typeface="HGP明朝B" panose="02020800000000000000" pitchFamily="18" charset="-128"/>
              </a:rPr>
              <a:t>酸</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の</a:t>
            </a:r>
            <a:r>
              <a:rPr lang="ja-JP" altLang="en-US" dirty="0">
                <a:latin typeface="HGP明朝B" panose="02020800000000000000" pitchFamily="18" charset="-128"/>
                <a:ea typeface="HGP明朝B" panose="02020800000000000000" pitchFamily="18" charset="-128"/>
              </a:rPr>
              <a:t>生成を阻害して</a:t>
            </a:r>
            <a:r>
              <a:rPr lang="ja-JP" altLang="en-US" dirty="0" smtClean="0">
                <a:latin typeface="HGP明朝B" panose="02020800000000000000" pitchFamily="18" charset="-128"/>
                <a:ea typeface="HGP明朝B" panose="02020800000000000000" pitchFamily="18" charset="-128"/>
              </a:rPr>
              <a:t>血液凝固因子（</a:t>
            </a:r>
            <a:r>
              <a:rPr lang="en-US" altLang="ja-JP" dirty="0" smtClean="0">
                <a:latin typeface="HGP明朝B" panose="02020800000000000000" pitchFamily="18" charset="-128"/>
                <a:ea typeface="HGP明朝B" panose="02020800000000000000" pitchFamily="18" charset="-128"/>
              </a:rPr>
              <a:t>Ⅶ</a:t>
            </a:r>
            <a:r>
              <a:rPr lang="ja-JP" altLang="en-US" dirty="0">
                <a:latin typeface="HGP明朝B" panose="02020800000000000000" pitchFamily="18" charset="-128"/>
                <a:ea typeface="HGP明朝B" panose="02020800000000000000" pitchFamily="18" charset="-128"/>
              </a:rPr>
              <a:t>・</a:t>
            </a:r>
            <a:r>
              <a:rPr lang="en-US" altLang="ja-JP" dirty="0">
                <a:latin typeface="HGP明朝B" panose="02020800000000000000" pitchFamily="18" charset="-128"/>
                <a:ea typeface="HGP明朝B" panose="02020800000000000000" pitchFamily="18" charset="-128"/>
              </a:rPr>
              <a:t>Ⅸ</a:t>
            </a:r>
            <a:r>
              <a:rPr lang="ja-JP" altLang="en-US" dirty="0">
                <a:latin typeface="HGP明朝B" panose="02020800000000000000" pitchFamily="18" charset="-128"/>
                <a:ea typeface="HGP明朝B" panose="02020800000000000000" pitchFamily="18" charset="-128"/>
              </a:rPr>
              <a:t>・</a:t>
            </a:r>
            <a:r>
              <a:rPr lang="en-US" altLang="ja-JP" dirty="0">
                <a:latin typeface="HGP明朝B" panose="02020800000000000000" pitchFamily="18" charset="-128"/>
                <a:ea typeface="HGP明朝B" panose="02020800000000000000" pitchFamily="18" charset="-128"/>
              </a:rPr>
              <a:t>Ⅹ</a:t>
            </a:r>
            <a:r>
              <a:rPr lang="ja-JP" altLang="en-US" dirty="0">
                <a:latin typeface="HGP明朝B" panose="02020800000000000000" pitchFamily="18" charset="-128"/>
                <a:ea typeface="HGP明朝B" panose="02020800000000000000" pitchFamily="18" charset="-128"/>
              </a:rPr>
              <a:t>・</a:t>
            </a:r>
            <a:r>
              <a:rPr lang="en-US" altLang="ja-JP" dirty="0" smtClean="0">
                <a:latin typeface="HGP明朝B" panose="02020800000000000000" pitchFamily="18" charset="-128"/>
                <a:ea typeface="HGP明朝B" panose="02020800000000000000" pitchFamily="18" charset="-128"/>
              </a:rPr>
              <a:t>Ⅱ</a:t>
            </a:r>
            <a:r>
              <a:rPr lang="ja-JP" altLang="en-US" dirty="0" smtClean="0">
                <a:latin typeface="HGP明朝B" panose="02020800000000000000" pitchFamily="18" charset="-128"/>
                <a:ea typeface="HGP明朝B" panose="02020800000000000000" pitchFamily="18" charset="-128"/>
              </a:rPr>
              <a:t>）の機</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能</a:t>
            </a:r>
            <a:r>
              <a:rPr lang="ja-JP" altLang="en-US" dirty="0">
                <a:latin typeface="HGP明朝B" panose="02020800000000000000" pitchFamily="18" charset="-128"/>
                <a:ea typeface="HGP明朝B" panose="02020800000000000000" pitchFamily="18" charset="-128"/>
              </a:rPr>
              <a:t>を損なうことにより、血液凝固を</a:t>
            </a:r>
            <a:r>
              <a:rPr lang="ja-JP" altLang="en-US" dirty="0" smtClean="0">
                <a:latin typeface="HGP明朝B" panose="02020800000000000000" pitchFamily="18" charset="-128"/>
                <a:ea typeface="HGP明朝B" panose="02020800000000000000" pitchFamily="18" charset="-128"/>
              </a:rPr>
              <a:t>阻害。　＊</a:t>
            </a:r>
            <a:r>
              <a:rPr lang="en-US" altLang="ja-JP" dirty="0" smtClean="0">
                <a:latin typeface="HGP明朝B" panose="02020800000000000000" pitchFamily="18" charset="-128"/>
                <a:ea typeface="HGP明朝B" panose="02020800000000000000" pitchFamily="18" charset="-128"/>
              </a:rPr>
              <a:t>PIVKA</a:t>
            </a:r>
          </a:p>
          <a:p>
            <a:r>
              <a:rPr lang="en-US" altLang="ja-JP" b="1" dirty="0" smtClean="0">
                <a:latin typeface="HGP明朝B" panose="02020800000000000000" pitchFamily="18" charset="-128"/>
                <a:ea typeface="HGP明朝B" panose="02020800000000000000" pitchFamily="18" charset="-128"/>
              </a:rPr>
              <a:t>NOAC</a:t>
            </a:r>
            <a:r>
              <a:rPr lang="ja-JP" altLang="en-US" b="1" dirty="0" smtClean="0">
                <a:latin typeface="HGP明朝B" panose="02020800000000000000" pitchFamily="18" charset="-128"/>
                <a:ea typeface="HGP明朝B" panose="02020800000000000000" pitchFamily="18" charset="-128"/>
              </a:rPr>
              <a:t>　</a:t>
            </a:r>
            <a:r>
              <a:rPr lang="en-US" altLang="ja-JP" b="1" dirty="0" smtClean="0">
                <a:latin typeface="HGP明朝B" panose="02020800000000000000" pitchFamily="18" charset="-128"/>
                <a:ea typeface="HGP明朝B" panose="02020800000000000000" pitchFamily="18" charset="-128"/>
              </a:rPr>
              <a:t>or</a:t>
            </a:r>
            <a:r>
              <a:rPr lang="ja-JP" altLang="en-US" b="1" dirty="0" smtClean="0">
                <a:latin typeface="HGP明朝B" panose="02020800000000000000" pitchFamily="18" charset="-128"/>
                <a:ea typeface="HGP明朝B" panose="02020800000000000000" pitchFamily="18" charset="-128"/>
              </a:rPr>
              <a:t>　</a:t>
            </a:r>
            <a:r>
              <a:rPr lang="en-US" altLang="ja-JP" b="1" dirty="0" smtClean="0">
                <a:latin typeface="HGP明朝B" panose="02020800000000000000" pitchFamily="18" charset="-128"/>
                <a:ea typeface="HGP明朝B" panose="02020800000000000000" pitchFamily="18" charset="-128"/>
              </a:rPr>
              <a:t>DOAC</a:t>
            </a: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a:t>
            </a:r>
            <a:r>
              <a:rPr lang="en-US" altLang="ja-JP" dirty="0">
                <a:latin typeface="HGP明朝B" panose="02020800000000000000" pitchFamily="18" charset="-128"/>
                <a:ea typeface="HGP明朝B" panose="02020800000000000000" pitchFamily="18" charset="-128"/>
              </a:rPr>
              <a:t>non-vitamin K antagonist oral anticoagulants</a:t>
            </a:r>
            <a:r>
              <a:rPr lang="ja-JP" altLang="en-US" dirty="0" smtClean="0">
                <a:latin typeface="HGP明朝B" panose="02020800000000000000" pitchFamily="18" charset="-128"/>
                <a:ea typeface="HGP明朝B" panose="02020800000000000000" pitchFamily="18" charset="-128"/>
              </a:rPr>
              <a:t>）</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新しい</a:t>
            </a:r>
            <a:r>
              <a:rPr lang="ja-JP" altLang="en-US" dirty="0">
                <a:latin typeface="HGP明朝B" panose="02020800000000000000" pitchFamily="18" charset="-128"/>
                <a:ea typeface="HGP明朝B" panose="02020800000000000000" pitchFamily="18" charset="-128"/>
              </a:rPr>
              <a:t>抗凝固</a:t>
            </a:r>
            <a:r>
              <a:rPr lang="ja-JP" altLang="en-US" dirty="0" smtClean="0">
                <a:latin typeface="HGP明朝B" panose="02020800000000000000" pitchFamily="18" charset="-128"/>
                <a:ea typeface="HGP明朝B" panose="02020800000000000000" pitchFamily="18" charset="-128"/>
              </a:rPr>
              <a:t>薬　　</a:t>
            </a:r>
            <a:r>
              <a:rPr lang="en-US" altLang="ja-JP" dirty="0" err="1" smtClean="0">
                <a:latin typeface="HGP明朝B" panose="02020800000000000000" pitchFamily="18" charset="-128"/>
                <a:ea typeface="HGP明朝B" panose="02020800000000000000" pitchFamily="18" charset="-128"/>
              </a:rPr>
              <a:t>Ⅱa</a:t>
            </a:r>
            <a:r>
              <a:rPr lang="ja-JP" altLang="en-US" dirty="0">
                <a:latin typeface="HGP明朝B" panose="02020800000000000000" pitchFamily="18" charset="-128"/>
                <a:ea typeface="HGP明朝B" panose="02020800000000000000" pitchFamily="18" charset="-128"/>
              </a:rPr>
              <a:t>：プラザキサ、</a:t>
            </a:r>
          </a:p>
          <a:p>
            <a:r>
              <a:rPr lang="ja-JP" altLang="en-US" dirty="0" smtClean="0">
                <a:latin typeface="HGP明朝B" panose="02020800000000000000" pitchFamily="18" charset="-128"/>
                <a:ea typeface="HGP明朝B" panose="02020800000000000000" pitchFamily="18" charset="-128"/>
              </a:rPr>
              <a:t>　　　　　　　　　　　　　</a:t>
            </a:r>
            <a:r>
              <a:rPr lang="en-US" altLang="ja-JP" dirty="0" err="1" smtClean="0">
                <a:latin typeface="HGP明朝B" panose="02020800000000000000" pitchFamily="18" charset="-128"/>
                <a:ea typeface="HGP明朝B" panose="02020800000000000000" pitchFamily="18" charset="-128"/>
              </a:rPr>
              <a:t>Ⅹa</a:t>
            </a:r>
            <a:r>
              <a:rPr lang="ja-JP" altLang="en-US" dirty="0">
                <a:latin typeface="HGP明朝B" panose="02020800000000000000" pitchFamily="18" charset="-128"/>
                <a:ea typeface="HGP明朝B" panose="02020800000000000000" pitchFamily="18" charset="-128"/>
              </a:rPr>
              <a:t>：エリキュース、イグザレルト</a:t>
            </a:r>
            <a:r>
              <a:rPr lang="ja-JP" altLang="en-US" dirty="0" smtClean="0">
                <a:latin typeface="HGP明朝B" panose="02020800000000000000" pitchFamily="18" charset="-128"/>
                <a:ea typeface="HGP明朝B" panose="02020800000000000000" pitchFamily="18" charset="-128"/>
              </a:rPr>
              <a:t>、</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　　　　　　　　　　　　　　　リクシアナ</a:t>
            </a:r>
            <a:endParaRPr lang="ja-JP" altLang="en-US" dirty="0">
              <a:latin typeface="HGP明朝B" panose="02020800000000000000" pitchFamily="18" charset="-128"/>
              <a:ea typeface="HGP明朝B" panose="02020800000000000000" pitchFamily="18" charset="-128"/>
            </a:endParaRPr>
          </a:p>
        </p:txBody>
      </p:sp>
      <p:sp>
        <p:nvSpPr>
          <p:cNvPr id="10" name="タイトル 1"/>
          <p:cNvSpPr>
            <a:spLocks noGrp="1"/>
          </p:cNvSpPr>
          <p:nvPr>
            <p:ph type="title"/>
          </p:nvPr>
        </p:nvSpPr>
        <p:spPr>
          <a:xfrm>
            <a:off x="487993" y="460521"/>
            <a:ext cx="4437673" cy="1318980"/>
          </a:xfrm>
        </p:spPr>
        <p:txBody>
          <a:bodyPr>
            <a:normAutofit/>
          </a:bodyPr>
          <a:lstStyle/>
          <a:p>
            <a:r>
              <a:rPr kumimoji="1" lang="ja-JP" altLang="en-US" sz="4000" dirty="0" smtClean="0">
                <a:latin typeface="HGP明朝B" panose="02020800000000000000" pitchFamily="18" charset="-128"/>
                <a:ea typeface="HGP明朝B" panose="02020800000000000000" pitchFamily="18" charset="-128"/>
              </a:rPr>
              <a:t>凝固抑制系</a:t>
            </a:r>
            <a:r>
              <a:rPr kumimoji="1" lang="en-US" altLang="ja-JP" sz="4000" dirty="0" smtClean="0">
                <a:latin typeface="HGP明朝B" panose="02020800000000000000" pitchFamily="18" charset="-128"/>
                <a:ea typeface="HGP明朝B" panose="02020800000000000000" pitchFamily="18" charset="-128"/>
              </a:rPr>
              <a:t/>
            </a:r>
            <a:br>
              <a:rPr kumimoji="1" lang="en-US" altLang="ja-JP" sz="4000" dirty="0" smtClean="0">
                <a:latin typeface="HGP明朝B" panose="02020800000000000000" pitchFamily="18" charset="-128"/>
                <a:ea typeface="HGP明朝B" panose="02020800000000000000" pitchFamily="18" charset="-128"/>
              </a:rPr>
            </a:br>
            <a:r>
              <a:rPr kumimoji="1" lang="ja-JP" altLang="en-US" sz="4000" dirty="0" smtClean="0">
                <a:latin typeface="HGP明朝B" panose="02020800000000000000" pitchFamily="18" charset="-128"/>
                <a:ea typeface="HGP明朝B" panose="02020800000000000000" pitchFamily="18" charset="-128"/>
              </a:rPr>
              <a:t>（</a:t>
            </a:r>
            <a:r>
              <a:rPr kumimoji="1" lang="en-US" altLang="ja-JP" sz="4000" dirty="0" smtClean="0">
                <a:latin typeface="HGP明朝B" panose="02020800000000000000" pitchFamily="18" charset="-128"/>
                <a:ea typeface="HGP明朝B" panose="02020800000000000000" pitchFamily="18" charset="-128"/>
              </a:rPr>
              <a:t>Anti-Thrombin</a:t>
            </a:r>
            <a:r>
              <a:rPr kumimoji="1" lang="ja-JP" altLang="en-US" sz="4000" dirty="0" smtClean="0">
                <a:latin typeface="HGP明朝B" panose="02020800000000000000" pitchFamily="18" charset="-128"/>
                <a:ea typeface="HGP明朝B" panose="02020800000000000000" pitchFamily="18" charset="-128"/>
              </a:rPr>
              <a:t>）</a:t>
            </a:r>
            <a:endParaRPr kumimoji="1" lang="ja-JP" altLang="en-US" sz="4000" dirty="0">
              <a:latin typeface="HGP明朝B" panose="02020800000000000000" pitchFamily="18" charset="-128"/>
              <a:ea typeface="HGP明朝B" panose="02020800000000000000" pitchFamily="18" charset="-128"/>
            </a:endParaRPr>
          </a:p>
        </p:txBody>
      </p:sp>
      <p:sp>
        <p:nvSpPr>
          <p:cNvPr id="11" name="正方形/長方形 10"/>
          <p:cNvSpPr/>
          <p:nvPr/>
        </p:nvSpPr>
        <p:spPr>
          <a:xfrm>
            <a:off x="6117812" y="275821"/>
            <a:ext cx="6877574" cy="7879080"/>
          </a:xfrm>
          <a:prstGeom prst="rect">
            <a:avLst/>
          </a:prstGeom>
        </p:spPr>
        <p:txBody>
          <a:bodyPr wrap="square">
            <a:spAutoFit/>
          </a:bodyPr>
          <a:lstStyle/>
          <a:p>
            <a:r>
              <a:rPr lang="ja-JP" altLang="en-US" sz="2400" b="1" dirty="0">
                <a:latin typeface="HGP明朝B" panose="02020800000000000000" pitchFamily="18" charset="-128"/>
                <a:ea typeface="HGP明朝B" panose="02020800000000000000" pitchFamily="18" charset="-128"/>
              </a:rPr>
              <a:t>凝固阻止</a:t>
            </a:r>
            <a:r>
              <a:rPr lang="ja-JP" altLang="en-US" sz="2400" b="1" dirty="0" smtClean="0">
                <a:latin typeface="HGP明朝B" panose="02020800000000000000" pitchFamily="18" charset="-128"/>
                <a:ea typeface="HGP明朝B" panose="02020800000000000000" pitchFamily="18" charset="-128"/>
              </a:rPr>
              <a:t>物質　</a:t>
            </a:r>
            <a:r>
              <a:rPr lang="en-US" altLang="ja-JP" sz="2400" b="1" dirty="0" smtClean="0">
                <a:latin typeface="HGP明朝B" panose="02020800000000000000" pitchFamily="18" charset="-128"/>
                <a:ea typeface="HGP明朝B" panose="02020800000000000000" pitchFamily="18" charset="-128"/>
              </a:rPr>
              <a:t>1</a:t>
            </a:r>
          </a:p>
          <a:p>
            <a:endParaRPr lang="en-US" altLang="ja-JP" sz="2400" b="1" dirty="0">
              <a:latin typeface="HGP明朝B" panose="02020800000000000000" pitchFamily="18" charset="-128"/>
              <a:ea typeface="HGP明朝B" panose="02020800000000000000" pitchFamily="18" charset="-128"/>
            </a:endParaRPr>
          </a:p>
          <a:p>
            <a:r>
              <a:rPr lang="ja-JP" altLang="en-US" sz="2000" b="1" dirty="0">
                <a:latin typeface="HGP明朝B" panose="02020800000000000000" pitchFamily="18" charset="-128"/>
                <a:ea typeface="HGP明朝B" panose="02020800000000000000" pitchFamily="18" charset="-128"/>
              </a:rPr>
              <a:t>アンチトロンビン</a:t>
            </a:r>
            <a:r>
              <a:rPr lang="en-US" altLang="ja-JP" sz="2000" b="1" dirty="0">
                <a:latin typeface="HGP明朝B" panose="02020800000000000000" pitchFamily="18" charset="-128"/>
                <a:ea typeface="HGP明朝B" panose="02020800000000000000" pitchFamily="18" charset="-128"/>
              </a:rPr>
              <a:t>III</a:t>
            </a:r>
            <a:r>
              <a:rPr lang="ja-JP" altLang="en-US" sz="2000" b="1" dirty="0">
                <a:latin typeface="HGP明朝B" panose="02020800000000000000" pitchFamily="18" charset="-128"/>
                <a:ea typeface="HGP明朝B" panose="02020800000000000000" pitchFamily="18" charset="-128"/>
              </a:rPr>
              <a:t>（</a:t>
            </a:r>
            <a:r>
              <a:rPr lang="en-US" altLang="ja-JP" sz="2000" b="1" dirty="0">
                <a:latin typeface="HGP明朝B" panose="02020800000000000000" pitchFamily="18" charset="-128"/>
                <a:ea typeface="HGP明朝B" panose="02020800000000000000" pitchFamily="18" charset="-128"/>
              </a:rPr>
              <a:t>AT3</a:t>
            </a:r>
            <a:r>
              <a:rPr lang="ja-JP" altLang="en-US" sz="2000" b="1" dirty="0" smtClean="0">
                <a:latin typeface="HGP明朝B" panose="02020800000000000000" pitchFamily="18" charset="-128"/>
                <a:ea typeface="HGP明朝B" panose="02020800000000000000" pitchFamily="18" charset="-128"/>
              </a:rPr>
              <a:t>）</a:t>
            </a:r>
            <a:endParaRPr lang="en-US" altLang="ja-JP" sz="2000" b="1"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分子量</a:t>
            </a:r>
            <a:r>
              <a:rPr lang="en-US" altLang="ja-JP" dirty="0" smtClean="0">
                <a:latin typeface="HGP明朝B" panose="02020800000000000000" pitchFamily="18" charset="-128"/>
                <a:ea typeface="HGP明朝B" panose="02020800000000000000" pitchFamily="18" charset="-128"/>
              </a:rPr>
              <a:t>65000</a:t>
            </a:r>
            <a:r>
              <a:rPr lang="ja-JP" altLang="en-US" dirty="0" err="1" smtClean="0">
                <a:latin typeface="HGP明朝B" panose="02020800000000000000" pitchFamily="18" charset="-128"/>
                <a:ea typeface="HGP明朝B" panose="02020800000000000000" pitchFamily="18" charset="-128"/>
              </a:rPr>
              <a:t>。</a:t>
            </a:r>
            <a:r>
              <a:rPr lang="ja-JP" altLang="en-US" dirty="0" smtClean="0">
                <a:latin typeface="HGP明朝B" panose="02020800000000000000" pitchFamily="18" charset="-128"/>
                <a:ea typeface="HGP明朝B" panose="02020800000000000000" pitchFamily="18" charset="-128"/>
              </a:rPr>
              <a:t>肝</a:t>
            </a:r>
            <a:r>
              <a:rPr lang="ja-JP" altLang="en-US" dirty="0">
                <a:latin typeface="HGP明朝B" panose="02020800000000000000" pitchFamily="18" charset="-128"/>
                <a:ea typeface="HGP明朝B" panose="02020800000000000000" pitchFamily="18" charset="-128"/>
              </a:rPr>
              <a:t>および血管内皮細胞</a:t>
            </a:r>
            <a:r>
              <a:rPr lang="ja-JP" altLang="en-US" dirty="0" smtClean="0">
                <a:latin typeface="HGP明朝B" panose="02020800000000000000" pitchFamily="18" charset="-128"/>
                <a:ea typeface="HGP明朝B" panose="02020800000000000000" pitchFamily="18" charset="-128"/>
              </a:rPr>
              <a:t>で産生、血流中</a:t>
            </a:r>
            <a:r>
              <a:rPr lang="ja-JP" altLang="en-US" dirty="0">
                <a:latin typeface="HGP明朝B" panose="02020800000000000000" pitchFamily="18" charset="-128"/>
                <a:ea typeface="HGP明朝B" panose="02020800000000000000" pitchFamily="18" charset="-128"/>
              </a:rPr>
              <a:t>に</a:t>
            </a:r>
            <a:r>
              <a:rPr lang="ja-JP" altLang="en-US" dirty="0" smtClean="0">
                <a:latin typeface="HGP明朝B" panose="02020800000000000000" pitchFamily="18" charset="-128"/>
                <a:ea typeface="HGP明朝B" panose="02020800000000000000" pitchFamily="18" charset="-128"/>
              </a:rPr>
              <a:t>放出。</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第</a:t>
            </a:r>
            <a:r>
              <a:rPr lang="en-US" altLang="ja-JP" dirty="0" err="1">
                <a:latin typeface="HGP明朝B" panose="02020800000000000000" pitchFamily="18" charset="-128"/>
                <a:ea typeface="HGP明朝B" panose="02020800000000000000" pitchFamily="18" charset="-128"/>
              </a:rPr>
              <a:t>Xa</a:t>
            </a:r>
            <a:r>
              <a:rPr lang="ja-JP" altLang="en-US" dirty="0">
                <a:latin typeface="HGP明朝B" panose="02020800000000000000" pitchFamily="18" charset="-128"/>
                <a:ea typeface="HGP明朝B" panose="02020800000000000000" pitchFamily="18" charset="-128"/>
              </a:rPr>
              <a:t>因子やトロンビンの作用を</a:t>
            </a:r>
            <a:r>
              <a:rPr lang="ja-JP" altLang="en-US" dirty="0" smtClean="0">
                <a:latin typeface="HGP明朝B" panose="02020800000000000000" pitchFamily="18" charset="-128"/>
                <a:ea typeface="HGP明朝B" panose="02020800000000000000" pitchFamily="18" charset="-128"/>
              </a:rPr>
              <a:t>阻害</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アロステリック</a:t>
            </a:r>
            <a:r>
              <a:rPr lang="ja-JP" altLang="en-US" dirty="0">
                <a:latin typeface="HGP明朝B" panose="02020800000000000000" pitchFamily="18" charset="-128"/>
                <a:ea typeface="HGP明朝B" panose="02020800000000000000" pitchFamily="18" charset="-128"/>
              </a:rPr>
              <a:t>部位へのヘパリンの結合により活性が</a:t>
            </a:r>
            <a:r>
              <a:rPr lang="en-US" altLang="ja-JP" dirty="0">
                <a:latin typeface="HGP明朝B" panose="02020800000000000000" pitchFamily="18" charset="-128"/>
                <a:ea typeface="HGP明朝B" panose="02020800000000000000" pitchFamily="18" charset="-128"/>
              </a:rPr>
              <a:t>1000</a:t>
            </a:r>
            <a:r>
              <a:rPr lang="ja-JP" altLang="en-US" dirty="0">
                <a:latin typeface="HGP明朝B" panose="02020800000000000000" pitchFamily="18" charset="-128"/>
                <a:ea typeface="HGP明朝B" panose="02020800000000000000" pitchFamily="18" charset="-128"/>
              </a:rPr>
              <a:t>倍</a:t>
            </a:r>
            <a:r>
              <a:rPr lang="ja-JP" altLang="en-US" dirty="0" smtClean="0">
                <a:latin typeface="HGP明朝B" panose="02020800000000000000" pitchFamily="18" charset="-128"/>
                <a:ea typeface="HGP明朝B" panose="02020800000000000000" pitchFamily="18" charset="-128"/>
              </a:rPr>
              <a:t>。</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凝固</a:t>
            </a:r>
            <a:r>
              <a:rPr lang="ja-JP" altLang="en-US" dirty="0">
                <a:latin typeface="HGP明朝B" panose="02020800000000000000" pitchFamily="18" charset="-128"/>
                <a:ea typeface="HGP明朝B" panose="02020800000000000000" pitchFamily="18" charset="-128"/>
              </a:rPr>
              <a:t>の連鎖反応（カスケード）の中で生じる、トロンビン（</a:t>
            </a:r>
            <a:r>
              <a:rPr lang="ja-JP" altLang="en-US" dirty="0" smtClean="0">
                <a:latin typeface="HGP明朝B" panose="02020800000000000000" pitchFamily="18" charset="-128"/>
                <a:ea typeface="HGP明朝B" panose="02020800000000000000" pitchFamily="18" charset="-128"/>
              </a:rPr>
              <a:t>活性化第　</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en-US" altLang="ja-JP" dirty="0" smtClean="0">
                <a:latin typeface="HGP明朝B" panose="02020800000000000000" pitchFamily="18" charset="-128"/>
                <a:ea typeface="HGP明朝B" panose="02020800000000000000" pitchFamily="18" charset="-128"/>
              </a:rPr>
              <a:t>Ⅱ</a:t>
            </a:r>
            <a:r>
              <a:rPr lang="ja-JP" altLang="en-US" dirty="0">
                <a:latin typeface="HGP明朝B" panose="02020800000000000000" pitchFamily="18" charset="-128"/>
                <a:ea typeface="HGP明朝B" panose="02020800000000000000" pitchFamily="18" charset="-128"/>
              </a:rPr>
              <a:t>因子、</a:t>
            </a:r>
            <a:r>
              <a:rPr lang="en-US" altLang="ja-JP" dirty="0" err="1">
                <a:latin typeface="HGP明朝B" panose="02020800000000000000" pitchFamily="18" charset="-128"/>
                <a:ea typeface="HGP明朝B" panose="02020800000000000000" pitchFamily="18" charset="-128"/>
              </a:rPr>
              <a:t>Ⅱa</a:t>
            </a:r>
            <a:r>
              <a:rPr lang="ja-JP" altLang="en-US" dirty="0">
                <a:latin typeface="HGP明朝B" panose="02020800000000000000" pitchFamily="18" charset="-128"/>
                <a:ea typeface="HGP明朝B" panose="02020800000000000000" pitchFamily="18" charset="-128"/>
              </a:rPr>
              <a:t>）、活性化第</a:t>
            </a:r>
            <a:r>
              <a:rPr lang="en-US" altLang="ja-JP" dirty="0">
                <a:latin typeface="HGP明朝B" panose="02020800000000000000" pitchFamily="18" charset="-128"/>
                <a:ea typeface="HGP明朝B" panose="02020800000000000000" pitchFamily="18" charset="-128"/>
              </a:rPr>
              <a:t>Ⅹ</a:t>
            </a:r>
            <a:r>
              <a:rPr lang="ja-JP" altLang="en-US" dirty="0">
                <a:latin typeface="HGP明朝B" panose="02020800000000000000" pitchFamily="18" charset="-128"/>
                <a:ea typeface="HGP明朝B" panose="02020800000000000000" pitchFamily="18" charset="-128"/>
              </a:rPr>
              <a:t>因子（</a:t>
            </a:r>
            <a:r>
              <a:rPr lang="en-US" altLang="ja-JP" dirty="0" err="1">
                <a:latin typeface="HGP明朝B" panose="02020800000000000000" pitchFamily="18" charset="-128"/>
                <a:ea typeface="HGP明朝B" panose="02020800000000000000" pitchFamily="18" charset="-128"/>
              </a:rPr>
              <a:t>Ⅹa</a:t>
            </a:r>
            <a:r>
              <a:rPr lang="ja-JP" altLang="en-US" dirty="0">
                <a:latin typeface="HGP明朝B" panose="02020800000000000000" pitchFamily="18" charset="-128"/>
                <a:ea typeface="HGP明朝B" panose="02020800000000000000" pitchFamily="18" charset="-128"/>
              </a:rPr>
              <a:t>）、活性化第</a:t>
            </a:r>
            <a:r>
              <a:rPr lang="en-US" altLang="ja-JP" dirty="0">
                <a:latin typeface="HGP明朝B" panose="02020800000000000000" pitchFamily="18" charset="-128"/>
                <a:ea typeface="HGP明朝B" panose="02020800000000000000" pitchFamily="18" charset="-128"/>
              </a:rPr>
              <a:t>Ⅸ</a:t>
            </a:r>
            <a:r>
              <a:rPr lang="ja-JP" altLang="en-US" dirty="0">
                <a:latin typeface="HGP明朝B" panose="02020800000000000000" pitchFamily="18" charset="-128"/>
                <a:ea typeface="HGP明朝B" panose="02020800000000000000" pitchFamily="18" charset="-128"/>
              </a:rPr>
              <a:t>因子（</a:t>
            </a:r>
            <a:r>
              <a:rPr lang="en-US" altLang="ja-JP" dirty="0" err="1">
                <a:latin typeface="HGP明朝B" panose="02020800000000000000" pitchFamily="18" charset="-128"/>
                <a:ea typeface="HGP明朝B" panose="02020800000000000000" pitchFamily="18" charset="-128"/>
              </a:rPr>
              <a:t>Ⅸa</a:t>
            </a:r>
            <a:r>
              <a:rPr lang="ja-JP" altLang="en-US" dirty="0">
                <a:latin typeface="HGP明朝B" panose="02020800000000000000" pitchFamily="18" charset="-128"/>
                <a:ea typeface="HGP明朝B" panose="02020800000000000000" pitchFamily="18" charset="-128"/>
              </a:rPr>
              <a:t>）</a:t>
            </a:r>
            <a:r>
              <a:rPr lang="ja-JP" altLang="en-US" dirty="0" smtClean="0">
                <a:latin typeface="HGP明朝B" panose="02020800000000000000" pitchFamily="18" charset="-128"/>
                <a:ea typeface="HGP明朝B" panose="02020800000000000000" pitchFamily="18" charset="-128"/>
              </a:rPr>
              <a:t>な</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err="1" smtClean="0">
                <a:latin typeface="HGP明朝B" panose="02020800000000000000" pitchFamily="18" charset="-128"/>
                <a:ea typeface="HGP明朝B" panose="02020800000000000000" pitchFamily="18" charset="-128"/>
              </a:rPr>
              <a:t>どと</a:t>
            </a:r>
            <a:r>
              <a:rPr lang="ja-JP" altLang="en-US" dirty="0" err="1">
                <a:latin typeface="HGP明朝B" panose="02020800000000000000" pitchFamily="18" charset="-128"/>
                <a:ea typeface="HGP明朝B" panose="02020800000000000000" pitchFamily="18" charset="-128"/>
              </a:rPr>
              <a:t>結</a:t>
            </a:r>
            <a:r>
              <a:rPr lang="ja-JP" altLang="en-US" dirty="0">
                <a:latin typeface="HGP明朝B" panose="02020800000000000000" pitchFamily="18" charset="-128"/>
                <a:ea typeface="HGP明朝B" panose="02020800000000000000" pitchFamily="18" charset="-128"/>
              </a:rPr>
              <a:t>合して、これらの働きを停止させる。ある程度進んで</a:t>
            </a:r>
            <a:r>
              <a:rPr lang="ja-JP" altLang="en-US" dirty="0" smtClean="0">
                <a:latin typeface="HGP明朝B" panose="02020800000000000000" pitchFamily="18" charset="-128"/>
                <a:ea typeface="HGP明朝B" panose="02020800000000000000" pitchFamily="18" charset="-128"/>
              </a:rPr>
              <a:t>しまっ</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err="1" smtClean="0">
                <a:latin typeface="HGP明朝B" panose="02020800000000000000" pitchFamily="18" charset="-128"/>
                <a:ea typeface="HGP明朝B" panose="02020800000000000000" pitchFamily="18" charset="-128"/>
              </a:rPr>
              <a:t>た</a:t>
            </a:r>
            <a:r>
              <a:rPr lang="ja-JP" altLang="en-US" dirty="0">
                <a:latin typeface="HGP明朝B" panose="02020800000000000000" pitchFamily="18" charset="-128"/>
                <a:ea typeface="HGP明朝B" panose="02020800000000000000" pitchFamily="18" charset="-128"/>
              </a:rPr>
              <a:t>凝固反応を止める働きがあると考えられている。</a:t>
            </a:r>
          </a:p>
          <a:p>
            <a:endParaRPr lang="en-US" altLang="ja-JP" dirty="0" smtClean="0">
              <a:latin typeface="HGP明朝B" panose="02020800000000000000" pitchFamily="18" charset="-128"/>
              <a:ea typeface="HGP明朝B" panose="02020800000000000000" pitchFamily="18" charset="-128"/>
            </a:endParaRPr>
          </a:p>
          <a:p>
            <a:r>
              <a:rPr lang="ja-JP" altLang="en-US" sz="2000" b="1" dirty="0" smtClean="0">
                <a:latin typeface="HGP明朝B" panose="02020800000000000000" pitchFamily="18" charset="-128"/>
                <a:ea typeface="HGP明朝B" panose="02020800000000000000" pitchFamily="18" charset="-128"/>
              </a:rPr>
              <a:t>ヘパリン</a:t>
            </a:r>
            <a:endParaRPr lang="en-US" altLang="ja-JP" sz="2000" b="1"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多糖類</a:t>
            </a:r>
            <a:r>
              <a:rPr lang="ja-JP" altLang="en-US" dirty="0">
                <a:latin typeface="HGP明朝B" panose="02020800000000000000" pitchFamily="18" charset="-128"/>
                <a:ea typeface="HGP明朝B" panose="02020800000000000000" pitchFamily="18" charset="-128"/>
              </a:rPr>
              <a:t>であり、アンチトロンビン</a:t>
            </a:r>
            <a:r>
              <a:rPr lang="en-US" altLang="ja-JP" dirty="0">
                <a:latin typeface="HGP明朝B" panose="02020800000000000000" pitchFamily="18" charset="-128"/>
                <a:ea typeface="HGP明朝B" panose="02020800000000000000" pitchFamily="18" charset="-128"/>
              </a:rPr>
              <a:t>III</a:t>
            </a:r>
            <a:r>
              <a:rPr lang="ja-JP" altLang="en-US" dirty="0">
                <a:latin typeface="HGP明朝B" panose="02020800000000000000" pitchFamily="18" charset="-128"/>
                <a:ea typeface="HGP明朝B" panose="02020800000000000000" pitchFamily="18" charset="-128"/>
              </a:rPr>
              <a:t>を活性化させる</a:t>
            </a:r>
            <a:r>
              <a:rPr lang="ja-JP" altLang="en-US" dirty="0" smtClean="0">
                <a:latin typeface="HGP明朝B" panose="02020800000000000000" pitchFamily="18" charset="-128"/>
                <a:ea typeface="HGP明朝B" panose="02020800000000000000" pitchFamily="18" charset="-128"/>
              </a:rPr>
              <a:t>。</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また</a:t>
            </a:r>
            <a:r>
              <a:rPr lang="ja-JP" altLang="en-US" dirty="0">
                <a:latin typeface="HGP明朝B" panose="02020800000000000000" pitchFamily="18" charset="-128"/>
                <a:ea typeface="HGP明朝B" panose="02020800000000000000" pitchFamily="18" charset="-128"/>
              </a:rPr>
              <a:t>低分子量ヘパリンはフォン・ウィルブランド因子の活性をも</a:t>
            </a:r>
            <a:r>
              <a:rPr lang="ja-JP" altLang="en-US" dirty="0" smtClean="0">
                <a:latin typeface="HGP明朝B" panose="02020800000000000000" pitchFamily="18" charset="-128"/>
                <a:ea typeface="HGP明朝B" panose="02020800000000000000" pitchFamily="18" charset="-128"/>
              </a:rPr>
              <a:t>低</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下させ</a:t>
            </a:r>
            <a:r>
              <a:rPr lang="ja-JP" altLang="en-US" dirty="0">
                <a:latin typeface="HGP明朝B" panose="02020800000000000000" pitchFamily="18" charset="-128"/>
                <a:ea typeface="HGP明朝B" panose="02020800000000000000" pitchFamily="18" charset="-128"/>
              </a:rPr>
              <a:t>、血小板との反応を抑制する。</a:t>
            </a:r>
          </a:p>
          <a:p>
            <a:r>
              <a:rPr lang="ja-JP" altLang="en-US" sz="2000" b="1" dirty="0">
                <a:latin typeface="HGP明朝B" panose="02020800000000000000" pitchFamily="18" charset="-128"/>
                <a:ea typeface="HGP明朝B" panose="02020800000000000000" pitchFamily="18" charset="-128"/>
              </a:rPr>
              <a:t>プロテイン</a:t>
            </a:r>
            <a:r>
              <a:rPr lang="en-US" altLang="ja-JP" sz="2000" b="1" dirty="0" smtClean="0">
                <a:latin typeface="HGP明朝B" panose="02020800000000000000" pitchFamily="18" charset="-128"/>
                <a:ea typeface="HGP明朝B" panose="02020800000000000000" pitchFamily="18" charset="-128"/>
              </a:rPr>
              <a:t>C</a:t>
            </a: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トロンビン</a:t>
            </a:r>
            <a:r>
              <a:rPr lang="ja-JP" altLang="en-US" dirty="0">
                <a:latin typeface="HGP明朝B" panose="02020800000000000000" pitchFamily="18" charset="-128"/>
                <a:ea typeface="HGP明朝B" panose="02020800000000000000" pitchFamily="18" charset="-128"/>
              </a:rPr>
              <a:t>に</a:t>
            </a:r>
            <a:r>
              <a:rPr lang="ja-JP" altLang="en-US" dirty="0" smtClean="0">
                <a:latin typeface="HGP明朝B" panose="02020800000000000000" pitchFamily="18" charset="-128"/>
                <a:ea typeface="HGP明朝B" panose="02020800000000000000" pitchFamily="18" charset="-128"/>
              </a:rPr>
              <a:t>より活性化</a:t>
            </a:r>
            <a:r>
              <a:rPr lang="ja-JP" altLang="en-US" dirty="0">
                <a:latin typeface="HGP明朝B" panose="02020800000000000000" pitchFamily="18" charset="-128"/>
                <a:ea typeface="HGP明朝B" panose="02020800000000000000" pitchFamily="18" charset="-128"/>
              </a:rPr>
              <a:t>プロテイン</a:t>
            </a:r>
            <a:r>
              <a:rPr lang="en-US" altLang="ja-JP" dirty="0">
                <a:latin typeface="HGP明朝B" panose="02020800000000000000" pitchFamily="18" charset="-128"/>
                <a:ea typeface="HGP明朝B" panose="02020800000000000000" pitchFamily="18" charset="-128"/>
              </a:rPr>
              <a:t>C(Activated Protein C; APC)</a:t>
            </a:r>
            <a:r>
              <a:rPr lang="ja-JP" altLang="en-US" dirty="0">
                <a:latin typeface="HGP明朝B" panose="02020800000000000000" pitchFamily="18" charset="-128"/>
                <a:ea typeface="HGP明朝B" panose="02020800000000000000" pitchFamily="18" charset="-128"/>
              </a:rPr>
              <a:t>となり</a:t>
            </a:r>
            <a:r>
              <a:rPr lang="ja-JP" altLang="en-US" dirty="0" smtClean="0">
                <a:latin typeface="HGP明朝B" panose="02020800000000000000" pitchFamily="18" charset="-128"/>
                <a:ea typeface="HGP明朝B" panose="02020800000000000000" pitchFamily="18" charset="-128"/>
              </a:rPr>
              <a:t>、</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補</a:t>
            </a:r>
            <a:r>
              <a:rPr lang="ja-JP" altLang="en-US" dirty="0">
                <a:latin typeface="HGP明朝B" panose="02020800000000000000" pitchFamily="18" charset="-128"/>
                <a:ea typeface="HGP明朝B" panose="02020800000000000000" pitchFamily="18" charset="-128"/>
              </a:rPr>
              <a:t>酵素であるプロテイン</a:t>
            </a:r>
            <a:r>
              <a:rPr lang="en-US" altLang="ja-JP" dirty="0">
                <a:latin typeface="HGP明朝B" panose="02020800000000000000" pitchFamily="18" charset="-128"/>
                <a:ea typeface="HGP明朝B" panose="02020800000000000000" pitchFamily="18" charset="-128"/>
              </a:rPr>
              <a:t>S</a:t>
            </a:r>
            <a:r>
              <a:rPr lang="ja-JP" altLang="en-US" dirty="0" err="1">
                <a:latin typeface="HGP明朝B" panose="02020800000000000000" pitchFamily="18" charset="-128"/>
                <a:ea typeface="HGP明朝B" panose="02020800000000000000" pitchFamily="18" charset="-128"/>
              </a:rPr>
              <a:t>と結</a:t>
            </a:r>
            <a:r>
              <a:rPr lang="ja-JP" altLang="en-US" dirty="0">
                <a:latin typeface="HGP明朝B" panose="02020800000000000000" pitchFamily="18" charset="-128"/>
                <a:ea typeface="HGP明朝B" panose="02020800000000000000" pitchFamily="18" charset="-128"/>
              </a:rPr>
              <a:t>合する</a:t>
            </a:r>
            <a:r>
              <a:rPr lang="ja-JP" altLang="en-US" dirty="0" smtClean="0">
                <a:latin typeface="HGP明朝B" panose="02020800000000000000" pitchFamily="18" charset="-128"/>
                <a:ea typeface="HGP明朝B" panose="02020800000000000000" pitchFamily="18" charset="-128"/>
              </a:rPr>
              <a:t>。</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活性</a:t>
            </a:r>
            <a:r>
              <a:rPr lang="ja-JP" altLang="en-US" dirty="0">
                <a:latin typeface="HGP明朝B" panose="02020800000000000000" pitchFamily="18" charset="-128"/>
                <a:ea typeface="HGP明朝B" panose="02020800000000000000" pitchFamily="18" charset="-128"/>
              </a:rPr>
              <a:t>型第</a:t>
            </a:r>
            <a:r>
              <a:rPr lang="en-US" altLang="ja-JP" dirty="0">
                <a:latin typeface="HGP明朝B" panose="02020800000000000000" pitchFamily="18" charset="-128"/>
                <a:ea typeface="HGP明朝B" panose="02020800000000000000" pitchFamily="18" charset="-128"/>
              </a:rPr>
              <a:t>V</a:t>
            </a:r>
            <a:r>
              <a:rPr lang="ja-JP" altLang="en-US" dirty="0">
                <a:latin typeface="HGP明朝B" panose="02020800000000000000" pitchFamily="18" charset="-128"/>
                <a:ea typeface="HGP明朝B" panose="02020800000000000000" pitchFamily="18" charset="-128"/>
              </a:rPr>
              <a:t>因子や活性型第</a:t>
            </a:r>
            <a:r>
              <a:rPr lang="en-US" altLang="ja-JP" dirty="0">
                <a:latin typeface="HGP明朝B" panose="02020800000000000000" pitchFamily="18" charset="-128"/>
                <a:ea typeface="HGP明朝B" panose="02020800000000000000" pitchFamily="18" charset="-128"/>
              </a:rPr>
              <a:t>VIII</a:t>
            </a:r>
            <a:r>
              <a:rPr lang="ja-JP" altLang="en-US" dirty="0">
                <a:latin typeface="HGP明朝B" panose="02020800000000000000" pitchFamily="18" charset="-128"/>
                <a:ea typeface="HGP明朝B" panose="02020800000000000000" pitchFamily="18" charset="-128"/>
              </a:rPr>
              <a:t>因子に結合し抑制する。</a:t>
            </a:r>
          </a:p>
          <a:p>
            <a:r>
              <a:rPr lang="ja-JP" altLang="en-US" sz="2000" b="1" dirty="0">
                <a:latin typeface="HGP明朝B" panose="02020800000000000000" pitchFamily="18" charset="-128"/>
                <a:ea typeface="HGP明朝B" panose="02020800000000000000" pitchFamily="18" charset="-128"/>
              </a:rPr>
              <a:t>プロテイン</a:t>
            </a:r>
            <a:r>
              <a:rPr lang="en-US" altLang="ja-JP" sz="2000" b="1" dirty="0" smtClean="0">
                <a:latin typeface="HGP明朝B" panose="02020800000000000000" pitchFamily="18" charset="-128"/>
                <a:ea typeface="HGP明朝B" panose="02020800000000000000" pitchFamily="18" charset="-128"/>
              </a:rPr>
              <a:t>S</a:t>
            </a:r>
          </a:p>
          <a:p>
            <a:r>
              <a:rPr lang="ja-JP" altLang="en-US" dirty="0">
                <a:latin typeface="HGP明朝B" panose="02020800000000000000" pitchFamily="18" charset="-128"/>
                <a:ea typeface="HGP明朝B" panose="02020800000000000000" pitchFamily="18" charset="-128"/>
              </a:rPr>
              <a:t>　</a:t>
            </a:r>
            <a:r>
              <a:rPr lang="en-US" altLang="ja-JP" dirty="0" smtClean="0">
                <a:latin typeface="HGP明朝B" panose="02020800000000000000" pitchFamily="18" charset="-128"/>
                <a:ea typeface="HGP明朝B" panose="02020800000000000000" pitchFamily="18" charset="-128"/>
              </a:rPr>
              <a:t>APC</a:t>
            </a:r>
            <a:r>
              <a:rPr lang="ja-JP" altLang="en-US" dirty="0" smtClean="0">
                <a:latin typeface="HGP明朝B" panose="02020800000000000000" pitchFamily="18" charset="-128"/>
                <a:ea typeface="HGP明朝B" panose="02020800000000000000" pitchFamily="18" charset="-128"/>
              </a:rPr>
              <a:t>の</a:t>
            </a:r>
            <a:r>
              <a:rPr lang="ja-JP" altLang="en-US" dirty="0">
                <a:latin typeface="HGP明朝B" panose="02020800000000000000" pitchFamily="18" charset="-128"/>
                <a:ea typeface="HGP明朝B" panose="02020800000000000000" pitchFamily="18" charset="-128"/>
              </a:rPr>
              <a:t>補酵素であり、</a:t>
            </a:r>
            <a:r>
              <a:rPr lang="en-US" altLang="ja-JP" dirty="0">
                <a:latin typeface="HGP明朝B" panose="02020800000000000000" pitchFamily="18" charset="-128"/>
                <a:ea typeface="HGP明朝B" panose="02020800000000000000" pitchFamily="18" charset="-128"/>
              </a:rPr>
              <a:t>APC</a:t>
            </a:r>
            <a:r>
              <a:rPr lang="ja-JP" altLang="en-US" dirty="0" err="1">
                <a:latin typeface="HGP明朝B" panose="02020800000000000000" pitchFamily="18" charset="-128"/>
                <a:ea typeface="HGP明朝B" panose="02020800000000000000" pitchFamily="18" charset="-128"/>
              </a:rPr>
              <a:t>と結</a:t>
            </a:r>
            <a:r>
              <a:rPr lang="ja-JP" altLang="en-US" dirty="0">
                <a:latin typeface="HGP明朝B" panose="02020800000000000000" pitchFamily="18" charset="-128"/>
                <a:ea typeface="HGP明朝B" panose="02020800000000000000" pitchFamily="18" charset="-128"/>
              </a:rPr>
              <a:t>合し抗凝固作用を示す</a:t>
            </a:r>
            <a:r>
              <a:rPr lang="ja-JP" altLang="en-US" dirty="0" smtClean="0">
                <a:latin typeface="HGP明朝B" panose="02020800000000000000" pitchFamily="18" charset="-128"/>
                <a:ea typeface="HGP明朝B" panose="02020800000000000000" pitchFamily="18" charset="-128"/>
              </a:rPr>
              <a:t>。</a:t>
            </a:r>
            <a:endParaRPr lang="en-US" altLang="ja-JP" dirty="0" smtClean="0">
              <a:latin typeface="HGP明朝B" panose="02020800000000000000" pitchFamily="18" charset="-128"/>
              <a:ea typeface="HGP明朝B" panose="02020800000000000000" pitchFamily="18" charset="-128"/>
            </a:endParaRPr>
          </a:p>
          <a:p>
            <a:r>
              <a:rPr lang="ja-JP" altLang="en-US" b="1" dirty="0" smtClean="0">
                <a:latin typeface="HGP明朝B" panose="02020800000000000000" pitchFamily="18" charset="-128"/>
                <a:ea typeface="HGP明朝B" panose="02020800000000000000" pitchFamily="18" charset="-128"/>
              </a:rPr>
              <a:t>組織</a:t>
            </a:r>
            <a:r>
              <a:rPr lang="ja-JP" altLang="en-US" b="1" dirty="0">
                <a:latin typeface="HGP明朝B" panose="02020800000000000000" pitchFamily="18" charset="-128"/>
                <a:ea typeface="HGP明朝B" panose="02020800000000000000" pitchFamily="18" charset="-128"/>
              </a:rPr>
              <a:t>因子経路インヒビター</a:t>
            </a:r>
            <a:r>
              <a:rPr lang="en-US" altLang="ja-JP" b="1" dirty="0">
                <a:latin typeface="HGP明朝B" panose="02020800000000000000" pitchFamily="18" charset="-128"/>
                <a:ea typeface="HGP明朝B" panose="02020800000000000000" pitchFamily="18" charset="-128"/>
              </a:rPr>
              <a:t>(Tissue factor pathway inhibitor, </a:t>
            </a:r>
            <a:r>
              <a:rPr lang="en-US" altLang="ja-JP" sz="2000" b="1" dirty="0">
                <a:latin typeface="HGP明朝B" panose="02020800000000000000" pitchFamily="18" charset="-128"/>
                <a:ea typeface="HGP明朝B" panose="02020800000000000000" pitchFamily="18" charset="-128"/>
              </a:rPr>
              <a:t>TFPI</a:t>
            </a:r>
            <a:r>
              <a:rPr lang="en-US" altLang="ja-JP" b="1" dirty="0">
                <a:latin typeface="HGP明朝B" panose="02020800000000000000" pitchFamily="18" charset="-128"/>
                <a:ea typeface="HGP明朝B" panose="02020800000000000000" pitchFamily="18" charset="-128"/>
              </a:rPr>
              <a:t>)</a:t>
            </a:r>
          </a:p>
          <a:p>
            <a:r>
              <a:rPr lang="ja-JP" altLang="en-US" dirty="0" smtClean="0">
                <a:latin typeface="HGP明朝B" panose="02020800000000000000" pitchFamily="18" charset="-128"/>
                <a:ea typeface="HGP明朝B" panose="02020800000000000000" pitchFamily="18" charset="-128"/>
              </a:rPr>
              <a:t>　</a:t>
            </a:r>
            <a:r>
              <a:rPr lang="en-US" altLang="ja-JP" dirty="0" smtClean="0">
                <a:latin typeface="HGP明朝B" panose="02020800000000000000" pitchFamily="18" charset="-128"/>
                <a:ea typeface="HGP明朝B" panose="02020800000000000000" pitchFamily="18" charset="-128"/>
              </a:rPr>
              <a:t>TFPI</a:t>
            </a:r>
            <a:r>
              <a:rPr lang="ja-JP" altLang="en-US" dirty="0">
                <a:latin typeface="HGP明朝B" panose="02020800000000000000" pitchFamily="18" charset="-128"/>
                <a:ea typeface="HGP明朝B" panose="02020800000000000000" pitchFamily="18" charset="-128"/>
              </a:rPr>
              <a:t>の血中濃度は極めて低いこと</a:t>
            </a:r>
            <a:r>
              <a:rPr lang="en-US" altLang="ja-JP" dirty="0">
                <a:latin typeface="HGP明朝B" panose="02020800000000000000" pitchFamily="18" charset="-128"/>
                <a:ea typeface="HGP明朝B" panose="02020800000000000000" pitchFamily="18" charset="-128"/>
              </a:rPr>
              <a:t>(1-4 </a:t>
            </a:r>
            <a:r>
              <a:rPr lang="en-US" altLang="ja-JP" dirty="0" err="1">
                <a:latin typeface="HGP明朝B" panose="02020800000000000000" pitchFamily="18" charset="-128"/>
                <a:ea typeface="HGP明朝B" panose="02020800000000000000" pitchFamily="18" charset="-128"/>
              </a:rPr>
              <a:t>nmol</a:t>
            </a:r>
            <a:r>
              <a:rPr lang="en-US" altLang="ja-JP" dirty="0">
                <a:latin typeface="HGP明朝B" panose="02020800000000000000" pitchFamily="18" charset="-128"/>
                <a:ea typeface="HGP明朝B" panose="02020800000000000000" pitchFamily="18" charset="-128"/>
              </a:rPr>
              <a:t>/L)</a:t>
            </a:r>
            <a:r>
              <a:rPr lang="ja-JP" altLang="en-US" dirty="0" err="1">
                <a:latin typeface="HGP明朝B" panose="02020800000000000000" pitchFamily="18" charset="-128"/>
                <a:ea typeface="HGP明朝B" panose="02020800000000000000" pitchFamily="18" charset="-128"/>
              </a:rPr>
              <a:t>、</a:t>
            </a:r>
            <a:r>
              <a:rPr lang="ja-JP" altLang="en-US" dirty="0">
                <a:latin typeface="HGP明朝B" panose="02020800000000000000" pitchFamily="18" charset="-128"/>
                <a:ea typeface="HGP明朝B" panose="02020800000000000000" pitchFamily="18" charset="-128"/>
              </a:rPr>
              <a:t>また</a:t>
            </a:r>
            <a:r>
              <a:rPr lang="en-US" altLang="ja-JP" dirty="0">
                <a:latin typeface="HGP明朝B" panose="02020800000000000000" pitchFamily="18" charset="-128"/>
                <a:ea typeface="HGP明朝B" panose="02020800000000000000" pitchFamily="18" charset="-128"/>
              </a:rPr>
              <a:t>TFPI</a:t>
            </a:r>
            <a:r>
              <a:rPr lang="ja-JP" altLang="en-US" dirty="0">
                <a:latin typeface="HGP明朝B" panose="02020800000000000000" pitchFamily="18" charset="-128"/>
                <a:ea typeface="HGP明朝B" panose="02020800000000000000" pitchFamily="18" charset="-128"/>
              </a:rPr>
              <a:t>は</a:t>
            </a:r>
            <a:r>
              <a:rPr lang="en-US" altLang="ja-JP" dirty="0" err="1" smtClean="0">
                <a:latin typeface="HGP明朝B" panose="02020800000000000000" pitchFamily="18" charset="-128"/>
                <a:ea typeface="HGP明朝B" panose="02020800000000000000" pitchFamily="18" charset="-128"/>
              </a:rPr>
              <a:t>VIIa</a:t>
            </a:r>
            <a:r>
              <a:rPr lang="en-US" altLang="ja-JP" dirty="0" smtClean="0">
                <a:latin typeface="HGP明朝B" panose="02020800000000000000" pitchFamily="18" charset="-128"/>
                <a:ea typeface="HGP明朝B" panose="02020800000000000000" pitchFamily="18" charset="-128"/>
              </a:rPr>
              <a:t>-</a:t>
            </a:r>
          </a:p>
          <a:p>
            <a:r>
              <a:rPr lang="ja-JP" altLang="en-US" dirty="0" smtClean="0">
                <a:latin typeface="HGP明朝B" panose="02020800000000000000" pitchFamily="18" charset="-128"/>
                <a:ea typeface="HGP明朝B" panose="02020800000000000000" pitchFamily="18" charset="-128"/>
              </a:rPr>
              <a:t>　</a:t>
            </a:r>
            <a:r>
              <a:rPr lang="en-US" altLang="ja-JP" dirty="0" smtClean="0">
                <a:latin typeface="HGP明朝B" panose="02020800000000000000" pitchFamily="18" charset="-128"/>
                <a:ea typeface="HGP明朝B" panose="02020800000000000000" pitchFamily="18" charset="-128"/>
              </a:rPr>
              <a:t>TF</a:t>
            </a:r>
            <a:r>
              <a:rPr lang="ja-JP" altLang="en-US" dirty="0" smtClean="0">
                <a:latin typeface="HGP明朝B" panose="02020800000000000000" pitchFamily="18" charset="-128"/>
                <a:ea typeface="HGP明朝B" panose="02020800000000000000" pitchFamily="18" charset="-128"/>
              </a:rPr>
              <a:t>複</a:t>
            </a:r>
            <a:r>
              <a:rPr lang="ja-JP" altLang="en-US" dirty="0">
                <a:latin typeface="HGP明朝B" panose="02020800000000000000" pitchFamily="18" charset="-128"/>
                <a:ea typeface="HGP明朝B" panose="02020800000000000000" pitchFamily="18" charset="-128"/>
              </a:rPr>
              <a:t>合体と</a:t>
            </a:r>
            <a:r>
              <a:rPr lang="en-US" altLang="ja-JP" dirty="0" err="1">
                <a:latin typeface="HGP明朝B" panose="02020800000000000000" pitchFamily="18" charset="-128"/>
                <a:ea typeface="HGP明朝B" panose="02020800000000000000" pitchFamily="18" charset="-128"/>
              </a:rPr>
              <a:t>Xa</a:t>
            </a:r>
            <a:r>
              <a:rPr lang="ja-JP" altLang="en-US" dirty="0">
                <a:latin typeface="HGP明朝B" panose="02020800000000000000" pitchFamily="18" charset="-128"/>
                <a:ea typeface="HGP明朝B" panose="02020800000000000000" pitchFamily="18" charset="-128"/>
              </a:rPr>
              <a:t>因子の両方を阻害できることから、</a:t>
            </a:r>
            <a:r>
              <a:rPr lang="en-US" altLang="ja-JP" dirty="0">
                <a:latin typeface="HGP明朝B" panose="02020800000000000000" pitchFamily="18" charset="-128"/>
                <a:ea typeface="HGP明朝B" panose="02020800000000000000" pitchFamily="18" charset="-128"/>
              </a:rPr>
              <a:t>TFPI</a:t>
            </a:r>
            <a:r>
              <a:rPr lang="ja-JP" altLang="en-US" dirty="0">
                <a:latin typeface="HGP明朝B" panose="02020800000000000000" pitchFamily="18" charset="-128"/>
                <a:ea typeface="HGP明朝B" panose="02020800000000000000" pitchFamily="18" charset="-128"/>
              </a:rPr>
              <a:t>は少量</a:t>
            </a:r>
            <a:r>
              <a:rPr lang="ja-JP" altLang="en-US" dirty="0" smtClean="0">
                <a:latin typeface="HGP明朝B" panose="02020800000000000000" pitchFamily="18" charset="-128"/>
                <a:ea typeface="HGP明朝B" panose="02020800000000000000" pitchFamily="18" charset="-128"/>
              </a:rPr>
              <a:t>の</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en-US" altLang="ja-JP" dirty="0" err="1" smtClean="0">
                <a:latin typeface="HGP明朝B" panose="02020800000000000000" pitchFamily="18" charset="-128"/>
                <a:ea typeface="HGP明朝B" panose="02020800000000000000" pitchFamily="18" charset="-128"/>
              </a:rPr>
              <a:t>VIIa</a:t>
            </a:r>
            <a:r>
              <a:rPr lang="en-US" altLang="ja-JP" dirty="0" smtClean="0">
                <a:latin typeface="HGP明朝B" panose="02020800000000000000" pitchFamily="18" charset="-128"/>
                <a:ea typeface="HGP明朝B" panose="02020800000000000000" pitchFamily="18" charset="-128"/>
              </a:rPr>
              <a:t>-TF</a:t>
            </a:r>
            <a:r>
              <a:rPr lang="ja-JP" altLang="en-US" dirty="0">
                <a:latin typeface="HGP明朝B" panose="02020800000000000000" pitchFamily="18" charset="-128"/>
                <a:ea typeface="HGP明朝B" panose="02020800000000000000" pitchFamily="18" charset="-128"/>
              </a:rPr>
              <a:t>複合体が凝固第</a:t>
            </a:r>
            <a:r>
              <a:rPr lang="en-US" altLang="ja-JP" dirty="0">
                <a:latin typeface="HGP明朝B" panose="02020800000000000000" pitchFamily="18" charset="-128"/>
                <a:ea typeface="HGP明朝B" panose="02020800000000000000" pitchFamily="18" charset="-128"/>
              </a:rPr>
              <a:t>X</a:t>
            </a:r>
            <a:r>
              <a:rPr lang="ja-JP" altLang="en-US" dirty="0">
                <a:latin typeface="HGP明朝B" panose="02020800000000000000" pitchFamily="18" charset="-128"/>
                <a:ea typeface="HGP明朝B" panose="02020800000000000000" pitchFamily="18" charset="-128"/>
              </a:rPr>
              <a:t>因子を活性化する初期の凝固反応に働き</a:t>
            </a:r>
            <a:r>
              <a:rPr lang="ja-JP" altLang="en-US" dirty="0" smtClean="0">
                <a:latin typeface="HGP明朝B" panose="02020800000000000000" pitchFamily="18" charset="-128"/>
                <a:ea typeface="HGP明朝B" panose="02020800000000000000" pitchFamily="18" charset="-128"/>
              </a:rPr>
              <a:t>、</a:t>
            </a:r>
            <a:endParaRPr lang="en-US" altLang="ja-JP" dirty="0" smtClean="0">
              <a:latin typeface="HGP明朝B" panose="02020800000000000000" pitchFamily="18" charset="-128"/>
              <a:ea typeface="HGP明朝B" panose="02020800000000000000" pitchFamily="18" charset="-128"/>
            </a:endParaRPr>
          </a:p>
          <a:p>
            <a:r>
              <a:rPr lang="ja-JP" altLang="en-US" dirty="0">
                <a:latin typeface="HGP明朝B" panose="02020800000000000000" pitchFamily="18" charset="-128"/>
                <a:ea typeface="HGP明朝B" panose="02020800000000000000" pitchFamily="18" charset="-128"/>
              </a:rPr>
              <a:t>　</a:t>
            </a:r>
            <a:r>
              <a:rPr lang="ja-JP" altLang="en-US" dirty="0" smtClean="0">
                <a:latin typeface="HGP明朝B" panose="02020800000000000000" pitchFamily="18" charset="-128"/>
                <a:ea typeface="HGP明朝B" panose="02020800000000000000" pitchFamily="18" charset="-128"/>
              </a:rPr>
              <a:t>効率良く</a:t>
            </a:r>
            <a:r>
              <a:rPr lang="ja-JP" altLang="en-US" dirty="0">
                <a:latin typeface="HGP明朝B" panose="02020800000000000000" pitchFamily="18" charset="-128"/>
                <a:ea typeface="HGP明朝B" panose="02020800000000000000" pitchFamily="18" charset="-128"/>
              </a:rPr>
              <a:t>反応を負に制御すると考えられている。</a:t>
            </a:r>
            <a:endParaRPr lang="en-US" altLang="ja-JP" dirty="0" smtClean="0">
              <a:latin typeface="HGP明朝B" panose="02020800000000000000" pitchFamily="18" charset="-128"/>
              <a:ea typeface="HGP明朝B" panose="02020800000000000000" pitchFamily="18" charset="-128"/>
            </a:endParaRPr>
          </a:p>
          <a:p>
            <a:endParaRPr lang="ja-JP" altLang="en-US" dirty="0">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1921681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4778920" y="5325002"/>
            <a:ext cx="3454399" cy="16256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凝固系</a:t>
            </a:r>
          </a:p>
        </p:txBody>
      </p:sp>
      <p:sp>
        <p:nvSpPr>
          <p:cNvPr id="4" name="タイトル 1"/>
          <p:cNvSpPr>
            <a:spLocks noGrp="1"/>
          </p:cNvSpPr>
          <p:nvPr>
            <p:ph type="ctrTitle"/>
          </p:nvPr>
        </p:nvSpPr>
        <p:spPr>
          <a:xfrm>
            <a:off x="121432" y="17815"/>
            <a:ext cx="6546777" cy="1371446"/>
          </a:xfrm>
        </p:spPr>
        <p:txBody>
          <a:bodyPr>
            <a:normAutofit/>
          </a:bodyPr>
          <a:lstStyle/>
          <a:p>
            <a:pPr algn="l"/>
            <a:r>
              <a:rPr kumimoji="1" lang="ja-JP" altLang="en-US" b="1" dirty="0" smtClean="0">
                <a:latin typeface="ＭＳ Ｐ明朝" panose="02020600040205080304" pitchFamily="18" charset="-128"/>
                <a:ea typeface="ＭＳ Ｐ明朝" panose="02020600040205080304" pitchFamily="18" charset="-128"/>
              </a:rPr>
              <a:t>出血 と 凝固</a:t>
            </a:r>
            <a:endParaRPr kumimoji="1" lang="ja-JP" altLang="en-US" b="1" dirty="0">
              <a:latin typeface="ＭＳ Ｐ明朝" panose="02020600040205080304" pitchFamily="18" charset="-128"/>
              <a:ea typeface="ＭＳ Ｐ明朝" panose="02020600040205080304" pitchFamily="18" charset="-128"/>
            </a:endParaRPr>
          </a:p>
        </p:txBody>
      </p:sp>
      <p:sp>
        <p:nvSpPr>
          <p:cNvPr id="5" name="タイトル 1"/>
          <p:cNvSpPr txBox="1">
            <a:spLocks/>
          </p:cNvSpPr>
          <p:nvPr/>
        </p:nvSpPr>
        <p:spPr>
          <a:xfrm>
            <a:off x="6645783" y="65057"/>
            <a:ext cx="6546777" cy="1371446"/>
          </a:xfrm>
          <a:prstGeom prst="rect">
            <a:avLst/>
          </a:prstGeom>
          <a:solidFill>
            <a:schemeClr val="bg1"/>
          </a:solidFill>
        </p:spPr>
        <p:txBody>
          <a:bodyPr vert="horz" lIns="176107" tIns="88053" rIns="176107" bIns="88053"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8667" b="1" dirty="0">
                <a:latin typeface="ＭＳ Ｐ明朝" panose="02020600040205080304" pitchFamily="18" charset="-128"/>
                <a:ea typeface="ＭＳ Ｐ明朝" panose="02020600040205080304" pitchFamily="18" charset="-128"/>
              </a:rPr>
              <a:t>止血 と 血栓</a:t>
            </a:r>
          </a:p>
        </p:txBody>
      </p:sp>
      <p:pic>
        <p:nvPicPr>
          <p:cNvPr id="6" name="図 5"/>
          <p:cNvPicPr>
            <a:picLocks noChangeAspect="1"/>
          </p:cNvPicPr>
          <p:nvPr/>
        </p:nvPicPr>
        <p:blipFill>
          <a:blip r:embed="rId2"/>
          <a:stretch>
            <a:fillRect/>
          </a:stretch>
        </p:blipFill>
        <p:spPr>
          <a:xfrm>
            <a:off x="4684433" y="1287938"/>
            <a:ext cx="3509434" cy="3659531"/>
          </a:xfrm>
          <a:prstGeom prst="rect">
            <a:avLst/>
          </a:prstGeom>
        </p:spPr>
      </p:pic>
      <p:grpSp>
        <p:nvGrpSpPr>
          <p:cNvPr id="21" name="グループ化 20"/>
          <p:cNvGrpSpPr/>
          <p:nvPr/>
        </p:nvGrpSpPr>
        <p:grpSpPr>
          <a:xfrm>
            <a:off x="3882922" y="3817964"/>
            <a:ext cx="5045498" cy="925689"/>
            <a:chOff x="1840523" y="2655276"/>
            <a:chExt cx="2619778" cy="480646"/>
          </a:xfrm>
        </p:grpSpPr>
        <p:sp>
          <p:nvSpPr>
            <p:cNvPr id="7" name="二等辺三角形 6"/>
            <p:cNvSpPr/>
            <p:nvPr/>
          </p:nvSpPr>
          <p:spPr>
            <a:xfrm>
              <a:off x="1840523" y="2655276"/>
              <a:ext cx="609801" cy="48064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8" name="二等辺三角形 7"/>
            <p:cNvSpPr/>
            <p:nvPr/>
          </p:nvSpPr>
          <p:spPr>
            <a:xfrm>
              <a:off x="3850500" y="2655276"/>
              <a:ext cx="609801" cy="48064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grpSp>
        <p:nvGrpSpPr>
          <p:cNvPr id="19" name="グループ化 18"/>
          <p:cNvGrpSpPr/>
          <p:nvPr/>
        </p:nvGrpSpPr>
        <p:grpSpPr>
          <a:xfrm>
            <a:off x="568689" y="1573353"/>
            <a:ext cx="2212621" cy="1429451"/>
            <a:chOff x="199897" y="2212730"/>
            <a:chExt cx="1148861" cy="742215"/>
          </a:xfrm>
        </p:grpSpPr>
        <p:sp>
          <p:nvSpPr>
            <p:cNvPr id="12" name="円/楕円 11"/>
            <p:cNvSpPr/>
            <p:nvPr/>
          </p:nvSpPr>
          <p:spPr>
            <a:xfrm>
              <a:off x="199897" y="2212730"/>
              <a:ext cx="1148861" cy="48064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18" dirty="0">
                  <a:solidFill>
                    <a:schemeClr val="tx1"/>
                  </a:solidFill>
                  <a:latin typeface="HGP明朝B" panose="02020800000000000000" pitchFamily="18" charset="-128"/>
                  <a:ea typeface="HGP明朝B" panose="02020800000000000000" pitchFamily="18" charset="-128"/>
                </a:rPr>
                <a:t>たんぱく質生産</a:t>
              </a:r>
            </a:p>
          </p:txBody>
        </p:sp>
        <p:sp>
          <p:nvSpPr>
            <p:cNvPr id="15" name="下矢印 14"/>
            <p:cNvSpPr/>
            <p:nvPr/>
          </p:nvSpPr>
          <p:spPr>
            <a:xfrm>
              <a:off x="639511" y="2752722"/>
              <a:ext cx="269631" cy="202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grpSp>
        <p:nvGrpSpPr>
          <p:cNvPr id="20" name="グループ化 19"/>
          <p:cNvGrpSpPr/>
          <p:nvPr/>
        </p:nvGrpSpPr>
        <p:grpSpPr>
          <a:xfrm>
            <a:off x="588077" y="3455310"/>
            <a:ext cx="2212621" cy="1483077"/>
            <a:chOff x="199897" y="3023087"/>
            <a:chExt cx="1148861" cy="770059"/>
          </a:xfrm>
        </p:grpSpPr>
        <p:sp>
          <p:nvSpPr>
            <p:cNvPr id="11" name="円/楕円 10"/>
            <p:cNvSpPr/>
            <p:nvPr/>
          </p:nvSpPr>
          <p:spPr>
            <a:xfrm>
              <a:off x="199897" y="3023087"/>
              <a:ext cx="1148861" cy="50409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骨髄系</a:t>
              </a:r>
            </a:p>
          </p:txBody>
        </p:sp>
        <p:sp>
          <p:nvSpPr>
            <p:cNvPr id="16" name="下矢印 15"/>
            <p:cNvSpPr/>
            <p:nvPr/>
          </p:nvSpPr>
          <p:spPr>
            <a:xfrm>
              <a:off x="639510" y="3590923"/>
              <a:ext cx="269631" cy="202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sp>
        <p:nvSpPr>
          <p:cNvPr id="10" name="円/楕円 9"/>
          <p:cNvSpPr/>
          <p:nvPr/>
        </p:nvSpPr>
        <p:spPr>
          <a:xfrm>
            <a:off x="645201" y="5331165"/>
            <a:ext cx="3454399" cy="16256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血小板系</a:t>
            </a:r>
          </a:p>
        </p:txBody>
      </p:sp>
      <p:sp>
        <p:nvSpPr>
          <p:cNvPr id="13" name="円/楕円 12"/>
          <p:cNvSpPr/>
          <p:nvPr/>
        </p:nvSpPr>
        <p:spPr>
          <a:xfrm>
            <a:off x="4837318" y="7612253"/>
            <a:ext cx="3454399" cy="162560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線溶系</a:t>
            </a:r>
          </a:p>
        </p:txBody>
      </p:sp>
      <p:sp>
        <p:nvSpPr>
          <p:cNvPr id="14" name="円/楕円 13"/>
          <p:cNvSpPr/>
          <p:nvPr/>
        </p:nvSpPr>
        <p:spPr>
          <a:xfrm>
            <a:off x="8973964" y="5331165"/>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凝固抑制系</a:t>
            </a:r>
          </a:p>
        </p:txBody>
      </p:sp>
      <p:sp>
        <p:nvSpPr>
          <p:cNvPr id="17" name="円/楕円 16"/>
          <p:cNvSpPr/>
          <p:nvPr/>
        </p:nvSpPr>
        <p:spPr>
          <a:xfrm>
            <a:off x="9098723" y="7612253"/>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線溶抑制系</a:t>
            </a:r>
          </a:p>
        </p:txBody>
      </p:sp>
      <p:sp>
        <p:nvSpPr>
          <p:cNvPr id="18" name="円/楕円 17"/>
          <p:cNvSpPr/>
          <p:nvPr/>
        </p:nvSpPr>
        <p:spPr>
          <a:xfrm>
            <a:off x="718313" y="7585875"/>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血管内皮</a:t>
            </a:r>
            <a:endParaRPr lang="en-US" altLang="ja-JP" sz="3081" dirty="0">
              <a:solidFill>
                <a:schemeClr val="tx1"/>
              </a:solidFill>
              <a:latin typeface="HGP明朝B" panose="02020800000000000000" pitchFamily="18" charset="-128"/>
              <a:ea typeface="HGP明朝B" panose="02020800000000000000" pitchFamily="18" charset="-128"/>
            </a:endParaRPr>
          </a:p>
          <a:p>
            <a:pPr algn="ctr"/>
            <a:r>
              <a:rPr lang="ja-JP" altLang="en-US" sz="3081" dirty="0">
                <a:solidFill>
                  <a:schemeClr val="tx1"/>
                </a:solidFill>
                <a:latin typeface="HGP明朝B" panose="02020800000000000000" pitchFamily="18" charset="-128"/>
                <a:ea typeface="HGP明朝B" panose="02020800000000000000" pitchFamily="18" charset="-128"/>
              </a:rPr>
              <a:t>細胞系</a:t>
            </a:r>
          </a:p>
        </p:txBody>
      </p:sp>
      <p:grpSp>
        <p:nvGrpSpPr>
          <p:cNvPr id="142" name="グループ化 141"/>
          <p:cNvGrpSpPr/>
          <p:nvPr/>
        </p:nvGrpSpPr>
        <p:grpSpPr>
          <a:xfrm>
            <a:off x="2201299" y="6022695"/>
            <a:ext cx="8635101" cy="2616168"/>
            <a:chOff x="1027202" y="3939812"/>
            <a:chExt cx="4483610" cy="1358395"/>
          </a:xfrm>
        </p:grpSpPr>
        <p:sp>
          <p:nvSpPr>
            <p:cNvPr id="135" name="左右矢印 134"/>
            <p:cNvSpPr/>
            <p:nvPr/>
          </p:nvSpPr>
          <p:spPr>
            <a:xfrm>
              <a:off x="4227977" y="5140659"/>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6" name="左右矢印 135"/>
            <p:cNvSpPr/>
            <p:nvPr/>
          </p:nvSpPr>
          <p:spPr>
            <a:xfrm>
              <a:off x="4218116" y="3939812"/>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7" name="左右矢印 136"/>
            <p:cNvSpPr/>
            <p:nvPr/>
          </p:nvSpPr>
          <p:spPr>
            <a:xfrm>
              <a:off x="2046151" y="3940178"/>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8" name="左右矢印 137"/>
            <p:cNvSpPr/>
            <p:nvPr/>
          </p:nvSpPr>
          <p:spPr>
            <a:xfrm>
              <a:off x="2075623" y="5120976"/>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9" name="左右矢印 138"/>
            <p:cNvSpPr/>
            <p:nvPr/>
          </p:nvSpPr>
          <p:spPr>
            <a:xfrm rot="16200000">
              <a:off x="3112402" y="4537185"/>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0" name="左右矢印 139"/>
            <p:cNvSpPr/>
            <p:nvPr/>
          </p:nvSpPr>
          <p:spPr>
            <a:xfrm rot="16200000">
              <a:off x="5296642" y="4521427"/>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1" name="左右矢印 140"/>
            <p:cNvSpPr/>
            <p:nvPr/>
          </p:nvSpPr>
          <p:spPr>
            <a:xfrm rot="16200000">
              <a:off x="970580" y="4521427"/>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sp>
        <p:nvSpPr>
          <p:cNvPr id="143" name="角丸四角形 142"/>
          <p:cNvSpPr/>
          <p:nvPr/>
        </p:nvSpPr>
        <p:spPr>
          <a:xfrm>
            <a:off x="8649180" y="2307126"/>
            <a:ext cx="3996926" cy="12240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rgbClr val="FF0000"/>
                </a:solidFill>
                <a:latin typeface="HGS明朝B" panose="02020800000000000000" pitchFamily="18" charset="-128"/>
                <a:ea typeface="HGS明朝B" panose="02020800000000000000" pitchFamily="18" charset="-128"/>
              </a:rPr>
              <a:t>血液は流れ続ける</a:t>
            </a:r>
          </a:p>
        </p:txBody>
      </p:sp>
      <p:sp>
        <p:nvSpPr>
          <p:cNvPr id="30" name="円/楕円 29"/>
          <p:cNvSpPr/>
          <p:nvPr/>
        </p:nvSpPr>
        <p:spPr>
          <a:xfrm>
            <a:off x="9098723" y="7585875"/>
            <a:ext cx="3454399" cy="1625601"/>
          </a:xfrm>
          <a:prstGeom prst="ellips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線溶抑制系</a:t>
            </a:r>
          </a:p>
        </p:txBody>
      </p:sp>
      <p:sp>
        <p:nvSpPr>
          <p:cNvPr id="33" name="円/楕円 32"/>
          <p:cNvSpPr/>
          <p:nvPr/>
        </p:nvSpPr>
        <p:spPr>
          <a:xfrm>
            <a:off x="4837318" y="7612252"/>
            <a:ext cx="3454399" cy="1625601"/>
          </a:xfrm>
          <a:prstGeom prst="ellips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線溶系</a:t>
            </a:r>
          </a:p>
        </p:txBody>
      </p:sp>
    </p:spTree>
    <p:extLst>
      <p:ext uri="{BB962C8B-B14F-4D97-AF65-F5344CB8AC3E}">
        <p14:creationId xmlns:p14="http://schemas.microsoft.com/office/powerpoint/2010/main" val="289415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anim calcmode="lin" valueType="num">
                                      <p:cBhvr>
                                        <p:cTn id="8" dur="2000" fill="hold"/>
                                        <p:tgtEl>
                                          <p:spTgt spid="30"/>
                                        </p:tgtEl>
                                        <p:attrNameLst>
                                          <p:attrName>ppt_w</p:attrName>
                                        </p:attrNameLst>
                                      </p:cBhvr>
                                      <p:tavLst>
                                        <p:tav tm="0" fmla="#ppt_w*sin(2.5*pi*$)">
                                          <p:val>
                                            <p:fltVal val="0"/>
                                          </p:val>
                                        </p:tav>
                                        <p:tav tm="100000">
                                          <p:val>
                                            <p:fltVal val="1"/>
                                          </p:val>
                                        </p:tav>
                                      </p:tavLst>
                                    </p:anim>
                                    <p:anim calcmode="lin" valueType="num">
                                      <p:cBhvr>
                                        <p:cTn id="9" dur="2000" fill="hold"/>
                                        <p:tgtEl>
                                          <p:spTgt spid="30"/>
                                        </p:tgtEl>
                                        <p:attrNameLst>
                                          <p:attrName>ppt_h</p:attrName>
                                        </p:attrNameLst>
                                      </p:cBhvr>
                                      <p:tavLst>
                                        <p:tav tm="0">
                                          <p:val>
                                            <p:strVal val="#ppt_h"/>
                                          </p:val>
                                        </p:tav>
                                        <p:tav tm="100000">
                                          <p:val>
                                            <p:strVal val="#ppt_h"/>
                                          </p:val>
                                        </p:tav>
                                      </p:tavLst>
                                    </p:anim>
                                  </p:childTnLst>
                                </p:cTn>
                              </p:par>
                              <p:par>
                                <p:cTn id="10" presetID="45" presetClass="entr" presetSubtype="0"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2000"/>
                                        <p:tgtEl>
                                          <p:spTgt spid="33"/>
                                        </p:tgtEl>
                                      </p:cBhvr>
                                    </p:animEffect>
                                    <p:anim calcmode="lin" valueType="num">
                                      <p:cBhvr>
                                        <p:cTn id="13" dur="2000" fill="hold"/>
                                        <p:tgtEl>
                                          <p:spTgt spid="33"/>
                                        </p:tgtEl>
                                        <p:attrNameLst>
                                          <p:attrName>ppt_w</p:attrName>
                                        </p:attrNameLst>
                                      </p:cBhvr>
                                      <p:tavLst>
                                        <p:tav tm="0" fmla="#ppt_w*sin(2.5*pi*$)">
                                          <p:val>
                                            <p:fltVal val="0"/>
                                          </p:val>
                                        </p:tav>
                                        <p:tav tm="100000">
                                          <p:val>
                                            <p:fltVal val="1"/>
                                          </p:val>
                                        </p:tav>
                                      </p:tavLst>
                                    </p:anim>
                                    <p:anim calcmode="lin" valueType="num">
                                      <p:cBhvr>
                                        <p:cTn id="14" dur="20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2"/>
          <p:cNvSpPr/>
          <p:nvPr/>
        </p:nvSpPr>
        <p:spPr>
          <a:xfrm>
            <a:off x="582140" y="434268"/>
            <a:ext cx="6976900" cy="12240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800" dirty="0" smtClean="0">
                <a:solidFill>
                  <a:schemeClr val="tx1"/>
                </a:solidFill>
                <a:latin typeface="HGS明朝B" panose="02020800000000000000" pitchFamily="18" charset="-128"/>
                <a:ea typeface="HGS明朝B" panose="02020800000000000000" pitchFamily="18" charset="-128"/>
              </a:rPr>
              <a:t>線溶系・ 線溶抑制系</a:t>
            </a:r>
            <a:endParaRPr lang="ja-JP" altLang="en-US" sz="4800" dirty="0">
              <a:solidFill>
                <a:schemeClr val="tx1"/>
              </a:solidFill>
              <a:latin typeface="HGS明朝B" panose="02020800000000000000" pitchFamily="18" charset="-128"/>
              <a:ea typeface="HGS明朝B" panose="02020800000000000000" pitchFamily="18" charset="-128"/>
            </a:endParaRPr>
          </a:p>
        </p:txBody>
      </p:sp>
      <p:sp>
        <p:nvSpPr>
          <p:cNvPr id="4" name="角丸四角形 3"/>
          <p:cNvSpPr/>
          <p:nvPr/>
        </p:nvSpPr>
        <p:spPr>
          <a:xfrm>
            <a:off x="1090140" y="1434754"/>
            <a:ext cx="6976900" cy="12240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latin typeface="HGS明朝B" panose="02020800000000000000" pitchFamily="18" charset="-128"/>
                <a:ea typeface="HGS明朝B" panose="02020800000000000000" pitchFamily="18" charset="-128"/>
              </a:rPr>
              <a:t>線溶系は生成した血栓を溶かす反応系</a:t>
            </a:r>
            <a:endParaRPr lang="en-US" altLang="ja-JP" sz="2800" dirty="0" smtClean="0">
              <a:solidFill>
                <a:schemeClr val="tx1"/>
              </a:solidFill>
              <a:latin typeface="HGS明朝B" panose="02020800000000000000" pitchFamily="18" charset="-128"/>
              <a:ea typeface="HGS明朝B" panose="02020800000000000000" pitchFamily="18" charset="-128"/>
            </a:endParaRPr>
          </a:p>
          <a:p>
            <a:r>
              <a:rPr lang="ja-JP" altLang="en-US" sz="2800" dirty="0" smtClean="0">
                <a:solidFill>
                  <a:schemeClr val="tx1"/>
                </a:solidFill>
                <a:latin typeface="HGS明朝B" panose="02020800000000000000" pitchFamily="18" charset="-128"/>
                <a:ea typeface="HGS明朝B" panose="02020800000000000000" pitchFamily="18" charset="-128"/>
              </a:rPr>
              <a:t>線溶抑制系は線溶系の反応を抑制する系</a:t>
            </a:r>
            <a:endParaRPr lang="ja-JP" altLang="en-US" sz="2800" dirty="0">
              <a:solidFill>
                <a:schemeClr val="tx1"/>
              </a:solidFill>
              <a:latin typeface="HGS明朝B" panose="02020800000000000000" pitchFamily="18" charset="-128"/>
              <a:ea typeface="HGS明朝B" panose="02020800000000000000" pitchFamily="18" charset="-128"/>
            </a:endParaRPr>
          </a:p>
        </p:txBody>
      </p:sp>
      <p:grpSp>
        <p:nvGrpSpPr>
          <p:cNvPr id="83" name="グループ化 82"/>
          <p:cNvGrpSpPr/>
          <p:nvPr/>
        </p:nvGrpSpPr>
        <p:grpSpPr>
          <a:xfrm>
            <a:off x="7559040" y="7269499"/>
            <a:ext cx="5782356" cy="2434784"/>
            <a:chOff x="7559040" y="7269499"/>
            <a:chExt cx="5782356" cy="2434784"/>
          </a:xfrm>
        </p:grpSpPr>
        <p:grpSp>
          <p:nvGrpSpPr>
            <p:cNvPr id="38" name="グループ化 37"/>
            <p:cNvGrpSpPr/>
            <p:nvPr/>
          </p:nvGrpSpPr>
          <p:grpSpPr>
            <a:xfrm>
              <a:off x="7559040" y="7796800"/>
              <a:ext cx="5319267" cy="1907483"/>
              <a:chOff x="545158" y="8629982"/>
              <a:chExt cx="2761927" cy="990424"/>
            </a:xfrm>
          </p:grpSpPr>
          <p:grpSp>
            <p:nvGrpSpPr>
              <p:cNvPr id="39" name="グループ化 38"/>
              <p:cNvGrpSpPr/>
              <p:nvPr/>
            </p:nvGrpSpPr>
            <p:grpSpPr>
              <a:xfrm>
                <a:off x="545158" y="8629982"/>
                <a:ext cx="928112" cy="332526"/>
                <a:chOff x="6999215" y="4335203"/>
                <a:chExt cx="1458294" cy="440464"/>
              </a:xfrm>
            </p:grpSpPr>
            <p:sp>
              <p:nvSpPr>
                <p:cNvPr id="66" name="円/楕円 65"/>
                <p:cNvSpPr/>
                <p:nvPr/>
              </p:nvSpPr>
              <p:spPr>
                <a:xfrm>
                  <a:off x="7818396" y="4482024"/>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67" name="円/楕円 66"/>
                <p:cNvSpPr/>
                <p:nvPr/>
              </p:nvSpPr>
              <p:spPr>
                <a:xfrm>
                  <a:off x="7414512" y="433520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68" name="円/楕円 67"/>
                <p:cNvSpPr/>
                <p:nvPr/>
              </p:nvSpPr>
              <p:spPr>
                <a:xfrm>
                  <a:off x="6999215" y="4471357"/>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nvGrpSpPr>
              <p:cNvPr id="40" name="グループ化 39"/>
              <p:cNvGrpSpPr/>
              <p:nvPr/>
            </p:nvGrpSpPr>
            <p:grpSpPr>
              <a:xfrm>
                <a:off x="866949" y="8749839"/>
                <a:ext cx="932425" cy="343449"/>
                <a:chOff x="6958412" y="4556273"/>
                <a:chExt cx="1465071" cy="454933"/>
              </a:xfrm>
            </p:grpSpPr>
            <p:sp>
              <p:nvSpPr>
                <p:cNvPr id="63" name="円/楕円 62"/>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64" name="円/楕円 63"/>
                <p:cNvSpPr/>
                <p:nvPr/>
              </p:nvSpPr>
              <p:spPr>
                <a:xfrm>
                  <a:off x="7378696" y="455627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65" name="円/楕円 64"/>
                <p:cNvSpPr/>
                <p:nvPr/>
              </p:nvSpPr>
              <p:spPr>
                <a:xfrm>
                  <a:off x="6958412" y="4707352"/>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nvGrpSpPr>
              <p:cNvPr id="41" name="グループ化 40"/>
              <p:cNvGrpSpPr/>
              <p:nvPr/>
            </p:nvGrpSpPr>
            <p:grpSpPr>
              <a:xfrm>
                <a:off x="1170330" y="8876922"/>
                <a:ext cx="1246367" cy="432731"/>
                <a:chOff x="4965326" y="8632741"/>
                <a:chExt cx="1246367" cy="432731"/>
              </a:xfrm>
            </p:grpSpPr>
            <p:grpSp>
              <p:nvGrpSpPr>
                <p:cNvPr id="55" name="グループ化 54"/>
                <p:cNvGrpSpPr/>
                <p:nvPr/>
              </p:nvGrpSpPr>
              <p:grpSpPr>
                <a:xfrm>
                  <a:off x="4965326" y="8632741"/>
                  <a:ext cx="932074" cy="329438"/>
                  <a:chOff x="6958964" y="4594460"/>
                  <a:chExt cx="1464519" cy="436373"/>
                </a:xfrm>
              </p:grpSpPr>
              <p:sp>
                <p:nvSpPr>
                  <p:cNvPr id="60" name="円/楕円 59"/>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61" name="円/楕円 60"/>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62" name="円/楕円 61"/>
                  <p:cNvSpPr/>
                  <p:nvPr/>
                </p:nvSpPr>
                <p:spPr>
                  <a:xfrm>
                    <a:off x="6958964" y="473719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nvGrpSpPr>
                <p:cNvPr id="56" name="グループ化 55"/>
                <p:cNvGrpSpPr/>
                <p:nvPr/>
              </p:nvGrpSpPr>
              <p:grpSpPr>
                <a:xfrm>
                  <a:off x="5294191" y="8723602"/>
                  <a:ext cx="917502" cy="341870"/>
                  <a:chOff x="6981860" y="4594460"/>
                  <a:chExt cx="1441623" cy="452841"/>
                </a:xfrm>
              </p:grpSpPr>
              <p:sp>
                <p:nvSpPr>
                  <p:cNvPr id="57" name="円/楕円 56"/>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58" name="円/楕円 57"/>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59" name="円/楕円 58"/>
                  <p:cNvSpPr/>
                  <p:nvPr/>
                </p:nvSpPr>
                <p:spPr>
                  <a:xfrm>
                    <a:off x="6981860" y="4753658"/>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grpSp>
            <p:nvGrpSpPr>
              <p:cNvPr id="42" name="グループ化 41"/>
              <p:cNvGrpSpPr/>
              <p:nvPr/>
            </p:nvGrpSpPr>
            <p:grpSpPr>
              <a:xfrm>
                <a:off x="1799374" y="9085955"/>
                <a:ext cx="1507711" cy="534451"/>
                <a:chOff x="1790825" y="9190894"/>
                <a:chExt cx="1507711" cy="534451"/>
              </a:xfrm>
            </p:grpSpPr>
            <p:grpSp>
              <p:nvGrpSpPr>
                <p:cNvPr id="43" name="グループ化 42"/>
                <p:cNvGrpSpPr/>
                <p:nvPr/>
              </p:nvGrpSpPr>
              <p:grpSpPr>
                <a:xfrm>
                  <a:off x="1790825" y="9190894"/>
                  <a:ext cx="930449" cy="332526"/>
                  <a:chOff x="6961517" y="4594460"/>
                  <a:chExt cx="1461966" cy="440464"/>
                </a:xfrm>
              </p:grpSpPr>
              <p:sp>
                <p:nvSpPr>
                  <p:cNvPr id="52" name="円/楕円 51"/>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53" name="円/楕円 52"/>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54" name="円/楕円 53"/>
                  <p:cNvSpPr/>
                  <p:nvPr/>
                </p:nvSpPr>
                <p:spPr>
                  <a:xfrm>
                    <a:off x="6961517" y="4741281"/>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nvGrpSpPr>
                <p:cNvPr id="44" name="グループ化 43"/>
                <p:cNvGrpSpPr/>
                <p:nvPr/>
              </p:nvGrpSpPr>
              <p:grpSpPr>
                <a:xfrm>
                  <a:off x="2097530" y="9280124"/>
                  <a:ext cx="904785" cy="357844"/>
                  <a:chOff x="7001842" y="4594460"/>
                  <a:chExt cx="1421641" cy="474000"/>
                </a:xfrm>
              </p:grpSpPr>
              <p:sp>
                <p:nvSpPr>
                  <p:cNvPr id="49" name="円/楕円 48"/>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50" name="円/楕円 49"/>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51" name="円/楕円 50"/>
                  <p:cNvSpPr/>
                  <p:nvPr/>
                </p:nvSpPr>
                <p:spPr>
                  <a:xfrm>
                    <a:off x="7001842" y="4774817"/>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nvGrpSpPr>
                <p:cNvPr id="45" name="グループ化 44"/>
                <p:cNvGrpSpPr/>
                <p:nvPr/>
              </p:nvGrpSpPr>
              <p:grpSpPr>
                <a:xfrm>
                  <a:off x="2391510" y="9410725"/>
                  <a:ext cx="907026" cy="314620"/>
                  <a:chOff x="6998321" y="4594460"/>
                  <a:chExt cx="1425162" cy="416746"/>
                </a:xfrm>
              </p:grpSpPr>
              <p:sp>
                <p:nvSpPr>
                  <p:cNvPr id="46" name="円/楕円 45"/>
                  <p:cNvSpPr/>
                  <p:nvPr/>
                </p:nvSpPr>
                <p:spPr>
                  <a:xfrm>
                    <a:off x="7784370" y="4717563"/>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sp>
                <p:nvSpPr>
                  <p:cNvPr id="47" name="円/楕円 46"/>
                  <p:cNvSpPr/>
                  <p:nvPr/>
                </p:nvSpPr>
                <p:spPr>
                  <a:xfrm>
                    <a:off x="7385375" y="4594460"/>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E</a:t>
                    </a:r>
                    <a:endParaRPr lang="ja-JP" altLang="en-US" sz="3467" dirty="0"/>
                  </a:p>
                </p:txBody>
              </p:sp>
              <p:sp>
                <p:nvSpPr>
                  <p:cNvPr id="48" name="円/楕円 47"/>
                  <p:cNvSpPr/>
                  <p:nvPr/>
                </p:nvSpPr>
                <p:spPr>
                  <a:xfrm>
                    <a:off x="6998321" y="4717562"/>
                    <a:ext cx="639113" cy="293643"/>
                  </a:xfrm>
                  <a:prstGeom prst="ellipse">
                    <a:avLst/>
                  </a:prstGeom>
                  <a:gradFill flip="none" rotWithShape="1">
                    <a:gsLst>
                      <a:gs pos="63000">
                        <a:srgbClr val="C5D9EC"/>
                      </a:gs>
                      <a:gs pos="100000">
                        <a:schemeClr val="accent1">
                          <a:lumMod val="5000"/>
                          <a:lumOff val="95000"/>
                        </a:schemeClr>
                      </a:gs>
                      <a:gs pos="2000">
                        <a:schemeClr val="accent1">
                          <a:lumMod val="7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467" dirty="0"/>
                      <a:t>D</a:t>
                    </a:r>
                    <a:endParaRPr lang="ja-JP" altLang="en-US" sz="3467" dirty="0"/>
                  </a:p>
                </p:txBody>
              </p:sp>
            </p:grpSp>
          </p:grpSp>
        </p:grpSp>
        <p:sp>
          <p:nvSpPr>
            <p:cNvPr id="9" name="角丸四角形 8"/>
            <p:cNvSpPr/>
            <p:nvPr/>
          </p:nvSpPr>
          <p:spPr>
            <a:xfrm>
              <a:off x="8832711" y="7269499"/>
              <a:ext cx="4508685" cy="10587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400" dirty="0" smtClean="0">
                  <a:solidFill>
                    <a:schemeClr val="tx1"/>
                  </a:solidFill>
                  <a:latin typeface="HGP明朝B" panose="02020800000000000000" pitchFamily="18" charset="-128"/>
                  <a:ea typeface="HGP明朝B" panose="02020800000000000000" pitchFamily="18" charset="-128"/>
                </a:rPr>
                <a:t>FDP</a:t>
              </a:r>
              <a:r>
                <a:rPr kumimoji="1" lang="ja-JP" altLang="en-US" sz="2400" dirty="0" smtClean="0">
                  <a:solidFill>
                    <a:schemeClr val="tx1"/>
                  </a:solidFill>
                  <a:latin typeface="HGP明朝B" panose="02020800000000000000" pitchFamily="18" charset="-128"/>
                  <a:ea typeface="HGP明朝B" panose="02020800000000000000" pitchFamily="18" charset="-128"/>
                </a:rPr>
                <a:t>　：　</a:t>
              </a:r>
              <a:r>
                <a:rPr kumimoji="1" lang="en-US" altLang="ja-JP" sz="2400" dirty="0" smtClean="0">
                  <a:solidFill>
                    <a:schemeClr val="tx1"/>
                  </a:solidFill>
                  <a:latin typeface="HGP明朝B" panose="02020800000000000000" pitchFamily="18" charset="-128"/>
                  <a:ea typeface="HGP明朝B" panose="02020800000000000000" pitchFamily="18" charset="-128"/>
                </a:rPr>
                <a:t>Fibrinogen &amp; Fibrin </a:t>
              </a:r>
            </a:p>
            <a:p>
              <a:r>
                <a:rPr lang="en-US" altLang="ja-JP" sz="2400" dirty="0">
                  <a:solidFill>
                    <a:schemeClr val="tx1"/>
                  </a:solidFill>
                  <a:latin typeface="HGP明朝B" panose="02020800000000000000" pitchFamily="18" charset="-128"/>
                  <a:ea typeface="HGP明朝B" panose="02020800000000000000" pitchFamily="18" charset="-128"/>
                </a:rPr>
                <a:t> </a:t>
              </a:r>
              <a:r>
                <a:rPr lang="en-US" altLang="ja-JP" sz="2400" dirty="0" smtClean="0">
                  <a:solidFill>
                    <a:schemeClr val="tx1"/>
                  </a:solidFill>
                  <a:latin typeface="HGP明朝B" panose="02020800000000000000" pitchFamily="18" charset="-128"/>
                  <a:ea typeface="HGP明朝B" panose="02020800000000000000" pitchFamily="18" charset="-128"/>
                </a:rPr>
                <a:t>          </a:t>
              </a:r>
              <a:r>
                <a:rPr kumimoji="1" lang="en-US" altLang="ja-JP" sz="2400" dirty="0" smtClean="0">
                  <a:solidFill>
                    <a:schemeClr val="tx1"/>
                  </a:solidFill>
                  <a:latin typeface="HGP明朝B" panose="02020800000000000000" pitchFamily="18" charset="-128"/>
                  <a:ea typeface="HGP明朝B" panose="02020800000000000000" pitchFamily="18" charset="-128"/>
                </a:rPr>
                <a:t>degradation product</a:t>
              </a:r>
              <a:endParaRPr kumimoji="1" lang="ja-JP" altLang="en-US" sz="2400" dirty="0">
                <a:solidFill>
                  <a:schemeClr val="tx1"/>
                </a:solidFill>
                <a:latin typeface="HGP明朝B" panose="02020800000000000000" pitchFamily="18" charset="-128"/>
                <a:ea typeface="HGP明朝B" panose="02020800000000000000" pitchFamily="18" charset="-128"/>
              </a:endParaRPr>
            </a:p>
          </p:txBody>
        </p:sp>
      </p:grpSp>
      <p:sp>
        <p:nvSpPr>
          <p:cNvPr id="71" name="角丸四角形 70"/>
          <p:cNvSpPr/>
          <p:nvPr/>
        </p:nvSpPr>
        <p:spPr>
          <a:xfrm>
            <a:off x="7322590" y="2491201"/>
            <a:ext cx="5885410" cy="10587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dirty="0">
                <a:solidFill>
                  <a:schemeClr val="tx1"/>
                </a:solidFill>
                <a:latin typeface="HGP明朝B" panose="02020800000000000000" pitchFamily="18" charset="-128"/>
                <a:ea typeface="HGP明朝B" panose="02020800000000000000" pitchFamily="18" charset="-128"/>
              </a:rPr>
              <a:t>一次線溶異常亢進</a:t>
            </a:r>
          </a:p>
          <a:p>
            <a:r>
              <a:rPr lang="zh-TW" altLang="en-US" sz="2400" dirty="0">
                <a:solidFill>
                  <a:schemeClr val="tx1"/>
                </a:solidFill>
                <a:latin typeface="HGP明朝B" panose="02020800000000000000" pitchFamily="18" charset="-128"/>
                <a:ea typeface="HGP明朝B" panose="02020800000000000000" pitchFamily="18" charset="-128"/>
              </a:rPr>
              <a:t>二次線溶：播種性血管内凝固症候群（</a:t>
            </a:r>
            <a:r>
              <a:rPr lang="en-US" altLang="zh-TW" sz="2400" dirty="0">
                <a:solidFill>
                  <a:schemeClr val="tx1"/>
                </a:solidFill>
                <a:latin typeface="HGP明朝B" panose="02020800000000000000" pitchFamily="18" charset="-128"/>
                <a:ea typeface="HGP明朝B" panose="02020800000000000000" pitchFamily="18" charset="-128"/>
              </a:rPr>
              <a:t>DIC</a:t>
            </a:r>
            <a:r>
              <a:rPr lang="zh-TW" altLang="en-US" sz="2400" dirty="0" smtClean="0">
                <a:solidFill>
                  <a:schemeClr val="tx1"/>
                </a:solidFill>
                <a:latin typeface="HGP明朝B" panose="02020800000000000000" pitchFamily="18" charset="-128"/>
                <a:ea typeface="HGP明朝B" panose="02020800000000000000" pitchFamily="18" charset="-128"/>
              </a:rPr>
              <a:t>）</a:t>
            </a:r>
            <a:endParaRPr lang="zh-TW" altLang="en-US" sz="2400" dirty="0">
              <a:solidFill>
                <a:schemeClr val="tx1"/>
              </a:solidFill>
              <a:latin typeface="HGP明朝B" panose="02020800000000000000" pitchFamily="18" charset="-128"/>
              <a:ea typeface="HGP明朝B" panose="02020800000000000000" pitchFamily="18" charset="-128"/>
            </a:endParaRPr>
          </a:p>
        </p:txBody>
      </p:sp>
      <p:grpSp>
        <p:nvGrpSpPr>
          <p:cNvPr id="84" name="グループ化 83"/>
          <p:cNvGrpSpPr/>
          <p:nvPr/>
        </p:nvGrpSpPr>
        <p:grpSpPr>
          <a:xfrm>
            <a:off x="8636514" y="8749584"/>
            <a:ext cx="2147659" cy="807854"/>
            <a:chOff x="8636514" y="8749584"/>
            <a:chExt cx="2147659" cy="807854"/>
          </a:xfrm>
        </p:grpSpPr>
        <p:sp>
          <p:nvSpPr>
            <p:cNvPr id="72" name="円/楕円 71"/>
            <p:cNvSpPr/>
            <p:nvPr/>
          </p:nvSpPr>
          <p:spPr>
            <a:xfrm rot="1342725">
              <a:off x="9374473" y="8749584"/>
              <a:ext cx="1409700" cy="5692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73" name="角丸四角形 72"/>
            <p:cNvSpPr/>
            <p:nvPr/>
          </p:nvSpPr>
          <p:spPr>
            <a:xfrm>
              <a:off x="8636514" y="9192393"/>
              <a:ext cx="1762255" cy="3650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dirty="0" smtClean="0">
                  <a:solidFill>
                    <a:schemeClr val="tx1"/>
                  </a:solidFill>
                  <a:latin typeface="HGP明朝B" panose="02020800000000000000" pitchFamily="18" charset="-128"/>
                  <a:ea typeface="HGP明朝B" panose="02020800000000000000" pitchFamily="18" charset="-128"/>
                </a:rPr>
                <a:t>D</a:t>
              </a:r>
              <a:r>
                <a:rPr kumimoji="1" lang="ja-JP" altLang="en-US" dirty="0" smtClean="0">
                  <a:solidFill>
                    <a:schemeClr val="tx1"/>
                  </a:solidFill>
                  <a:latin typeface="HGP明朝B" panose="02020800000000000000" pitchFamily="18" charset="-128"/>
                  <a:ea typeface="HGP明朝B" panose="02020800000000000000" pitchFamily="18" charset="-128"/>
                </a:rPr>
                <a:t>ダイマー</a:t>
              </a:r>
              <a:endParaRPr kumimoji="1" lang="ja-JP" altLang="en-US" dirty="0">
                <a:solidFill>
                  <a:schemeClr val="tx1"/>
                </a:solidFill>
                <a:latin typeface="HGP明朝B" panose="02020800000000000000" pitchFamily="18" charset="-128"/>
                <a:ea typeface="HGP明朝B" panose="02020800000000000000" pitchFamily="18" charset="-128"/>
              </a:endParaRPr>
            </a:p>
          </p:txBody>
        </p:sp>
      </p:grpSp>
      <p:cxnSp>
        <p:nvCxnSpPr>
          <p:cNvPr id="75" name="直線コネクタ 74"/>
          <p:cNvCxnSpPr>
            <a:stCxn id="9" idx="1"/>
          </p:cNvCxnSpPr>
          <p:nvPr/>
        </p:nvCxnSpPr>
        <p:spPr>
          <a:xfrm>
            <a:off x="8832711" y="7798898"/>
            <a:ext cx="42582" cy="122691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H="1">
            <a:off x="8363061" y="8129500"/>
            <a:ext cx="1255629" cy="672330"/>
          </a:xfrm>
          <a:prstGeom prst="line">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 name="円/楕円 5"/>
          <p:cNvSpPr/>
          <p:nvPr/>
        </p:nvSpPr>
        <p:spPr>
          <a:xfrm>
            <a:off x="690239" y="2944291"/>
            <a:ext cx="7832036" cy="5848521"/>
          </a:xfrm>
          <a:prstGeom prst="ellipse">
            <a:avLst/>
          </a:prstGeom>
          <a:pattFill prst="wdUpDiag">
            <a:fgClr>
              <a:schemeClr val="accent1">
                <a:lumMod val="20000"/>
                <a:lumOff val="8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en-US" altLang="ja-JP" sz="2800" b="1" dirty="0" smtClean="0">
              <a:solidFill>
                <a:schemeClr val="tx1"/>
              </a:solidFill>
              <a:latin typeface="HGP明朝B" panose="02020800000000000000" pitchFamily="18" charset="-128"/>
              <a:ea typeface="HGP明朝B" panose="02020800000000000000" pitchFamily="18" charset="-128"/>
            </a:endParaRPr>
          </a:p>
          <a:p>
            <a:endParaRPr lang="en-US" altLang="ja-JP" sz="2800" b="1" dirty="0">
              <a:solidFill>
                <a:schemeClr val="tx1"/>
              </a:solidFill>
              <a:latin typeface="HGP明朝B" panose="02020800000000000000" pitchFamily="18" charset="-128"/>
              <a:ea typeface="HGP明朝B" panose="02020800000000000000" pitchFamily="18" charset="-128"/>
            </a:endParaRPr>
          </a:p>
          <a:p>
            <a:endParaRPr kumimoji="1" lang="en-US" altLang="ja-JP" sz="2800" b="1" dirty="0" smtClean="0">
              <a:solidFill>
                <a:schemeClr val="tx1"/>
              </a:solidFill>
              <a:latin typeface="HGP明朝B" panose="02020800000000000000" pitchFamily="18" charset="-128"/>
              <a:ea typeface="HGP明朝B" panose="02020800000000000000" pitchFamily="18" charset="-128"/>
            </a:endParaRPr>
          </a:p>
          <a:p>
            <a:endParaRPr lang="en-US" altLang="ja-JP" sz="2800" b="1" dirty="0">
              <a:solidFill>
                <a:schemeClr val="tx1"/>
              </a:solidFill>
              <a:latin typeface="HGP明朝B" panose="02020800000000000000" pitchFamily="18" charset="-128"/>
              <a:ea typeface="HGP明朝B" panose="02020800000000000000" pitchFamily="18" charset="-128"/>
            </a:endParaRPr>
          </a:p>
          <a:p>
            <a:r>
              <a:rPr kumimoji="1" lang="en-US" altLang="ja-JP" sz="2800" b="1" dirty="0" smtClean="0">
                <a:solidFill>
                  <a:schemeClr val="tx1"/>
                </a:solidFill>
                <a:latin typeface="HGP明朝B" panose="02020800000000000000" pitchFamily="18" charset="-128"/>
                <a:ea typeface="HGP明朝B" panose="02020800000000000000" pitchFamily="18" charset="-128"/>
              </a:rPr>
              <a:t>Fibrin Clot</a:t>
            </a:r>
            <a:endParaRPr kumimoji="1" lang="ja-JP" altLang="en-US" sz="2800" b="1" dirty="0">
              <a:solidFill>
                <a:schemeClr val="tx1"/>
              </a:solidFill>
              <a:latin typeface="HGP明朝B" panose="02020800000000000000" pitchFamily="18" charset="-128"/>
              <a:ea typeface="HGP明朝B" panose="02020800000000000000" pitchFamily="18" charset="-128"/>
            </a:endParaRPr>
          </a:p>
        </p:txBody>
      </p:sp>
      <p:grpSp>
        <p:nvGrpSpPr>
          <p:cNvPr id="2" name="グループ化 1"/>
          <p:cNvGrpSpPr/>
          <p:nvPr/>
        </p:nvGrpSpPr>
        <p:grpSpPr>
          <a:xfrm>
            <a:off x="4772168" y="4945508"/>
            <a:ext cx="4661295" cy="2467668"/>
            <a:chOff x="4772168" y="4945508"/>
            <a:chExt cx="4661295" cy="2467668"/>
          </a:xfrm>
        </p:grpSpPr>
        <p:sp>
          <p:nvSpPr>
            <p:cNvPr id="10" name="角丸四角形 9"/>
            <p:cNvSpPr/>
            <p:nvPr/>
          </p:nvSpPr>
          <p:spPr>
            <a:xfrm>
              <a:off x="4772168" y="5748666"/>
              <a:ext cx="1786577" cy="864344"/>
            </a:xfrm>
            <a:prstGeom prst="roundRect">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HGP明朝B" panose="02020800000000000000" pitchFamily="18" charset="-128"/>
                  <a:ea typeface="HGP明朝B" panose="02020800000000000000" pitchFamily="18" charset="-128"/>
                </a:rPr>
                <a:t>プラスミン</a:t>
              </a:r>
              <a:endParaRPr lang="en-US" altLang="ja-JP" sz="2400" b="1" dirty="0" smtClean="0">
                <a:solidFill>
                  <a:schemeClr val="tx1"/>
                </a:solidFill>
                <a:latin typeface="HGP明朝B" panose="02020800000000000000" pitchFamily="18" charset="-128"/>
                <a:ea typeface="HGP明朝B" panose="02020800000000000000" pitchFamily="18" charset="-128"/>
              </a:endParaRPr>
            </a:p>
            <a:p>
              <a:pPr algn="ctr"/>
              <a:r>
                <a:rPr kumimoji="1" lang="en-US" altLang="ja-JP" sz="2400" b="1" dirty="0" smtClean="0">
                  <a:solidFill>
                    <a:schemeClr val="tx1"/>
                  </a:solidFill>
                  <a:latin typeface="HGP明朝B" panose="02020800000000000000" pitchFamily="18" charset="-128"/>
                  <a:ea typeface="HGP明朝B" panose="02020800000000000000" pitchFamily="18" charset="-128"/>
                </a:rPr>
                <a:t>(PA)</a:t>
              </a:r>
              <a:endParaRPr kumimoji="1" lang="ja-JP" altLang="en-US" sz="2400" b="1" dirty="0">
                <a:solidFill>
                  <a:schemeClr val="tx1"/>
                </a:solidFill>
                <a:latin typeface="HGP明朝B" panose="02020800000000000000" pitchFamily="18" charset="-128"/>
                <a:ea typeface="HGP明朝B" panose="02020800000000000000" pitchFamily="18" charset="-128"/>
              </a:endParaRPr>
            </a:p>
          </p:txBody>
        </p:sp>
        <p:sp>
          <p:nvSpPr>
            <p:cNvPr id="32" name="角丸四角形 31"/>
            <p:cNvSpPr/>
            <p:nvPr/>
          </p:nvSpPr>
          <p:spPr>
            <a:xfrm>
              <a:off x="6908073" y="4945508"/>
              <a:ext cx="2509586" cy="684969"/>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HGP明朝B" panose="02020800000000000000" pitchFamily="18" charset="-128"/>
                  <a:ea typeface="HGP明朝B" panose="02020800000000000000" pitchFamily="18" charset="-128"/>
                </a:rPr>
                <a:t>フィブリン</a:t>
              </a:r>
              <a:endParaRPr kumimoji="1" lang="ja-JP" altLang="en-US" sz="2400" b="1" dirty="0">
                <a:solidFill>
                  <a:schemeClr val="tx1"/>
                </a:solidFill>
                <a:latin typeface="HGP明朝B" panose="02020800000000000000" pitchFamily="18" charset="-128"/>
                <a:ea typeface="HGP明朝B" panose="02020800000000000000" pitchFamily="18" charset="-128"/>
              </a:endParaRPr>
            </a:p>
          </p:txBody>
        </p:sp>
        <p:sp>
          <p:nvSpPr>
            <p:cNvPr id="33" name="角丸四角形 32"/>
            <p:cNvSpPr/>
            <p:nvPr/>
          </p:nvSpPr>
          <p:spPr>
            <a:xfrm>
              <a:off x="6923877" y="6728207"/>
              <a:ext cx="2509586" cy="684969"/>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tx1"/>
                  </a:solidFill>
                  <a:latin typeface="HGP明朝B" panose="02020800000000000000" pitchFamily="18" charset="-128"/>
                  <a:ea typeface="HGP明朝B" panose="02020800000000000000" pitchFamily="18" charset="-128"/>
                </a:rPr>
                <a:t>FDP</a:t>
              </a:r>
              <a:endParaRPr kumimoji="1" lang="ja-JP" altLang="en-US" sz="2400" b="1" dirty="0">
                <a:solidFill>
                  <a:schemeClr val="tx1"/>
                </a:solidFill>
                <a:latin typeface="HGP明朝B" panose="02020800000000000000" pitchFamily="18" charset="-128"/>
                <a:ea typeface="HGP明朝B" panose="02020800000000000000" pitchFamily="18" charset="-128"/>
              </a:endParaRPr>
            </a:p>
          </p:txBody>
        </p:sp>
        <p:sp>
          <p:nvSpPr>
            <p:cNvPr id="34" name="下矢印 33"/>
            <p:cNvSpPr/>
            <p:nvPr/>
          </p:nvSpPr>
          <p:spPr>
            <a:xfrm rot="10800000" flipV="1">
              <a:off x="7731645" y="5722512"/>
              <a:ext cx="519965" cy="879741"/>
            </a:xfrm>
            <a:prstGeom prst="downArrow">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右矢印 34"/>
            <p:cNvSpPr/>
            <p:nvPr/>
          </p:nvSpPr>
          <p:spPr>
            <a:xfrm>
              <a:off x="6777789" y="5807746"/>
              <a:ext cx="953855" cy="449923"/>
            </a:xfrm>
            <a:prstGeom prst="rightArrow">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線溶</a:t>
              </a:r>
            </a:p>
          </p:txBody>
        </p:sp>
      </p:grpSp>
      <p:grpSp>
        <p:nvGrpSpPr>
          <p:cNvPr id="13" name="グループ化 12"/>
          <p:cNvGrpSpPr/>
          <p:nvPr/>
        </p:nvGrpSpPr>
        <p:grpSpPr>
          <a:xfrm>
            <a:off x="830308" y="3337087"/>
            <a:ext cx="4946079" cy="4756041"/>
            <a:chOff x="830308" y="3337087"/>
            <a:chExt cx="4946079" cy="4756041"/>
          </a:xfrm>
        </p:grpSpPr>
        <p:sp>
          <p:nvSpPr>
            <p:cNvPr id="14" name="角丸四角形 13"/>
            <p:cNvSpPr/>
            <p:nvPr/>
          </p:nvSpPr>
          <p:spPr>
            <a:xfrm>
              <a:off x="830308" y="3337087"/>
              <a:ext cx="1980420" cy="927007"/>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smtClean="0">
                  <a:solidFill>
                    <a:schemeClr val="tx1"/>
                  </a:solidFill>
                  <a:latin typeface="HGP明朝B" panose="02020800000000000000" pitchFamily="18" charset="-128"/>
                  <a:ea typeface="HGP明朝B" panose="02020800000000000000" pitchFamily="18" charset="-128"/>
                </a:rPr>
                <a:t>PAI-1</a:t>
              </a:r>
              <a:endParaRPr kumimoji="1" lang="ja-JP" altLang="en-US" sz="2400" b="1" dirty="0">
                <a:solidFill>
                  <a:schemeClr val="tx1"/>
                </a:solidFill>
                <a:latin typeface="HGP明朝B" panose="02020800000000000000" pitchFamily="18" charset="-128"/>
                <a:ea typeface="HGP明朝B" panose="02020800000000000000" pitchFamily="18" charset="-128"/>
              </a:endParaRPr>
            </a:p>
          </p:txBody>
        </p:sp>
        <p:sp>
          <p:nvSpPr>
            <p:cNvPr id="17" name="下矢印 16"/>
            <p:cNvSpPr/>
            <p:nvPr/>
          </p:nvSpPr>
          <p:spPr>
            <a:xfrm rot="12450855">
              <a:off x="4585744" y="6636938"/>
              <a:ext cx="301963" cy="380534"/>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下矢印 21"/>
            <p:cNvSpPr/>
            <p:nvPr/>
          </p:nvSpPr>
          <p:spPr>
            <a:xfrm rot="19120995">
              <a:off x="2206476" y="4293245"/>
              <a:ext cx="275026" cy="515746"/>
            </a:xfrm>
            <a:prstGeom prst="down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角丸四角形 35"/>
            <p:cNvSpPr/>
            <p:nvPr/>
          </p:nvSpPr>
          <p:spPr>
            <a:xfrm>
              <a:off x="2141068" y="7068938"/>
              <a:ext cx="3635319" cy="1024190"/>
            </a:xfrm>
            <a:prstGeom prst="roundRect">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l-GR" altLang="ja-JP" sz="2400" b="1" dirty="0" smtClean="0">
                  <a:solidFill>
                    <a:schemeClr val="tx1"/>
                  </a:solidFill>
                  <a:latin typeface="HGP明朝B" panose="02020800000000000000" pitchFamily="18" charset="-128"/>
                  <a:ea typeface="HGP明朝B" panose="02020800000000000000" pitchFamily="18" charset="-128"/>
                </a:rPr>
                <a:t>Α</a:t>
              </a:r>
              <a:r>
                <a:rPr kumimoji="1" lang="en-US" altLang="ja-JP" sz="2400" b="1" dirty="0" smtClean="0">
                  <a:solidFill>
                    <a:schemeClr val="tx1"/>
                  </a:solidFill>
                  <a:latin typeface="HGP明朝B" panose="02020800000000000000" pitchFamily="18" charset="-128"/>
                  <a:ea typeface="HGP明朝B" panose="02020800000000000000" pitchFamily="18" charset="-128"/>
                </a:rPr>
                <a:t>2</a:t>
              </a:r>
              <a:r>
                <a:rPr kumimoji="1" lang="ja-JP" altLang="en-US" sz="2400" b="1" dirty="0" smtClean="0">
                  <a:solidFill>
                    <a:schemeClr val="tx1"/>
                  </a:solidFill>
                  <a:latin typeface="HGP明朝B" panose="02020800000000000000" pitchFamily="18" charset="-128"/>
                  <a:ea typeface="HGP明朝B" panose="02020800000000000000" pitchFamily="18" charset="-128"/>
                </a:rPr>
                <a:t>プラスミンインヒビター</a:t>
              </a:r>
              <a:endParaRPr kumimoji="1" lang="en-US" altLang="ja-JP" sz="2400" b="1" dirty="0" smtClean="0">
                <a:solidFill>
                  <a:schemeClr val="tx1"/>
                </a:solidFill>
                <a:latin typeface="HGP明朝B" panose="02020800000000000000" pitchFamily="18" charset="-128"/>
                <a:ea typeface="HGP明朝B" panose="02020800000000000000" pitchFamily="18" charset="-128"/>
              </a:endParaRPr>
            </a:p>
            <a:p>
              <a:pPr algn="ctr"/>
              <a:r>
                <a:rPr kumimoji="1" lang="ja-JP" altLang="en-US" sz="2400" b="1" dirty="0" smtClean="0">
                  <a:solidFill>
                    <a:schemeClr val="tx1"/>
                  </a:solidFill>
                  <a:latin typeface="HGP明朝B" panose="02020800000000000000" pitchFamily="18" charset="-128"/>
                  <a:ea typeface="HGP明朝B" panose="02020800000000000000" pitchFamily="18" charset="-128"/>
                </a:rPr>
                <a:t>（</a:t>
              </a:r>
              <a:r>
                <a:rPr kumimoji="1" lang="en-US" altLang="ja-JP" sz="2400" b="1" dirty="0" smtClean="0">
                  <a:solidFill>
                    <a:schemeClr val="tx1"/>
                  </a:solidFill>
                  <a:latin typeface="HGP明朝B" panose="02020800000000000000" pitchFamily="18" charset="-128"/>
                  <a:ea typeface="HGP明朝B" panose="02020800000000000000" pitchFamily="18" charset="-128"/>
                </a:rPr>
                <a:t>α2-PI</a:t>
              </a:r>
              <a:r>
                <a:rPr kumimoji="1" lang="ja-JP" altLang="en-US" sz="2400" b="1" dirty="0" smtClean="0">
                  <a:solidFill>
                    <a:schemeClr val="tx1"/>
                  </a:solidFill>
                  <a:latin typeface="HGP明朝B" panose="02020800000000000000" pitchFamily="18" charset="-128"/>
                  <a:ea typeface="HGP明朝B" panose="02020800000000000000" pitchFamily="18" charset="-128"/>
                </a:rPr>
                <a:t>）</a:t>
              </a:r>
              <a:endParaRPr kumimoji="1" lang="ja-JP" altLang="en-US" sz="2400" b="1" dirty="0">
                <a:solidFill>
                  <a:schemeClr val="tx1"/>
                </a:solidFill>
                <a:latin typeface="HGP明朝B" panose="02020800000000000000" pitchFamily="18" charset="-128"/>
                <a:ea typeface="HGP明朝B" panose="02020800000000000000" pitchFamily="18" charset="-128"/>
              </a:endParaRPr>
            </a:p>
          </p:txBody>
        </p:sp>
      </p:grpSp>
      <p:grpSp>
        <p:nvGrpSpPr>
          <p:cNvPr id="5" name="グループ化 4"/>
          <p:cNvGrpSpPr/>
          <p:nvPr/>
        </p:nvGrpSpPr>
        <p:grpSpPr>
          <a:xfrm>
            <a:off x="2195919" y="3825541"/>
            <a:ext cx="4408679" cy="2300610"/>
            <a:chOff x="2195919" y="3825541"/>
            <a:chExt cx="4408679" cy="2300610"/>
          </a:xfrm>
        </p:grpSpPr>
        <p:sp>
          <p:nvSpPr>
            <p:cNvPr id="7" name="角丸四角形 6"/>
            <p:cNvSpPr/>
            <p:nvPr/>
          </p:nvSpPr>
          <p:spPr>
            <a:xfrm>
              <a:off x="2663425" y="5489340"/>
              <a:ext cx="1808895" cy="636811"/>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HGP明朝B" panose="02020800000000000000" pitchFamily="18" charset="-128"/>
                  <a:ea typeface="HGP明朝B" panose="02020800000000000000" pitchFamily="18" charset="-128"/>
                </a:rPr>
                <a:t>トロンビン</a:t>
              </a:r>
              <a:endParaRPr kumimoji="1" lang="ja-JP" altLang="en-US" sz="2400" b="1" dirty="0">
                <a:solidFill>
                  <a:schemeClr val="tx1"/>
                </a:solidFill>
                <a:latin typeface="HGP明朝B" panose="02020800000000000000" pitchFamily="18" charset="-128"/>
                <a:ea typeface="HGP明朝B" panose="02020800000000000000" pitchFamily="18" charset="-128"/>
              </a:endParaRPr>
            </a:p>
          </p:txBody>
        </p:sp>
        <p:sp>
          <p:nvSpPr>
            <p:cNvPr id="8" name="角丸四角形 7"/>
            <p:cNvSpPr/>
            <p:nvPr/>
          </p:nvSpPr>
          <p:spPr>
            <a:xfrm>
              <a:off x="2195919" y="4835887"/>
              <a:ext cx="1787542" cy="588538"/>
            </a:xfrm>
            <a:prstGeom prst="roundRect">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err="1" smtClean="0">
                  <a:solidFill>
                    <a:schemeClr val="tx1"/>
                  </a:solidFill>
                  <a:latin typeface="HGP明朝B" panose="02020800000000000000" pitchFamily="18" charset="-128"/>
                  <a:ea typeface="HGP明朝B" panose="02020800000000000000" pitchFamily="18" charset="-128"/>
                </a:rPr>
                <a:t>tPA</a:t>
              </a:r>
              <a:endParaRPr kumimoji="1" lang="ja-JP" altLang="en-US" sz="2400" b="1" dirty="0">
                <a:solidFill>
                  <a:schemeClr val="tx1"/>
                </a:solidFill>
                <a:latin typeface="HGP明朝B" panose="02020800000000000000" pitchFamily="18" charset="-128"/>
                <a:ea typeface="HGP明朝B" panose="02020800000000000000" pitchFamily="18" charset="-128"/>
              </a:endParaRPr>
            </a:p>
          </p:txBody>
        </p:sp>
        <p:sp>
          <p:nvSpPr>
            <p:cNvPr id="18" name="下矢印 17"/>
            <p:cNvSpPr/>
            <p:nvPr/>
          </p:nvSpPr>
          <p:spPr>
            <a:xfrm rot="10800000" flipV="1">
              <a:off x="5298484" y="4826026"/>
              <a:ext cx="362715" cy="786497"/>
            </a:xfrm>
            <a:prstGeom prst="downArrow">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角丸四角形 23"/>
            <p:cNvSpPr/>
            <p:nvPr/>
          </p:nvSpPr>
          <p:spPr>
            <a:xfrm>
              <a:off x="4095012" y="3825541"/>
              <a:ext cx="2509586" cy="800958"/>
            </a:xfrm>
            <a:prstGeom prst="round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latin typeface="HGP明朝B" panose="02020800000000000000" pitchFamily="18" charset="-128"/>
                  <a:ea typeface="HGP明朝B" panose="02020800000000000000" pitchFamily="18" charset="-128"/>
                </a:rPr>
                <a:t>プラスミノーゲン</a:t>
              </a:r>
              <a:r>
                <a:rPr lang="en-US" altLang="ja-JP" sz="2400" b="1" dirty="0" smtClean="0">
                  <a:solidFill>
                    <a:schemeClr val="tx1"/>
                  </a:solidFill>
                  <a:latin typeface="HGP明朝B" panose="02020800000000000000" pitchFamily="18" charset="-128"/>
                  <a:ea typeface="HGP明朝B" panose="02020800000000000000" pitchFamily="18" charset="-128"/>
                </a:rPr>
                <a:t>(PLG)</a:t>
              </a:r>
            </a:p>
          </p:txBody>
        </p:sp>
        <p:sp>
          <p:nvSpPr>
            <p:cNvPr id="37" name="右矢印 36"/>
            <p:cNvSpPr/>
            <p:nvPr/>
          </p:nvSpPr>
          <p:spPr>
            <a:xfrm>
              <a:off x="4187189" y="4915287"/>
              <a:ext cx="953855" cy="449923"/>
            </a:xfrm>
            <a:prstGeom prst="rightArrow">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grpSp>
      <p:grpSp>
        <p:nvGrpSpPr>
          <p:cNvPr id="12" name="グループ化 11"/>
          <p:cNvGrpSpPr/>
          <p:nvPr/>
        </p:nvGrpSpPr>
        <p:grpSpPr>
          <a:xfrm>
            <a:off x="166582" y="5225107"/>
            <a:ext cx="2010298" cy="1144492"/>
            <a:chOff x="166582" y="5225107"/>
            <a:chExt cx="2010298" cy="1144492"/>
          </a:xfrm>
        </p:grpSpPr>
        <p:sp>
          <p:nvSpPr>
            <p:cNvPr id="87" name="右矢印 86"/>
            <p:cNvSpPr/>
            <p:nvPr/>
          </p:nvSpPr>
          <p:spPr>
            <a:xfrm rot="20156153">
              <a:off x="1700800" y="5225107"/>
              <a:ext cx="476080" cy="449923"/>
            </a:xfrm>
            <a:prstGeom prst="rightArrow">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86" name="角丸四角形 85"/>
            <p:cNvSpPr/>
            <p:nvPr/>
          </p:nvSpPr>
          <p:spPr>
            <a:xfrm>
              <a:off x="166582" y="5673553"/>
              <a:ext cx="1977341" cy="588538"/>
            </a:xfrm>
            <a:prstGeom prst="roundRect">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smtClean="0">
                  <a:solidFill>
                    <a:schemeClr val="tx1"/>
                  </a:solidFill>
                  <a:latin typeface="HGP明朝B" panose="02020800000000000000" pitchFamily="18" charset="-128"/>
                  <a:ea typeface="HGP明朝B" panose="02020800000000000000" pitchFamily="18" charset="-128"/>
                </a:rPr>
                <a:t>ウロキナーゼ</a:t>
              </a:r>
              <a:endParaRPr kumimoji="1" lang="ja-JP" altLang="en-US" sz="2400" b="1" dirty="0">
                <a:solidFill>
                  <a:schemeClr val="tx1"/>
                </a:solidFill>
                <a:latin typeface="HGP明朝B" panose="02020800000000000000" pitchFamily="18" charset="-128"/>
                <a:ea typeface="HGP明朝B" panose="02020800000000000000" pitchFamily="18" charset="-128"/>
              </a:endParaRPr>
            </a:p>
          </p:txBody>
        </p:sp>
        <p:sp>
          <p:nvSpPr>
            <p:cNvPr id="89" name="角丸四角形 88"/>
            <p:cNvSpPr/>
            <p:nvPr/>
          </p:nvSpPr>
          <p:spPr>
            <a:xfrm>
              <a:off x="385627" y="6163362"/>
              <a:ext cx="1755442" cy="206237"/>
            </a:xfrm>
            <a:prstGeom prst="roundRect">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HGP明朝B" panose="02020800000000000000" pitchFamily="18" charset="-128"/>
                  <a:ea typeface="HGP明朝B" panose="02020800000000000000" pitchFamily="18" charset="-128"/>
                </a:rPr>
                <a:t>ｽﾄﾚﾌﾟﾄｷﾅｰｾﾞ</a:t>
              </a:r>
              <a:endParaRPr kumimoji="1" lang="ja-JP" altLang="en-US" sz="1400" dirty="0">
                <a:solidFill>
                  <a:schemeClr val="tx1"/>
                </a:solidFill>
                <a:latin typeface="HGP明朝B" panose="02020800000000000000" pitchFamily="18" charset="-128"/>
                <a:ea typeface="HGP明朝B" panose="02020800000000000000" pitchFamily="18" charset="-128"/>
              </a:endParaRPr>
            </a:p>
          </p:txBody>
        </p:sp>
      </p:grpSp>
      <p:sp>
        <p:nvSpPr>
          <p:cNvPr id="69" name="正方形/長方形 68"/>
          <p:cNvSpPr/>
          <p:nvPr/>
        </p:nvSpPr>
        <p:spPr>
          <a:xfrm>
            <a:off x="7359483" y="2604573"/>
            <a:ext cx="5811624" cy="954107"/>
          </a:xfrm>
          <a:prstGeom prst="rect">
            <a:avLst/>
          </a:prstGeom>
          <a:solidFill>
            <a:schemeClr val="bg1"/>
          </a:solidFill>
        </p:spPr>
        <p:txBody>
          <a:bodyPr wrap="square">
            <a:spAutoFit/>
          </a:bodyPr>
          <a:lstStyle/>
          <a:p>
            <a:r>
              <a:rPr lang="zh-TW" altLang="en-US" sz="2800" dirty="0">
                <a:solidFill>
                  <a:srgbClr val="FF0000"/>
                </a:solidFill>
                <a:latin typeface="HGP明朝B" panose="02020800000000000000" pitchFamily="18" charset="-128"/>
                <a:ea typeface="HGP明朝B" panose="02020800000000000000" pitchFamily="18" charset="-128"/>
              </a:rPr>
              <a:t>播種性血管内凝固症候群 （</a:t>
            </a:r>
            <a:r>
              <a:rPr lang="en-US" altLang="zh-TW" sz="2800" dirty="0">
                <a:solidFill>
                  <a:srgbClr val="FF0000"/>
                </a:solidFill>
                <a:latin typeface="HGP明朝B" panose="02020800000000000000" pitchFamily="18" charset="-128"/>
                <a:ea typeface="HGP明朝B" panose="02020800000000000000" pitchFamily="18" charset="-128"/>
              </a:rPr>
              <a:t>DIC</a:t>
            </a:r>
            <a:r>
              <a:rPr lang="zh-TW" altLang="en-US" sz="2800" dirty="0">
                <a:solidFill>
                  <a:srgbClr val="FF0000"/>
                </a:solidFill>
                <a:latin typeface="HGP明朝B" panose="02020800000000000000" pitchFamily="18" charset="-128"/>
                <a:ea typeface="HGP明朝B" panose="02020800000000000000" pitchFamily="18" charset="-128"/>
              </a:rPr>
              <a:t>） </a:t>
            </a:r>
          </a:p>
          <a:p>
            <a:r>
              <a:rPr lang="zh-TW" altLang="en-US" sz="2800" dirty="0">
                <a:solidFill>
                  <a:srgbClr val="FF0000"/>
                </a:solidFill>
                <a:latin typeface="HGP明朝B" panose="02020800000000000000" pitchFamily="18" charset="-128"/>
                <a:ea typeface="HGP明朝B" panose="02020800000000000000" pitchFamily="18" charset="-128"/>
              </a:rPr>
              <a:t>（消費性凝固障害；脱線維素症候群）</a:t>
            </a:r>
            <a:endParaRPr lang="ja-JP" altLang="en-US" sz="2800" dirty="0">
              <a:solidFill>
                <a:srgbClr val="FF0000"/>
              </a:solidFill>
              <a:latin typeface="HGP明朝B" panose="02020800000000000000" pitchFamily="18" charset="-128"/>
              <a:ea typeface="HGP明朝B" panose="02020800000000000000" pitchFamily="18" charset="-128"/>
            </a:endParaRPr>
          </a:p>
        </p:txBody>
      </p:sp>
      <p:grpSp>
        <p:nvGrpSpPr>
          <p:cNvPr id="70" name="グループ化 69"/>
          <p:cNvGrpSpPr/>
          <p:nvPr/>
        </p:nvGrpSpPr>
        <p:grpSpPr>
          <a:xfrm>
            <a:off x="5042900" y="6728207"/>
            <a:ext cx="2293539" cy="2437728"/>
            <a:chOff x="9779833" y="-1665352"/>
            <a:chExt cx="2293539" cy="2437728"/>
          </a:xfrm>
        </p:grpSpPr>
        <p:sp>
          <p:nvSpPr>
            <p:cNvPr id="74" name="正方形/長方形 73"/>
            <p:cNvSpPr/>
            <p:nvPr/>
          </p:nvSpPr>
          <p:spPr>
            <a:xfrm>
              <a:off x="9779833" y="152270"/>
              <a:ext cx="2293539" cy="620106"/>
            </a:xfrm>
            <a:prstGeom prst="rect">
              <a:avLst/>
            </a:prstGeom>
            <a:solidFill>
              <a:schemeClr val="accent2">
                <a:lumMod val="5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bg1"/>
                  </a:solidFill>
                  <a:latin typeface="HGP明朝B" panose="02020800000000000000" pitchFamily="18" charset="-128"/>
                  <a:ea typeface="HGP明朝B" panose="02020800000000000000" pitchFamily="18" charset="-128"/>
                </a:rPr>
                <a:t>アプロチニン</a:t>
              </a:r>
            </a:p>
          </p:txBody>
        </p:sp>
        <p:sp>
          <p:nvSpPr>
            <p:cNvPr id="76" name="右矢印 75"/>
            <p:cNvSpPr/>
            <p:nvPr/>
          </p:nvSpPr>
          <p:spPr>
            <a:xfrm rot="16200000">
              <a:off x="9999167" y="-979533"/>
              <a:ext cx="1709013" cy="337376"/>
            </a:xfrm>
            <a:prstGeom prst="rightArrow">
              <a:avLst/>
            </a:prstGeom>
            <a:solidFill>
              <a:schemeClr val="accent2">
                <a:lumMod val="50000"/>
              </a:schemeClr>
            </a:solidFill>
            <a:ln w="12700" cap="flat" cmpd="sng" algn="ctr">
              <a:solidFill>
                <a:schemeClr val="accent2">
                  <a:lumMod val="75000"/>
                </a:schemeClr>
              </a:solidFill>
              <a:prstDash val="solid"/>
              <a:miter lim="800000"/>
            </a:ln>
            <a:effectLst/>
          </p:spPr>
          <p:txBody>
            <a:bodyPr rtlCol="0" anchor="ctr"/>
            <a:lstStyle/>
            <a:p>
              <a:pPr algn="ctr" defTabSz="1761043">
                <a:defRPr/>
              </a:pPr>
              <a:endParaRPr kumimoji="0" lang="ja-JP" altLang="en-US" sz="3467" kern="0">
                <a:solidFill>
                  <a:prstClr val="white"/>
                </a:solidFill>
                <a:latin typeface="ＭＳ Ｐ明朝" panose="02020600040205080304" pitchFamily="18" charset="-128"/>
                <a:ea typeface="ＭＳ Ｐ明朝" panose="02020600040205080304" pitchFamily="18" charset="-128"/>
              </a:endParaRPr>
            </a:p>
          </p:txBody>
        </p:sp>
      </p:grpSp>
    </p:spTree>
    <p:extLst>
      <p:ext uri="{BB962C8B-B14F-4D97-AF65-F5344CB8AC3E}">
        <p14:creationId xmlns:p14="http://schemas.microsoft.com/office/powerpoint/2010/main" val="213813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1000"/>
                                        <p:tgtEl>
                                          <p:spTgt spid="71"/>
                                        </p:tgtEl>
                                      </p:cBhvr>
                                    </p:animEffect>
                                    <p:anim calcmode="lin" valueType="num">
                                      <p:cBhvr>
                                        <p:cTn id="8" dur="1000" fill="hold"/>
                                        <p:tgtEl>
                                          <p:spTgt spid="71"/>
                                        </p:tgtEl>
                                        <p:attrNameLst>
                                          <p:attrName>ppt_x</p:attrName>
                                        </p:attrNameLst>
                                      </p:cBhvr>
                                      <p:tavLst>
                                        <p:tav tm="0">
                                          <p:val>
                                            <p:strVal val="#ppt_x"/>
                                          </p:val>
                                        </p:tav>
                                        <p:tav tm="100000">
                                          <p:val>
                                            <p:strVal val="#ppt_x"/>
                                          </p:val>
                                        </p:tav>
                                      </p:tavLst>
                                    </p:anim>
                                    <p:anim calcmode="lin" valueType="num">
                                      <p:cBhvr>
                                        <p:cTn id="9"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1000"/>
                                        <p:tgtEl>
                                          <p:spTgt spid="2"/>
                                        </p:tgtEl>
                                      </p:cBhvr>
                                    </p:animEffect>
                                    <p:anim calcmode="lin" valueType="num">
                                      <p:cBhvr>
                                        <p:cTn id="21" dur="1000" fill="hold"/>
                                        <p:tgtEl>
                                          <p:spTgt spid="2"/>
                                        </p:tgtEl>
                                        <p:attrNameLst>
                                          <p:attrName>ppt_x</p:attrName>
                                        </p:attrNameLst>
                                      </p:cBhvr>
                                      <p:tavLst>
                                        <p:tav tm="0">
                                          <p:val>
                                            <p:strVal val="#ppt_x"/>
                                          </p:val>
                                        </p:tav>
                                        <p:tav tm="100000">
                                          <p:val>
                                            <p:strVal val="#ppt_x"/>
                                          </p:val>
                                        </p:tav>
                                      </p:tavLst>
                                    </p:anim>
                                    <p:anim calcmode="lin" valueType="num">
                                      <p:cBhvr>
                                        <p:cTn id="2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70"/>
                                        </p:tgtEl>
                                        <p:attrNameLst>
                                          <p:attrName>style.visibility</p:attrName>
                                        </p:attrNameLst>
                                      </p:cBhvr>
                                      <p:to>
                                        <p:strVal val="visible"/>
                                      </p:to>
                                    </p:set>
                                    <p:anim calcmode="lin" valueType="num">
                                      <p:cBhvr additive="base">
                                        <p:cTn id="48" dur="500" fill="hold"/>
                                        <p:tgtEl>
                                          <p:spTgt spid="70"/>
                                        </p:tgtEl>
                                        <p:attrNameLst>
                                          <p:attrName>ppt_x</p:attrName>
                                        </p:attrNameLst>
                                      </p:cBhvr>
                                      <p:tavLst>
                                        <p:tav tm="0">
                                          <p:val>
                                            <p:strVal val="#ppt_x"/>
                                          </p:val>
                                        </p:tav>
                                        <p:tav tm="100000">
                                          <p:val>
                                            <p:strVal val="#ppt_x"/>
                                          </p:val>
                                        </p:tav>
                                      </p:tavLst>
                                    </p:anim>
                                    <p:anim calcmode="lin" valueType="num">
                                      <p:cBhvr additive="base">
                                        <p:cTn id="49"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83"/>
                                        </p:tgtEl>
                                        <p:attrNameLst>
                                          <p:attrName>style.visibility</p:attrName>
                                        </p:attrNameLst>
                                      </p:cBhvr>
                                      <p:to>
                                        <p:strVal val="visible"/>
                                      </p:to>
                                    </p:set>
                                    <p:animEffect transition="in" filter="fade">
                                      <p:cBhvr>
                                        <p:cTn id="54" dur="1000"/>
                                        <p:tgtEl>
                                          <p:spTgt spid="83"/>
                                        </p:tgtEl>
                                      </p:cBhvr>
                                    </p:animEffect>
                                    <p:anim calcmode="lin" valueType="num">
                                      <p:cBhvr>
                                        <p:cTn id="55" dur="1000" fill="hold"/>
                                        <p:tgtEl>
                                          <p:spTgt spid="83"/>
                                        </p:tgtEl>
                                        <p:attrNameLst>
                                          <p:attrName>ppt_x</p:attrName>
                                        </p:attrNameLst>
                                      </p:cBhvr>
                                      <p:tavLst>
                                        <p:tav tm="0">
                                          <p:val>
                                            <p:strVal val="#ppt_x"/>
                                          </p:val>
                                        </p:tav>
                                        <p:tav tm="100000">
                                          <p:val>
                                            <p:strVal val="#ppt_x"/>
                                          </p:val>
                                        </p:tav>
                                      </p:tavLst>
                                    </p:anim>
                                    <p:anim calcmode="lin" valueType="num">
                                      <p:cBhvr>
                                        <p:cTn id="56"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9"/>
                                        </p:tgtEl>
                                        <p:attrNameLst>
                                          <p:attrName>style.visibility</p:attrName>
                                        </p:attrNameLst>
                                      </p:cBhvr>
                                      <p:to>
                                        <p:strVal val="visible"/>
                                      </p:to>
                                    </p:set>
                                    <p:anim calcmode="lin" valueType="num">
                                      <p:cBhvr additive="base">
                                        <p:cTn id="61" dur="500" fill="hold"/>
                                        <p:tgtEl>
                                          <p:spTgt spid="79"/>
                                        </p:tgtEl>
                                        <p:attrNameLst>
                                          <p:attrName>ppt_x</p:attrName>
                                        </p:attrNameLst>
                                      </p:cBhvr>
                                      <p:tavLst>
                                        <p:tav tm="0">
                                          <p:val>
                                            <p:strVal val="#ppt_x"/>
                                          </p:val>
                                        </p:tav>
                                        <p:tav tm="100000">
                                          <p:val>
                                            <p:strVal val="#ppt_x"/>
                                          </p:val>
                                        </p:tav>
                                      </p:tavLst>
                                    </p:anim>
                                    <p:anim calcmode="lin" valueType="num">
                                      <p:cBhvr additive="base">
                                        <p:cTn id="62"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5"/>
                                        </p:tgtEl>
                                        <p:attrNameLst>
                                          <p:attrName>style.visibility</p:attrName>
                                        </p:attrNameLst>
                                      </p:cBhvr>
                                      <p:to>
                                        <p:strVal val="visible"/>
                                      </p:to>
                                    </p:set>
                                    <p:anim calcmode="lin" valueType="num">
                                      <p:cBhvr additive="base">
                                        <p:cTn id="67" dur="500" fill="hold"/>
                                        <p:tgtEl>
                                          <p:spTgt spid="75"/>
                                        </p:tgtEl>
                                        <p:attrNameLst>
                                          <p:attrName>ppt_x</p:attrName>
                                        </p:attrNameLst>
                                      </p:cBhvr>
                                      <p:tavLst>
                                        <p:tav tm="0">
                                          <p:val>
                                            <p:strVal val="#ppt_x"/>
                                          </p:val>
                                        </p:tav>
                                        <p:tav tm="100000">
                                          <p:val>
                                            <p:strVal val="#ppt_x"/>
                                          </p:val>
                                        </p:tav>
                                      </p:tavLst>
                                    </p:anim>
                                    <p:anim calcmode="lin" valueType="num">
                                      <p:cBhvr additive="base">
                                        <p:cTn id="68"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1000"/>
                                        <p:tgtEl>
                                          <p:spTgt spid="69"/>
                                        </p:tgtEl>
                                      </p:cBhvr>
                                    </p:animEffect>
                                    <p:anim calcmode="lin" valueType="num">
                                      <p:cBhvr>
                                        <p:cTn id="80" dur="1000" fill="hold"/>
                                        <p:tgtEl>
                                          <p:spTgt spid="69"/>
                                        </p:tgtEl>
                                        <p:attrNameLst>
                                          <p:attrName>ppt_x</p:attrName>
                                        </p:attrNameLst>
                                      </p:cBhvr>
                                      <p:tavLst>
                                        <p:tav tm="0">
                                          <p:val>
                                            <p:strVal val="#ppt_x"/>
                                          </p:val>
                                        </p:tav>
                                        <p:tav tm="100000">
                                          <p:val>
                                            <p:strVal val="#ppt_x"/>
                                          </p:val>
                                        </p:tav>
                                      </p:tavLst>
                                    </p:anim>
                                    <p:anim calcmode="lin" valueType="num">
                                      <p:cBhvr>
                                        <p:cTn id="81"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6" grpId="0" animBg="1"/>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578890" y="658340"/>
            <a:ext cx="9377910" cy="10587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dirty="0">
                <a:solidFill>
                  <a:schemeClr val="tx1"/>
                </a:solidFill>
                <a:latin typeface="HGP明朝B" panose="02020800000000000000" pitchFamily="18" charset="-128"/>
                <a:ea typeface="HGP明朝B" panose="02020800000000000000" pitchFamily="18" charset="-128"/>
              </a:rPr>
              <a:t>一次線溶異常</a:t>
            </a:r>
            <a:r>
              <a:rPr lang="zh-TW" altLang="en-US" sz="2400" dirty="0" smtClean="0">
                <a:solidFill>
                  <a:schemeClr val="tx1"/>
                </a:solidFill>
                <a:latin typeface="HGP明朝B" panose="02020800000000000000" pitchFamily="18" charset="-128"/>
                <a:ea typeface="HGP明朝B" panose="02020800000000000000" pitchFamily="18" charset="-128"/>
              </a:rPr>
              <a:t>亢進</a:t>
            </a:r>
            <a:r>
              <a:rPr lang="ja-JP" altLang="en-US" sz="2400" dirty="0" smtClean="0">
                <a:solidFill>
                  <a:schemeClr val="tx1"/>
                </a:solidFill>
                <a:latin typeface="HGP明朝B" panose="02020800000000000000" pitchFamily="18" charset="-128"/>
                <a:ea typeface="HGP明朝B" panose="02020800000000000000" pitchFamily="18" charset="-128"/>
              </a:rPr>
              <a:t>　</a:t>
            </a:r>
            <a:r>
              <a:rPr lang="en-US" altLang="ja-JP" sz="2400" dirty="0" smtClean="0">
                <a:solidFill>
                  <a:schemeClr val="tx1"/>
                </a:solidFill>
                <a:latin typeface="HGP明朝B" panose="02020800000000000000" pitchFamily="18" charset="-128"/>
                <a:ea typeface="HGP明朝B" panose="02020800000000000000" pitchFamily="18" charset="-128"/>
              </a:rPr>
              <a:t>				</a:t>
            </a:r>
            <a:r>
              <a:rPr lang="ja-JP" altLang="en-US" sz="2400" dirty="0" smtClean="0">
                <a:solidFill>
                  <a:schemeClr val="tx1"/>
                </a:solidFill>
                <a:latin typeface="HGP明朝B" panose="02020800000000000000" pitchFamily="18" charset="-128"/>
                <a:ea typeface="HGP明朝B" panose="02020800000000000000" pitchFamily="18" charset="-128"/>
              </a:rPr>
              <a:t>　→⇒　ＦＤＰの増加</a:t>
            </a:r>
            <a:endParaRPr lang="zh-TW" altLang="en-US" sz="2400" dirty="0">
              <a:solidFill>
                <a:schemeClr val="tx1"/>
              </a:solidFill>
              <a:latin typeface="HGP明朝B" panose="02020800000000000000" pitchFamily="18" charset="-128"/>
              <a:ea typeface="HGP明朝B" panose="02020800000000000000" pitchFamily="18" charset="-128"/>
            </a:endParaRPr>
          </a:p>
          <a:p>
            <a:r>
              <a:rPr lang="zh-TW" altLang="en-US" sz="2400" dirty="0">
                <a:solidFill>
                  <a:schemeClr val="tx1"/>
                </a:solidFill>
                <a:latin typeface="HGP明朝B" panose="02020800000000000000" pitchFamily="18" charset="-128"/>
                <a:ea typeface="HGP明朝B" panose="02020800000000000000" pitchFamily="18" charset="-128"/>
              </a:rPr>
              <a:t>二次線溶：播種性血管内凝固症候群（</a:t>
            </a:r>
            <a:r>
              <a:rPr lang="en-US" altLang="zh-TW" sz="2400" dirty="0">
                <a:solidFill>
                  <a:schemeClr val="tx1"/>
                </a:solidFill>
                <a:latin typeface="HGP明朝B" panose="02020800000000000000" pitchFamily="18" charset="-128"/>
                <a:ea typeface="HGP明朝B" panose="02020800000000000000" pitchFamily="18" charset="-128"/>
              </a:rPr>
              <a:t>DIC</a:t>
            </a:r>
            <a:r>
              <a:rPr lang="zh-TW" altLang="en-US" sz="2400" dirty="0" smtClean="0">
                <a:solidFill>
                  <a:schemeClr val="tx1"/>
                </a:solidFill>
                <a:latin typeface="HGP明朝B" panose="02020800000000000000" pitchFamily="18" charset="-128"/>
                <a:ea typeface="HGP明朝B" panose="02020800000000000000" pitchFamily="18" charset="-128"/>
              </a:rPr>
              <a:t>）</a:t>
            </a:r>
            <a:r>
              <a:rPr lang="ja-JP" altLang="en-US" sz="2400" dirty="0" smtClean="0">
                <a:solidFill>
                  <a:schemeClr val="tx1"/>
                </a:solidFill>
                <a:latin typeface="HGP明朝B" panose="02020800000000000000" pitchFamily="18" charset="-128"/>
                <a:ea typeface="HGP明朝B" panose="02020800000000000000" pitchFamily="18" charset="-128"/>
              </a:rPr>
              <a:t>　→⇒　Ｄダイマーの増加</a:t>
            </a:r>
            <a:endParaRPr lang="zh-TW" altLang="en-US" sz="2400" dirty="0">
              <a:solidFill>
                <a:schemeClr val="tx1"/>
              </a:solidFill>
              <a:latin typeface="HGP明朝B" panose="02020800000000000000" pitchFamily="18" charset="-128"/>
              <a:ea typeface="HGP明朝B" panose="02020800000000000000" pitchFamily="18" charset="-128"/>
            </a:endParaRPr>
          </a:p>
        </p:txBody>
      </p:sp>
      <p:sp>
        <p:nvSpPr>
          <p:cNvPr id="8" name="正方形/長方形 7"/>
          <p:cNvSpPr/>
          <p:nvPr/>
        </p:nvSpPr>
        <p:spPr>
          <a:xfrm>
            <a:off x="578890" y="1865979"/>
            <a:ext cx="6065750" cy="1815882"/>
          </a:xfrm>
          <a:prstGeom prst="rect">
            <a:avLst/>
          </a:prstGeom>
          <a:solidFill>
            <a:schemeClr val="bg1"/>
          </a:solidFill>
        </p:spPr>
        <p:txBody>
          <a:bodyPr wrap="square">
            <a:spAutoFit/>
          </a:bodyPr>
          <a:lstStyle/>
          <a:p>
            <a:r>
              <a:rPr lang="ja-JP" altLang="en-US" sz="2800" dirty="0" smtClean="0">
                <a:solidFill>
                  <a:srgbClr val="FF0000"/>
                </a:solidFill>
                <a:latin typeface="HGP明朝B" panose="02020800000000000000" pitchFamily="18" charset="-128"/>
                <a:ea typeface="HGP明朝B" panose="02020800000000000000" pitchFamily="18" charset="-128"/>
              </a:rPr>
              <a:t>・</a:t>
            </a:r>
            <a:r>
              <a:rPr lang="zh-TW" altLang="en-US" sz="2800" dirty="0" smtClean="0">
                <a:solidFill>
                  <a:srgbClr val="FF0000"/>
                </a:solidFill>
                <a:latin typeface="HGP明朝B" panose="02020800000000000000" pitchFamily="18" charset="-128"/>
                <a:ea typeface="HGP明朝B" panose="02020800000000000000" pitchFamily="18" charset="-128"/>
              </a:rPr>
              <a:t>播種性</a:t>
            </a:r>
            <a:r>
              <a:rPr lang="zh-TW" altLang="en-US" sz="2800" dirty="0">
                <a:solidFill>
                  <a:srgbClr val="FF0000"/>
                </a:solidFill>
                <a:latin typeface="HGP明朝B" panose="02020800000000000000" pitchFamily="18" charset="-128"/>
                <a:ea typeface="HGP明朝B" panose="02020800000000000000" pitchFamily="18" charset="-128"/>
              </a:rPr>
              <a:t>血管内凝固症候群 （</a:t>
            </a:r>
            <a:r>
              <a:rPr lang="en-US" altLang="zh-TW" sz="2800" dirty="0">
                <a:solidFill>
                  <a:srgbClr val="FF0000"/>
                </a:solidFill>
                <a:latin typeface="HGP明朝B" panose="02020800000000000000" pitchFamily="18" charset="-128"/>
                <a:ea typeface="HGP明朝B" panose="02020800000000000000" pitchFamily="18" charset="-128"/>
              </a:rPr>
              <a:t>DIC</a:t>
            </a:r>
            <a:r>
              <a:rPr lang="zh-TW" altLang="en-US" sz="2800" dirty="0">
                <a:solidFill>
                  <a:srgbClr val="FF0000"/>
                </a:solidFill>
                <a:latin typeface="HGP明朝B" panose="02020800000000000000" pitchFamily="18" charset="-128"/>
                <a:ea typeface="HGP明朝B" panose="02020800000000000000" pitchFamily="18" charset="-128"/>
              </a:rPr>
              <a:t>） </a:t>
            </a:r>
          </a:p>
          <a:p>
            <a:r>
              <a:rPr lang="zh-TW" altLang="en-US" sz="2800" dirty="0">
                <a:solidFill>
                  <a:srgbClr val="FF0000"/>
                </a:solidFill>
                <a:latin typeface="HGP明朝B" panose="02020800000000000000" pitchFamily="18" charset="-128"/>
                <a:ea typeface="HGP明朝B" panose="02020800000000000000" pitchFamily="18" charset="-128"/>
              </a:rPr>
              <a:t>（消費性凝固障害；脱線維素症候群</a:t>
            </a:r>
            <a:r>
              <a:rPr lang="zh-TW" altLang="en-US" sz="2800" dirty="0" smtClean="0">
                <a:solidFill>
                  <a:srgbClr val="FF0000"/>
                </a:solidFill>
                <a:latin typeface="HGP明朝B" panose="02020800000000000000" pitchFamily="18" charset="-128"/>
                <a:ea typeface="HGP明朝B" panose="02020800000000000000" pitchFamily="18" charset="-128"/>
              </a:rPr>
              <a:t>）</a:t>
            </a:r>
            <a:endParaRPr lang="en-US" altLang="zh-TW" sz="2800" dirty="0" smtClean="0">
              <a:solidFill>
                <a:srgbClr val="FF0000"/>
              </a:solidFill>
              <a:latin typeface="HGP明朝B" panose="02020800000000000000" pitchFamily="18" charset="-128"/>
              <a:ea typeface="HGP明朝B" panose="02020800000000000000" pitchFamily="18" charset="-128"/>
            </a:endParaRPr>
          </a:p>
          <a:p>
            <a:endParaRPr lang="en-US" altLang="ja-JP" sz="2800" dirty="0">
              <a:solidFill>
                <a:srgbClr val="FF0000"/>
              </a:solidFill>
              <a:latin typeface="HGP明朝B" panose="02020800000000000000" pitchFamily="18" charset="-128"/>
              <a:ea typeface="HGP明朝B" panose="02020800000000000000" pitchFamily="18" charset="-128"/>
            </a:endParaRPr>
          </a:p>
          <a:p>
            <a:r>
              <a:rPr lang="ja-JP" altLang="en-US" sz="2800" dirty="0" smtClean="0">
                <a:solidFill>
                  <a:srgbClr val="FF0000"/>
                </a:solidFill>
                <a:latin typeface="HGP明朝B" panose="02020800000000000000" pitchFamily="18" charset="-128"/>
                <a:ea typeface="HGP明朝B" panose="02020800000000000000" pitchFamily="18" charset="-128"/>
              </a:rPr>
              <a:t>・血栓塞栓症</a:t>
            </a:r>
            <a:endParaRPr lang="ja-JP" altLang="en-US" sz="2800" dirty="0">
              <a:solidFill>
                <a:srgbClr val="FF0000"/>
              </a:solidFill>
              <a:latin typeface="HGP明朝B" panose="02020800000000000000" pitchFamily="18" charset="-128"/>
              <a:ea typeface="HGP明朝B" panose="02020800000000000000" pitchFamily="18" charset="-128"/>
            </a:endParaRPr>
          </a:p>
        </p:txBody>
      </p:sp>
      <p:pic>
        <p:nvPicPr>
          <p:cNvPr id="6" name="図 5"/>
          <p:cNvPicPr>
            <a:picLocks noChangeAspect="1"/>
          </p:cNvPicPr>
          <p:nvPr/>
        </p:nvPicPr>
        <p:blipFill>
          <a:blip r:embed="rId2"/>
          <a:stretch>
            <a:fillRect/>
          </a:stretch>
        </p:blipFill>
        <p:spPr>
          <a:xfrm>
            <a:off x="2930473" y="4465835"/>
            <a:ext cx="7428333" cy="4037403"/>
          </a:xfrm>
          <a:prstGeom prst="rect">
            <a:avLst/>
          </a:prstGeom>
        </p:spPr>
      </p:pic>
      <p:sp>
        <p:nvSpPr>
          <p:cNvPr id="9" name="正方形/長方形 8"/>
          <p:cNvSpPr/>
          <p:nvPr/>
        </p:nvSpPr>
        <p:spPr>
          <a:xfrm>
            <a:off x="5760720" y="2923973"/>
            <a:ext cx="4196080" cy="1477328"/>
          </a:xfrm>
          <a:prstGeom prst="rect">
            <a:avLst/>
          </a:prstGeom>
        </p:spPr>
        <p:txBody>
          <a:bodyPr wrap="square">
            <a:spAutoFit/>
          </a:bodyPr>
          <a:lstStyle/>
          <a:p>
            <a:r>
              <a:rPr lang="ja-JP" altLang="en-US" dirty="0">
                <a:latin typeface="HGP明朝B" panose="02020800000000000000" pitchFamily="18" charset="-128"/>
                <a:ea typeface="HGP明朝B" panose="02020800000000000000" pitchFamily="18" charset="-128"/>
              </a:rPr>
              <a:t>・ </a:t>
            </a:r>
            <a:r>
              <a:rPr lang="en-US" altLang="ja-JP" dirty="0">
                <a:latin typeface="HGP明朝B" panose="02020800000000000000" pitchFamily="18" charset="-128"/>
                <a:ea typeface="HGP明朝B" panose="02020800000000000000" pitchFamily="18" charset="-128"/>
              </a:rPr>
              <a:t>DIC</a:t>
            </a:r>
            <a:r>
              <a:rPr lang="ja-JP" altLang="en-US" dirty="0">
                <a:latin typeface="HGP明朝B" panose="02020800000000000000" pitchFamily="18" charset="-128"/>
                <a:ea typeface="HGP明朝B" panose="02020800000000000000" pitchFamily="18" charset="-128"/>
              </a:rPr>
              <a:t>疑い（</a:t>
            </a:r>
            <a:r>
              <a:rPr lang="en-US" altLang="ja-JP" dirty="0">
                <a:latin typeface="HGP明朝B" panose="02020800000000000000" pitchFamily="18" charset="-128"/>
                <a:ea typeface="HGP明朝B" panose="02020800000000000000" pitchFamily="18" charset="-128"/>
              </a:rPr>
              <a:t>※1</a:t>
            </a:r>
            <a:r>
              <a:rPr lang="ja-JP" altLang="en-US" dirty="0">
                <a:latin typeface="HGP明朝B" panose="02020800000000000000" pitchFamily="18" charset="-128"/>
                <a:ea typeface="HGP明朝B" panose="02020800000000000000" pitchFamily="18" charset="-128"/>
              </a:rPr>
              <a:t>）： </a:t>
            </a:r>
            <a:r>
              <a:rPr lang="en-US" altLang="ja-JP" dirty="0">
                <a:latin typeface="HGP明朝B" panose="02020800000000000000" pitchFamily="18" charset="-128"/>
                <a:ea typeface="HGP明朝B" panose="02020800000000000000" pitchFamily="18" charset="-128"/>
              </a:rPr>
              <a:t>DIC</a:t>
            </a:r>
            <a:r>
              <a:rPr lang="ja-JP" altLang="en-US" dirty="0">
                <a:latin typeface="HGP明朝B" panose="02020800000000000000" pitchFamily="18" charset="-128"/>
                <a:ea typeface="HGP明朝B" panose="02020800000000000000" pitchFamily="18" charset="-128"/>
              </a:rPr>
              <a:t>の基礎疾患を有する場合（表</a:t>
            </a:r>
            <a:r>
              <a:rPr lang="en-US" altLang="ja-JP" dirty="0">
                <a:latin typeface="HGP明朝B" panose="02020800000000000000" pitchFamily="18" charset="-128"/>
                <a:ea typeface="HGP明朝B" panose="02020800000000000000" pitchFamily="18" charset="-128"/>
              </a:rPr>
              <a:t>II-1</a:t>
            </a:r>
            <a:r>
              <a:rPr lang="ja-JP" altLang="en-US" dirty="0">
                <a:latin typeface="HGP明朝B" panose="02020800000000000000" pitchFamily="18" charset="-128"/>
                <a:ea typeface="HGP明朝B" panose="02020800000000000000" pitchFamily="18" charset="-128"/>
              </a:rPr>
              <a:t>），説明の付かない血小板数減少・フィブリノゲン低下・</a:t>
            </a:r>
            <a:r>
              <a:rPr lang="en-US" altLang="ja-JP" dirty="0">
                <a:latin typeface="HGP明朝B" panose="02020800000000000000" pitchFamily="18" charset="-128"/>
                <a:ea typeface="HGP明朝B" panose="02020800000000000000" pitchFamily="18" charset="-128"/>
              </a:rPr>
              <a:t>FDP</a:t>
            </a:r>
            <a:r>
              <a:rPr lang="ja-JP" altLang="en-US" dirty="0">
                <a:latin typeface="HGP明朝B" panose="02020800000000000000" pitchFamily="18" charset="-128"/>
                <a:ea typeface="HGP明朝B" panose="02020800000000000000" pitchFamily="18" charset="-128"/>
              </a:rPr>
              <a:t>上昇 などの検査値異常がある場合，静脈血栓塞栓症などの血栓性疾患がある場合など</a:t>
            </a:r>
            <a:r>
              <a:rPr lang="ja-JP" altLang="en-US" dirty="0" smtClean="0">
                <a:latin typeface="HGP明朝B" panose="02020800000000000000" pitchFamily="18" charset="-128"/>
                <a:ea typeface="HGP明朝B" panose="02020800000000000000" pitchFamily="18" charset="-128"/>
              </a:rPr>
              <a:t>．</a:t>
            </a:r>
            <a:endParaRPr lang="ja-JP" altLang="en-US" dirty="0">
              <a:latin typeface="HGP明朝B" panose="02020800000000000000" pitchFamily="18" charset="-128"/>
              <a:ea typeface="HGP明朝B" panose="02020800000000000000" pitchFamily="18" charset="-128"/>
            </a:endParaRPr>
          </a:p>
        </p:txBody>
      </p:sp>
      <p:sp>
        <p:nvSpPr>
          <p:cNvPr id="10" name="正方形/長方形 9"/>
          <p:cNvSpPr/>
          <p:nvPr/>
        </p:nvSpPr>
        <p:spPr>
          <a:xfrm>
            <a:off x="1450283" y="4513133"/>
            <a:ext cx="3304597" cy="2031325"/>
          </a:xfrm>
          <a:prstGeom prst="rect">
            <a:avLst/>
          </a:prstGeom>
        </p:spPr>
        <p:txBody>
          <a:bodyPr wrap="square">
            <a:spAutoFit/>
          </a:bodyPr>
          <a:lstStyle/>
          <a:p>
            <a:r>
              <a:rPr lang="ja-JP" altLang="en-US" dirty="0" smtClean="0">
                <a:latin typeface="HGP明朝B" panose="02020800000000000000" pitchFamily="18" charset="-128"/>
                <a:ea typeface="HGP明朝B" panose="02020800000000000000" pitchFamily="18" charset="-128"/>
              </a:rPr>
              <a:t>・ </a:t>
            </a:r>
            <a:r>
              <a:rPr lang="ja-JP" altLang="en-US" dirty="0">
                <a:latin typeface="HGP明朝B" panose="02020800000000000000" pitchFamily="18" charset="-128"/>
                <a:ea typeface="HGP明朝B" panose="02020800000000000000" pitchFamily="18" charset="-128"/>
              </a:rPr>
              <a:t>造血障害（</a:t>
            </a:r>
            <a:r>
              <a:rPr lang="en-US" altLang="ja-JP" dirty="0">
                <a:latin typeface="HGP明朝B" panose="02020800000000000000" pitchFamily="18" charset="-128"/>
                <a:ea typeface="HGP明朝B" panose="02020800000000000000" pitchFamily="18" charset="-128"/>
              </a:rPr>
              <a:t>※2</a:t>
            </a:r>
            <a:r>
              <a:rPr lang="ja-JP" altLang="en-US" dirty="0">
                <a:latin typeface="HGP明朝B" panose="02020800000000000000" pitchFamily="18" charset="-128"/>
                <a:ea typeface="HGP明朝B" panose="02020800000000000000" pitchFamily="18" charset="-128"/>
              </a:rPr>
              <a:t>）：骨髄抑制・骨髄不全・末梢循環における血小板破壊や凝集など，</a:t>
            </a:r>
            <a:r>
              <a:rPr lang="en-US" altLang="ja-JP" dirty="0">
                <a:latin typeface="HGP明朝B" panose="02020800000000000000" pitchFamily="18" charset="-128"/>
                <a:ea typeface="HGP明朝B" panose="02020800000000000000" pitchFamily="18" charset="-128"/>
              </a:rPr>
              <a:t>DIC</a:t>
            </a:r>
            <a:r>
              <a:rPr lang="ja-JP" altLang="en-US" dirty="0">
                <a:latin typeface="HGP明朝B" panose="02020800000000000000" pitchFamily="18" charset="-128"/>
                <a:ea typeface="HGP明朝B" panose="02020800000000000000" pitchFamily="18" charset="-128"/>
              </a:rPr>
              <a:t>以外にも血小板数低下の原因が存 </a:t>
            </a:r>
            <a:r>
              <a:rPr lang="ja-JP" altLang="en-US" dirty="0" err="1">
                <a:latin typeface="HGP明朝B" panose="02020800000000000000" pitchFamily="18" charset="-128"/>
                <a:ea typeface="HGP明朝B" panose="02020800000000000000" pitchFamily="18" charset="-128"/>
              </a:rPr>
              <a:t>在すると</a:t>
            </a:r>
            <a:r>
              <a:rPr lang="ja-JP" altLang="en-US" dirty="0">
                <a:latin typeface="HGP明朝B" panose="02020800000000000000" pitchFamily="18" charset="-128"/>
                <a:ea typeface="HGP明朝B" panose="02020800000000000000" pitchFamily="18" charset="-128"/>
              </a:rPr>
              <a:t>判断される場合に（</a:t>
            </a:r>
            <a:r>
              <a:rPr lang="en-US" altLang="ja-JP" dirty="0">
                <a:latin typeface="HGP明朝B" panose="02020800000000000000" pitchFamily="18" charset="-128"/>
                <a:ea typeface="HGP明朝B" panose="02020800000000000000" pitchFamily="18" charset="-128"/>
              </a:rPr>
              <a:t>+</a:t>
            </a:r>
            <a:r>
              <a:rPr lang="ja-JP" altLang="en-US" dirty="0">
                <a:latin typeface="HGP明朝B" panose="02020800000000000000" pitchFamily="18" charset="-128"/>
                <a:ea typeface="HGP明朝B" panose="02020800000000000000" pitchFamily="18" charset="-128"/>
              </a:rPr>
              <a:t>）と判断．寛解状態の造血器腫瘍は（−）と判断</a:t>
            </a:r>
            <a:r>
              <a:rPr lang="ja-JP" altLang="en-US" dirty="0" smtClean="0">
                <a:latin typeface="HGP明朝B" panose="02020800000000000000" pitchFamily="18" charset="-128"/>
                <a:ea typeface="HGP明朝B" panose="02020800000000000000" pitchFamily="18" charset="-128"/>
              </a:rPr>
              <a:t>．</a:t>
            </a:r>
            <a:endParaRPr lang="ja-JP" altLang="en-US" dirty="0">
              <a:latin typeface="HGP明朝B" panose="02020800000000000000" pitchFamily="18" charset="-128"/>
              <a:ea typeface="HGP明朝B" panose="02020800000000000000" pitchFamily="18" charset="-128"/>
            </a:endParaRPr>
          </a:p>
        </p:txBody>
      </p:sp>
      <p:sp>
        <p:nvSpPr>
          <p:cNvPr id="12" name="正方形/長方形 11"/>
          <p:cNvSpPr/>
          <p:nvPr/>
        </p:nvSpPr>
        <p:spPr>
          <a:xfrm>
            <a:off x="9494405" y="7661029"/>
            <a:ext cx="3327515" cy="2031325"/>
          </a:xfrm>
          <a:prstGeom prst="rect">
            <a:avLst/>
          </a:prstGeom>
        </p:spPr>
        <p:txBody>
          <a:bodyPr wrap="square">
            <a:spAutoFit/>
          </a:bodyPr>
          <a:lstStyle/>
          <a:p>
            <a:r>
              <a:rPr lang="ja-JP" altLang="en-US" dirty="0" smtClean="0">
                <a:latin typeface="HGP明朝B" panose="02020800000000000000" pitchFamily="18" charset="-128"/>
                <a:ea typeface="HGP明朝B" panose="02020800000000000000" pitchFamily="18" charset="-128"/>
              </a:rPr>
              <a:t> </a:t>
            </a:r>
            <a:r>
              <a:rPr lang="ja-JP" altLang="en-US" dirty="0">
                <a:latin typeface="HGP明朝B" panose="02020800000000000000" pitchFamily="18" charset="-128"/>
                <a:ea typeface="HGP明朝B" panose="02020800000000000000" pitchFamily="18" charset="-128"/>
              </a:rPr>
              <a:t>基礎病態を特定できない（または複数ある）あるいは「造血障害」「感染症」のいずれにも相当しない場合は基本型を</a:t>
            </a:r>
            <a:r>
              <a:rPr lang="ja-JP" altLang="en-US" dirty="0" err="1">
                <a:latin typeface="HGP明朝B" panose="02020800000000000000" pitchFamily="18" charset="-128"/>
                <a:ea typeface="HGP明朝B" panose="02020800000000000000" pitchFamily="18" charset="-128"/>
              </a:rPr>
              <a:t>使用す</a:t>
            </a:r>
            <a:r>
              <a:rPr lang="ja-JP" altLang="en-US" dirty="0">
                <a:latin typeface="HGP明朝B" panose="02020800000000000000" pitchFamily="18" charset="-128"/>
                <a:ea typeface="HGP明朝B" panose="02020800000000000000" pitchFamily="18" charset="-128"/>
              </a:rPr>
              <a:t> る．例えば，固形癌に感染症を合併し基礎病態が特定できない場合には「基本型」を用いる</a:t>
            </a:r>
            <a:r>
              <a:rPr lang="ja-JP" altLang="en-US" dirty="0" smtClean="0">
                <a:latin typeface="HGP明朝B" panose="02020800000000000000" pitchFamily="18" charset="-128"/>
                <a:ea typeface="HGP明朝B" panose="02020800000000000000" pitchFamily="18" charset="-128"/>
              </a:rPr>
              <a:t>．</a:t>
            </a:r>
            <a:endParaRPr lang="ja-JP" altLang="en-US" dirty="0">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312879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274270" y="813261"/>
            <a:ext cx="12038687" cy="7910146"/>
          </a:xfrm>
          <a:prstGeom prst="rect">
            <a:avLst/>
          </a:prstGeom>
        </p:spPr>
      </p:pic>
      <p:sp>
        <p:nvSpPr>
          <p:cNvPr id="5" name="正方形/長方形 4"/>
          <p:cNvSpPr/>
          <p:nvPr/>
        </p:nvSpPr>
        <p:spPr>
          <a:xfrm>
            <a:off x="7514983" y="9130811"/>
            <a:ext cx="3699603" cy="369332"/>
          </a:xfrm>
          <a:prstGeom prst="rect">
            <a:avLst/>
          </a:prstGeom>
        </p:spPr>
        <p:txBody>
          <a:bodyPr wrap="none">
            <a:spAutoFit/>
          </a:bodyPr>
          <a:lstStyle/>
          <a:p>
            <a:r>
              <a:rPr lang="en-US" altLang="ja-JP" dirty="0"/>
              <a:t>http://hobab.fc2web.com/index.html</a:t>
            </a:r>
            <a:endParaRPr lang="ja-JP" altLang="en-US" dirty="0"/>
          </a:p>
        </p:txBody>
      </p:sp>
      <p:sp>
        <p:nvSpPr>
          <p:cNvPr id="6" name="正方形/長方形 5"/>
          <p:cNvSpPr/>
          <p:nvPr/>
        </p:nvSpPr>
        <p:spPr>
          <a:xfrm>
            <a:off x="3417767" y="9092739"/>
            <a:ext cx="3699603" cy="369332"/>
          </a:xfrm>
          <a:prstGeom prst="rect">
            <a:avLst/>
          </a:prstGeom>
        </p:spPr>
        <p:txBody>
          <a:bodyPr wrap="none">
            <a:spAutoFit/>
          </a:bodyPr>
          <a:lstStyle/>
          <a:p>
            <a:r>
              <a:rPr lang="en-US" altLang="ja-JP" dirty="0"/>
              <a:t>http://hobab.fc2web.com/index.html</a:t>
            </a:r>
            <a:endParaRPr lang="ja-JP" altLang="en-US" dirty="0"/>
          </a:p>
        </p:txBody>
      </p:sp>
    </p:spTree>
    <p:extLst>
      <p:ext uri="{BB962C8B-B14F-4D97-AF65-F5344CB8AC3E}">
        <p14:creationId xmlns:p14="http://schemas.microsoft.com/office/powerpoint/2010/main" val="11589782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4778920" y="5325002"/>
            <a:ext cx="3454399" cy="16256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凝固系</a:t>
            </a:r>
          </a:p>
        </p:txBody>
      </p:sp>
      <p:sp>
        <p:nvSpPr>
          <p:cNvPr id="4" name="タイトル 1"/>
          <p:cNvSpPr>
            <a:spLocks noGrp="1"/>
          </p:cNvSpPr>
          <p:nvPr>
            <p:ph type="ctrTitle"/>
          </p:nvPr>
        </p:nvSpPr>
        <p:spPr>
          <a:xfrm>
            <a:off x="121432" y="17815"/>
            <a:ext cx="6546777" cy="1371446"/>
          </a:xfrm>
        </p:spPr>
        <p:txBody>
          <a:bodyPr>
            <a:normAutofit/>
          </a:bodyPr>
          <a:lstStyle/>
          <a:p>
            <a:pPr algn="l"/>
            <a:r>
              <a:rPr kumimoji="1" lang="ja-JP" altLang="en-US" b="1" dirty="0" smtClean="0">
                <a:latin typeface="ＭＳ Ｐ明朝" panose="02020600040205080304" pitchFamily="18" charset="-128"/>
                <a:ea typeface="ＭＳ Ｐ明朝" panose="02020600040205080304" pitchFamily="18" charset="-128"/>
              </a:rPr>
              <a:t>出血 と 凝固</a:t>
            </a:r>
            <a:endParaRPr kumimoji="1" lang="ja-JP" altLang="en-US" b="1" dirty="0">
              <a:latin typeface="ＭＳ Ｐ明朝" panose="02020600040205080304" pitchFamily="18" charset="-128"/>
              <a:ea typeface="ＭＳ Ｐ明朝" panose="02020600040205080304" pitchFamily="18" charset="-128"/>
            </a:endParaRPr>
          </a:p>
        </p:txBody>
      </p:sp>
      <p:sp>
        <p:nvSpPr>
          <p:cNvPr id="5" name="タイトル 1"/>
          <p:cNvSpPr txBox="1">
            <a:spLocks/>
          </p:cNvSpPr>
          <p:nvPr/>
        </p:nvSpPr>
        <p:spPr>
          <a:xfrm>
            <a:off x="6645783" y="65057"/>
            <a:ext cx="6546777" cy="1371446"/>
          </a:xfrm>
          <a:prstGeom prst="rect">
            <a:avLst/>
          </a:prstGeom>
          <a:solidFill>
            <a:schemeClr val="bg1"/>
          </a:solidFill>
        </p:spPr>
        <p:txBody>
          <a:bodyPr vert="horz" lIns="176107" tIns="88053" rIns="176107" bIns="88053"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8667" b="1" dirty="0">
                <a:latin typeface="ＭＳ Ｐ明朝" panose="02020600040205080304" pitchFamily="18" charset="-128"/>
                <a:ea typeface="ＭＳ Ｐ明朝" panose="02020600040205080304" pitchFamily="18" charset="-128"/>
              </a:rPr>
              <a:t>止血 と 血栓</a:t>
            </a:r>
          </a:p>
        </p:txBody>
      </p:sp>
      <p:pic>
        <p:nvPicPr>
          <p:cNvPr id="6" name="図 5"/>
          <p:cNvPicPr>
            <a:picLocks noChangeAspect="1"/>
          </p:cNvPicPr>
          <p:nvPr/>
        </p:nvPicPr>
        <p:blipFill>
          <a:blip r:embed="rId2"/>
          <a:stretch>
            <a:fillRect/>
          </a:stretch>
        </p:blipFill>
        <p:spPr>
          <a:xfrm>
            <a:off x="4684433" y="1287938"/>
            <a:ext cx="3509434" cy="3659531"/>
          </a:xfrm>
          <a:prstGeom prst="rect">
            <a:avLst/>
          </a:prstGeom>
        </p:spPr>
      </p:pic>
      <p:grpSp>
        <p:nvGrpSpPr>
          <p:cNvPr id="21" name="グループ化 20"/>
          <p:cNvGrpSpPr/>
          <p:nvPr/>
        </p:nvGrpSpPr>
        <p:grpSpPr>
          <a:xfrm>
            <a:off x="3882922" y="3817964"/>
            <a:ext cx="5045498" cy="925689"/>
            <a:chOff x="1840523" y="2655276"/>
            <a:chExt cx="2619778" cy="480646"/>
          </a:xfrm>
        </p:grpSpPr>
        <p:sp>
          <p:nvSpPr>
            <p:cNvPr id="7" name="二等辺三角形 6"/>
            <p:cNvSpPr/>
            <p:nvPr/>
          </p:nvSpPr>
          <p:spPr>
            <a:xfrm>
              <a:off x="1840523" y="2655276"/>
              <a:ext cx="609801" cy="48064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sp>
          <p:nvSpPr>
            <p:cNvPr id="8" name="二等辺三角形 7"/>
            <p:cNvSpPr/>
            <p:nvPr/>
          </p:nvSpPr>
          <p:spPr>
            <a:xfrm>
              <a:off x="3850500" y="2655276"/>
              <a:ext cx="609801" cy="48064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grpSp>
      <p:grpSp>
        <p:nvGrpSpPr>
          <p:cNvPr id="19" name="グループ化 18"/>
          <p:cNvGrpSpPr/>
          <p:nvPr/>
        </p:nvGrpSpPr>
        <p:grpSpPr>
          <a:xfrm>
            <a:off x="568689" y="1573353"/>
            <a:ext cx="2212621" cy="1429451"/>
            <a:chOff x="199897" y="2212730"/>
            <a:chExt cx="1148861" cy="742215"/>
          </a:xfrm>
        </p:grpSpPr>
        <p:sp>
          <p:nvSpPr>
            <p:cNvPr id="12" name="円/楕円 11"/>
            <p:cNvSpPr/>
            <p:nvPr/>
          </p:nvSpPr>
          <p:spPr>
            <a:xfrm>
              <a:off x="199897" y="2212730"/>
              <a:ext cx="1148861" cy="48064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18" dirty="0">
                  <a:solidFill>
                    <a:schemeClr val="tx1"/>
                  </a:solidFill>
                  <a:latin typeface="HGP明朝B" panose="02020800000000000000" pitchFamily="18" charset="-128"/>
                  <a:ea typeface="HGP明朝B" panose="02020800000000000000" pitchFamily="18" charset="-128"/>
                </a:rPr>
                <a:t>たんぱく質生産</a:t>
              </a:r>
            </a:p>
          </p:txBody>
        </p:sp>
        <p:sp>
          <p:nvSpPr>
            <p:cNvPr id="15" name="下矢印 14"/>
            <p:cNvSpPr/>
            <p:nvPr/>
          </p:nvSpPr>
          <p:spPr>
            <a:xfrm>
              <a:off x="639511" y="2752722"/>
              <a:ext cx="269631" cy="202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grpSp>
      <p:grpSp>
        <p:nvGrpSpPr>
          <p:cNvPr id="20" name="グループ化 19"/>
          <p:cNvGrpSpPr/>
          <p:nvPr/>
        </p:nvGrpSpPr>
        <p:grpSpPr>
          <a:xfrm>
            <a:off x="588077" y="3455310"/>
            <a:ext cx="2212621" cy="1483077"/>
            <a:chOff x="199897" y="3023087"/>
            <a:chExt cx="1148861" cy="770059"/>
          </a:xfrm>
        </p:grpSpPr>
        <p:sp>
          <p:nvSpPr>
            <p:cNvPr id="11" name="円/楕円 10"/>
            <p:cNvSpPr/>
            <p:nvPr/>
          </p:nvSpPr>
          <p:spPr>
            <a:xfrm>
              <a:off x="199897" y="3023087"/>
              <a:ext cx="1148861" cy="50409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骨髄系</a:t>
              </a:r>
            </a:p>
          </p:txBody>
        </p:sp>
        <p:sp>
          <p:nvSpPr>
            <p:cNvPr id="16" name="下矢印 15"/>
            <p:cNvSpPr/>
            <p:nvPr/>
          </p:nvSpPr>
          <p:spPr>
            <a:xfrm>
              <a:off x="639510" y="3590923"/>
              <a:ext cx="269631" cy="202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grpSp>
      <p:sp>
        <p:nvSpPr>
          <p:cNvPr id="10" name="円/楕円 9"/>
          <p:cNvSpPr/>
          <p:nvPr/>
        </p:nvSpPr>
        <p:spPr>
          <a:xfrm>
            <a:off x="645201" y="5331165"/>
            <a:ext cx="3454399" cy="16256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血小板系</a:t>
            </a:r>
          </a:p>
        </p:txBody>
      </p:sp>
      <p:sp>
        <p:nvSpPr>
          <p:cNvPr id="13" name="円/楕円 12"/>
          <p:cNvSpPr/>
          <p:nvPr/>
        </p:nvSpPr>
        <p:spPr>
          <a:xfrm>
            <a:off x="4837318" y="7612253"/>
            <a:ext cx="3454399" cy="162560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線溶系</a:t>
            </a:r>
          </a:p>
        </p:txBody>
      </p:sp>
      <p:sp>
        <p:nvSpPr>
          <p:cNvPr id="14" name="円/楕円 13"/>
          <p:cNvSpPr/>
          <p:nvPr/>
        </p:nvSpPr>
        <p:spPr>
          <a:xfrm>
            <a:off x="8973964" y="5331165"/>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凝固抑制系</a:t>
            </a:r>
          </a:p>
        </p:txBody>
      </p:sp>
      <p:sp>
        <p:nvSpPr>
          <p:cNvPr id="17" name="円/楕円 16"/>
          <p:cNvSpPr/>
          <p:nvPr/>
        </p:nvSpPr>
        <p:spPr>
          <a:xfrm>
            <a:off x="9098723" y="7612253"/>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線溶抑制系</a:t>
            </a:r>
          </a:p>
        </p:txBody>
      </p:sp>
      <p:sp>
        <p:nvSpPr>
          <p:cNvPr id="18" name="円/楕円 17"/>
          <p:cNvSpPr/>
          <p:nvPr/>
        </p:nvSpPr>
        <p:spPr>
          <a:xfrm>
            <a:off x="718313" y="7585875"/>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血管内皮</a:t>
            </a:r>
            <a:endParaRPr lang="en-US" altLang="ja-JP" sz="3081" dirty="0">
              <a:solidFill>
                <a:schemeClr val="tx1"/>
              </a:solidFill>
              <a:latin typeface="HGP明朝B" panose="02020800000000000000" pitchFamily="18" charset="-128"/>
              <a:ea typeface="HGP明朝B" panose="02020800000000000000" pitchFamily="18" charset="-128"/>
            </a:endParaRPr>
          </a:p>
          <a:p>
            <a:pPr algn="ctr"/>
            <a:r>
              <a:rPr lang="ja-JP" altLang="en-US" sz="3081" dirty="0">
                <a:solidFill>
                  <a:schemeClr val="tx1"/>
                </a:solidFill>
                <a:latin typeface="HGP明朝B" panose="02020800000000000000" pitchFamily="18" charset="-128"/>
                <a:ea typeface="HGP明朝B" panose="02020800000000000000" pitchFamily="18" charset="-128"/>
              </a:rPr>
              <a:t>細胞系</a:t>
            </a:r>
          </a:p>
        </p:txBody>
      </p:sp>
      <p:grpSp>
        <p:nvGrpSpPr>
          <p:cNvPr id="142" name="グループ化 141"/>
          <p:cNvGrpSpPr/>
          <p:nvPr/>
        </p:nvGrpSpPr>
        <p:grpSpPr>
          <a:xfrm>
            <a:off x="2201299" y="6022695"/>
            <a:ext cx="8635101" cy="2616168"/>
            <a:chOff x="1027202" y="3939812"/>
            <a:chExt cx="4483610" cy="1358395"/>
          </a:xfrm>
        </p:grpSpPr>
        <p:sp>
          <p:nvSpPr>
            <p:cNvPr id="135" name="左右矢印 134"/>
            <p:cNvSpPr/>
            <p:nvPr/>
          </p:nvSpPr>
          <p:spPr>
            <a:xfrm>
              <a:off x="4227977" y="5140659"/>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sp>
          <p:nvSpPr>
            <p:cNvPr id="136" name="左右矢印 135"/>
            <p:cNvSpPr/>
            <p:nvPr/>
          </p:nvSpPr>
          <p:spPr>
            <a:xfrm>
              <a:off x="4218116" y="3939812"/>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sp>
          <p:nvSpPr>
            <p:cNvPr id="137" name="左右矢印 136"/>
            <p:cNvSpPr/>
            <p:nvPr/>
          </p:nvSpPr>
          <p:spPr>
            <a:xfrm>
              <a:off x="2046151" y="3940178"/>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sp>
          <p:nvSpPr>
            <p:cNvPr id="138" name="左右矢印 137"/>
            <p:cNvSpPr/>
            <p:nvPr/>
          </p:nvSpPr>
          <p:spPr>
            <a:xfrm>
              <a:off x="2075623" y="5120976"/>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sp>
          <p:nvSpPr>
            <p:cNvPr id="139" name="左右矢印 138"/>
            <p:cNvSpPr/>
            <p:nvPr/>
          </p:nvSpPr>
          <p:spPr>
            <a:xfrm rot="16200000">
              <a:off x="3112402" y="4537185"/>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sp>
          <p:nvSpPr>
            <p:cNvPr id="140" name="左右矢印 139"/>
            <p:cNvSpPr/>
            <p:nvPr/>
          </p:nvSpPr>
          <p:spPr>
            <a:xfrm rot="16200000">
              <a:off x="5296642" y="4521427"/>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sp>
          <p:nvSpPr>
            <p:cNvPr id="141" name="左右矢印 140"/>
            <p:cNvSpPr/>
            <p:nvPr/>
          </p:nvSpPr>
          <p:spPr>
            <a:xfrm rot="16200000">
              <a:off x="970580" y="4521427"/>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grpSp>
      <p:sp>
        <p:nvSpPr>
          <p:cNvPr id="143" name="角丸四角形 142"/>
          <p:cNvSpPr/>
          <p:nvPr/>
        </p:nvSpPr>
        <p:spPr>
          <a:xfrm>
            <a:off x="8649180" y="2307126"/>
            <a:ext cx="3996926" cy="12240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rgbClr val="FF0000"/>
                </a:solidFill>
                <a:latin typeface="HGS明朝B" panose="02020800000000000000" pitchFamily="18" charset="-128"/>
                <a:ea typeface="HGS明朝B" panose="02020800000000000000" pitchFamily="18" charset="-128"/>
              </a:rPr>
              <a:t>血液は流れ続ける</a:t>
            </a:r>
          </a:p>
        </p:txBody>
      </p:sp>
      <p:sp>
        <p:nvSpPr>
          <p:cNvPr id="32" name="円/楕円 31"/>
          <p:cNvSpPr/>
          <p:nvPr/>
        </p:nvSpPr>
        <p:spPr>
          <a:xfrm>
            <a:off x="718312" y="7571612"/>
            <a:ext cx="3454399" cy="1625601"/>
          </a:xfrm>
          <a:prstGeom prst="ellips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血管内皮</a:t>
            </a:r>
            <a:endParaRPr lang="en-US" altLang="ja-JP" sz="3081" dirty="0">
              <a:solidFill>
                <a:schemeClr val="tx1"/>
              </a:solidFill>
              <a:latin typeface="HGP明朝B" panose="02020800000000000000" pitchFamily="18" charset="-128"/>
              <a:ea typeface="HGP明朝B" panose="02020800000000000000" pitchFamily="18" charset="-128"/>
            </a:endParaRPr>
          </a:p>
          <a:p>
            <a:pPr algn="ctr"/>
            <a:r>
              <a:rPr lang="ja-JP" altLang="en-US" sz="3081" dirty="0">
                <a:solidFill>
                  <a:schemeClr val="tx1"/>
                </a:solidFill>
                <a:latin typeface="HGP明朝B" panose="02020800000000000000" pitchFamily="18" charset="-128"/>
                <a:ea typeface="HGP明朝B" panose="02020800000000000000" pitchFamily="18" charset="-128"/>
              </a:rPr>
              <a:t>細胞系</a:t>
            </a:r>
          </a:p>
        </p:txBody>
      </p:sp>
    </p:spTree>
    <p:extLst>
      <p:ext uri="{BB962C8B-B14F-4D97-AF65-F5344CB8AC3E}">
        <p14:creationId xmlns:p14="http://schemas.microsoft.com/office/powerpoint/2010/main" val="3875737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anim calcmode="lin" valueType="num">
                                      <p:cBhvr>
                                        <p:cTn id="8" dur="2000" fill="hold"/>
                                        <p:tgtEl>
                                          <p:spTgt spid="32"/>
                                        </p:tgtEl>
                                        <p:attrNameLst>
                                          <p:attrName>ppt_w</p:attrName>
                                        </p:attrNameLst>
                                      </p:cBhvr>
                                      <p:tavLst>
                                        <p:tav tm="0" fmla="#ppt_w*sin(2.5*pi*$)">
                                          <p:val>
                                            <p:fltVal val="0"/>
                                          </p:val>
                                        </p:tav>
                                        <p:tav tm="100000">
                                          <p:val>
                                            <p:fltVal val="1"/>
                                          </p:val>
                                        </p:tav>
                                      </p:tavLst>
                                    </p:anim>
                                    <p:anim calcmode="lin" valueType="num">
                                      <p:cBhvr>
                                        <p:cTn id="9" dur="2000" fill="hold"/>
                                        <p:tgtEl>
                                          <p:spTgt spid="3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txBox="1">
            <a:spLocks/>
          </p:cNvSpPr>
          <p:nvPr/>
        </p:nvSpPr>
        <p:spPr>
          <a:xfrm>
            <a:off x="868003" y="923298"/>
            <a:ext cx="2249807" cy="927582"/>
          </a:xfrm>
          <a:prstGeom prst="rect">
            <a:avLst/>
          </a:prstGeom>
        </p:spPr>
        <p:txBody>
          <a:bodyPr vert="horz" lIns="91440" tIns="45720" rIns="91440" bIns="45720" rtlCol="0" anchor="ctr">
            <a:normAutofit/>
          </a:bodyPr>
          <a:lst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a:lstStyle>
          <a:p>
            <a:r>
              <a:rPr lang="ja-JP" altLang="en-US" sz="4400" b="1" dirty="0" smtClean="0">
                <a:latin typeface="ＭＳ Ｐ明朝" panose="02020600040205080304" pitchFamily="18" charset="-128"/>
                <a:ea typeface="ＭＳ Ｐ明朝" panose="02020600040205080304" pitchFamily="18" charset="-128"/>
              </a:rPr>
              <a:t>平常時</a:t>
            </a:r>
            <a:endParaRPr lang="ja-JP" altLang="en-US" sz="4400" b="1" dirty="0">
              <a:latin typeface="ＭＳ Ｐ明朝" panose="02020600040205080304" pitchFamily="18" charset="-128"/>
              <a:ea typeface="ＭＳ Ｐ明朝" panose="02020600040205080304" pitchFamily="18" charset="-128"/>
            </a:endParaRPr>
          </a:p>
        </p:txBody>
      </p:sp>
      <p:sp>
        <p:nvSpPr>
          <p:cNvPr id="3" name="タイトル 1"/>
          <p:cNvSpPr txBox="1">
            <a:spLocks/>
          </p:cNvSpPr>
          <p:nvPr/>
        </p:nvSpPr>
        <p:spPr>
          <a:xfrm>
            <a:off x="6041854" y="923298"/>
            <a:ext cx="6762397" cy="927582"/>
          </a:xfrm>
          <a:prstGeom prst="rect">
            <a:avLst/>
          </a:prstGeom>
        </p:spPr>
        <p:txBody>
          <a:bodyPr vert="horz" lIns="91440" tIns="45720" rIns="91440" bIns="45720" rtlCol="0" anchor="ctr">
            <a:normAutofit fontScale="92500"/>
          </a:bodyPr>
          <a:lst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a:lstStyle>
          <a:p>
            <a:r>
              <a:rPr lang="ja-JP" altLang="en-US" sz="4400" b="1" dirty="0" smtClean="0">
                <a:latin typeface="ＭＳ Ｐ明朝" panose="02020600040205080304" pitchFamily="18" charset="-128"/>
                <a:ea typeface="ＭＳ Ｐ明朝" panose="02020600040205080304" pitchFamily="18" charset="-128"/>
              </a:rPr>
              <a:t>異常時</a:t>
            </a:r>
            <a:r>
              <a:rPr lang="ja-JP" altLang="en-US" sz="3000" b="1" dirty="0" smtClean="0">
                <a:latin typeface="ＭＳ Ｐ明朝" panose="02020600040205080304" pitchFamily="18" charset="-128"/>
                <a:ea typeface="ＭＳ Ｐ明朝" panose="02020600040205080304" pitchFamily="18" charset="-128"/>
              </a:rPr>
              <a:t>（組織障害などが発生した場合）</a:t>
            </a:r>
            <a:endParaRPr lang="ja-JP" altLang="en-US" sz="4400" b="1" dirty="0">
              <a:latin typeface="ＭＳ Ｐ明朝" panose="02020600040205080304" pitchFamily="18" charset="-128"/>
              <a:ea typeface="ＭＳ Ｐ明朝" panose="02020600040205080304" pitchFamily="18" charset="-128"/>
            </a:endParaRPr>
          </a:p>
        </p:txBody>
      </p:sp>
      <p:grpSp>
        <p:nvGrpSpPr>
          <p:cNvPr id="90" name="グループ化 89"/>
          <p:cNvGrpSpPr/>
          <p:nvPr/>
        </p:nvGrpSpPr>
        <p:grpSpPr>
          <a:xfrm>
            <a:off x="463172" y="1879880"/>
            <a:ext cx="6649106" cy="6808410"/>
            <a:chOff x="559950" y="2047117"/>
            <a:chExt cx="6649106" cy="6808410"/>
          </a:xfrm>
        </p:grpSpPr>
        <p:sp>
          <p:nvSpPr>
            <p:cNvPr id="22" name="角丸四角形 21"/>
            <p:cNvSpPr/>
            <p:nvPr/>
          </p:nvSpPr>
          <p:spPr>
            <a:xfrm>
              <a:off x="5505402" y="7847506"/>
              <a:ext cx="1703654" cy="5729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P明朝B" panose="02020800000000000000" pitchFamily="18" charset="-128"/>
                  <a:ea typeface="HGP明朝B" panose="02020800000000000000" pitchFamily="18" charset="-128"/>
                </a:rPr>
                <a:t>グルコノサミノグリカン</a:t>
              </a:r>
              <a:endParaRPr kumimoji="1" lang="en-US" altLang="ja-JP" sz="1200" dirty="0" smtClean="0">
                <a:solidFill>
                  <a:schemeClr val="tx1"/>
                </a:solidFill>
                <a:latin typeface="HGP明朝B" panose="02020800000000000000" pitchFamily="18" charset="-128"/>
                <a:ea typeface="HGP明朝B" panose="02020800000000000000" pitchFamily="18" charset="-128"/>
              </a:endParaRPr>
            </a:p>
            <a:p>
              <a:pPr algn="ctr"/>
              <a:r>
                <a:rPr kumimoji="1" lang="ja-JP" altLang="en-US" sz="1200" dirty="0" smtClean="0">
                  <a:solidFill>
                    <a:schemeClr val="tx1"/>
                  </a:solidFill>
                  <a:latin typeface="HGP明朝B" panose="02020800000000000000" pitchFamily="18" charset="-128"/>
                  <a:ea typeface="HGP明朝B" panose="02020800000000000000" pitchFamily="18" charset="-128"/>
                </a:rPr>
                <a:t>（ヘパラン硫酸）</a:t>
              </a:r>
              <a:endParaRPr kumimoji="1" lang="ja-JP" altLang="en-US" sz="1200" dirty="0">
                <a:solidFill>
                  <a:schemeClr val="tx1"/>
                </a:solidFill>
                <a:latin typeface="HGP明朝B" panose="02020800000000000000" pitchFamily="18" charset="-128"/>
                <a:ea typeface="HGP明朝B" panose="02020800000000000000" pitchFamily="18" charset="-128"/>
              </a:endParaRPr>
            </a:p>
          </p:txBody>
        </p:sp>
        <p:sp>
          <p:nvSpPr>
            <p:cNvPr id="23" name="小波 22"/>
            <p:cNvSpPr/>
            <p:nvPr/>
          </p:nvSpPr>
          <p:spPr>
            <a:xfrm>
              <a:off x="5393319" y="7962565"/>
              <a:ext cx="249868" cy="50495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9" name="円柱 18"/>
            <p:cNvSpPr/>
            <p:nvPr/>
          </p:nvSpPr>
          <p:spPr>
            <a:xfrm>
              <a:off x="3425838" y="7671160"/>
              <a:ext cx="370240" cy="74991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HGP明朝B" panose="02020800000000000000" pitchFamily="18" charset="-128"/>
                  <a:ea typeface="HGP明朝B" panose="02020800000000000000" pitchFamily="18" charset="-128"/>
                </a:rPr>
                <a:t>TM</a:t>
              </a:r>
              <a:endParaRPr kumimoji="1" lang="ja-JP" altLang="en-US" sz="1600" dirty="0" smtClean="0">
                <a:solidFill>
                  <a:schemeClr val="tx1"/>
                </a:solidFill>
                <a:latin typeface="HGP明朝B" panose="02020800000000000000" pitchFamily="18" charset="-128"/>
                <a:ea typeface="HGP明朝B" panose="02020800000000000000" pitchFamily="18" charset="-128"/>
              </a:endParaRPr>
            </a:p>
          </p:txBody>
        </p:sp>
        <p:sp>
          <p:nvSpPr>
            <p:cNvPr id="5" name="角丸四角形 4"/>
            <p:cNvSpPr/>
            <p:nvPr/>
          </p:nvSpPr>
          <p:spPr>
            <a:xfrm>
              <a:off x="938493" y="8391288"/>
              <a:ext cx="1613953" cy="464239"/>
            </a:xfrm>
            <a:prstGeom prst="roundRect">
              <a:avLst/>
            </a:prstGeom>
            <a:pattFill prst="lgCheck">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血管内皮細胞</a:t>
              </a:r>
            </a:p>
          </p:txBody>
        </p:sp>
        <p:sp>
          <p:nvSpPr>
            <p:cNvPr id="6" name="角丸四角形 5"/>
            <p:cNvSpPr/>
            <p:nvPr/>
          </p:nvSpPr>
          <p:spPr>
            <a:xfrm>
              <a:off x="2552446" y="8391288"/>
              <a:ext cx="1613953" cy="464239"/>
            </a:xfrm>
            <a:prstGeom prst="roundRect">
              <a:avLst/>
            </a:prstGeom>
            <a:pattFill prst="lgCheck">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血管内皮細胞</a:t>
              </a:r>
            </a:p>
          </p:txBody>
        </p:sp>
        <p:sp>
          <p:nvSpPr>
            <p:cNvPr id="7" name="角丸四角形 6"/>
            <p:cNvSpPr/>
            <p:nvPr/>
          </p:nvSpPr>
          <p:spPr>
            <a:xfrm>
              <a:off x="4166399" y="8391287"/>
              <a:ext cx="1613953" cy="464239"/>
            </a:xfrm>
            <a:prstGeom prst="roundRect">
              <a:avLst/>
            </a:prstGeom>
            <a:pattFill prst="lgCheck">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血管内皮細胞</a:t>
              </a:r>
            </a:p>
          </p:txBody>
        </p:sp>
        <p:cxnSp>
          <p:nvCxnSpPr>
            <p:cNvPr id="9" name="曲線コネクタ 8"/>
            <p:cNvCxnSpPr/>
            <p:nvPr/>
          </p:nvCxnSpPr>
          <p:spPr>
            <a:xfrm rot="16200000" flipV="1">
              <a:off x="1068902" y="7980733"/>
              <a:ext cx="532170" cy="211472"/>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1" name="曲線コネクタ 10"/>
            <p:cNvCxnSpPr/>
            <p:nvPr/>
          </p:nvCxnSpPr>
          <p:spPr>
            <a:xfrm rot="16200000" flipV="1">
              <a:off x="1053119" y="7581377"/>
              <a:ext cx="532170" cy="211472"/>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 name="曲線コネクタ 12"/>
            <p:cNvCxnSpPr/>
            <p:nvPr/>
          </p:nvCxnSpPr>
          <p:spPr>
            <a:xfrm rot="16200000" flipV="1">
              <a:off x="2611311" y="8007855"/>
              <a:ext cx="532170" cy="211472"/>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曲線コネクタ 13"/>
            <p:cNvCxnSpPr/>
            <p:nvPr/>
          </p:nvCxnSpPr>
          <p:spPr>
            <a:xfrm rot="16200000" flipV="1">
              <a:off x="2491578" y="8011726"/>
              <a:ext cx="532170" cy="211472"/>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5" name="曲線コネクタ 14"/>
            <p:cNvCxnSpPr/>
            <p:nvPr/>
          </p:nvCxnSpPr>
          <p:spPr>
            <a:xfrm rot="16200000" flipV="1">
              <a:off x="2345010" y="8015596"/>
              <a:ext cx="532170" cy="211472"/>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6" name="雲 15"/>
            <p:cNvSpPr/>
            <p:nvPr/>
          </p:nvSpPr>
          <p:spPr>
            <a:xfrm>
              <a:off x="2254407" y="6858000"/>
              <a:ext cx="974961" cy="8283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ＮＯ２ガス</a:t>
              </a:r>
            </a:p>
          </p:txBody>
        </p:sp>
        <p:sp>
          <p:nvSpPr>
            <p:cNvPr id="17" name="角丸四角形 16"/>
            <p:cNvSpPr/>
            <p:nvPr/>
          </p:nvSpPr>
          <p:spPr>
            <a:xfrm>
              <a:off x="646505" y="6358424"/>
              <a:ext cx="1398494" cy="927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プロスタグランジン</a:t>
              </a:r>
              <a:r>
                <a:rPr kumimoji="1" lang="en-US" altLang="ja-JP" dirty="0" smtClean="0">
                  <a:solidFill>
                    <a:schemeClr val="tx1"/>
                  </a:solidFill>
                  <a:latin typeface="HGP明朝B" panose="02020800000000000000" pitchFamily="18" charset="-128"/>
                  <a:ea typeface="HGP明朝B" panose="02020800000000000000" pitchFamily="18" charset="-128"/>
                </a:rPr>
                <a:t>(PGI2)</a:t>
              </a: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8" name="角丸四角形 17"/>
            <p:cNvSpPr/>
            <p:nvPr/>
          </p:nvSpPr>
          <p:spPr>
            <a:xfrm>
              <a:off x="559950" y="5500135"/>
              <a:ext cx="2563443" cy="5729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HGP明朝B" panose="02020800000000000000" pitchFamily="18" charset="-128"/>
                  <a:ea typeface="HGP明朝B" panose="02020800000000000000" pitchFamily="18" charset="-128"/>
                </a:rPr>
                <a:t>血管拡張</a:t>
              </a:r>
              <a:endParaRPr kumimoji="1" lang="en-US" altLang="ja-JP" sz="1400" dirty="0" smtClean="0">
                <a:solidFill>
                  <a:schemeClr val="tx1"/>
                </a:solidFill>
                <a:latin typeface="HGP明朝B" panose="02020800000000000000" pitchFamily="18" charset="-128"/>
                <a:ea typeface="HGP明朝B" panose="02020800000000000000" pitchFamily="18" charset="-128"/>
              </a:endParaRPr>
            </a:p>
            <a:p>
              <a:r>
                <a:rPr lang="ja-JP" altLang="en-US" sz="1400" dirty="0">
                  <a:solidFill>
                    <a:schemeClr val="tx1"/>
                  </a:solidFill>
                  <a:latin typeface="HGP明朝B" panose="02020800000000000000" pitchFamily="18" charset="-128"/>
                  <a:ea typeface="HGP明朝B" panose="02020800000000000000" pitchFamily="18" charset="-128"/>
                </a:rPr>
                <a:t>血小板合成阻害</a:t>
              </a:r>
              <a:r>
                <a:rPr lang="ja-JP" altLang="en-US" sz="1400" dirty="0" smtClean="0">
                  <a:solidFill>
                    <a:schemeClr val="tx1"/>
                  </a:solidFill>
                  <a:latin typeface="HGP明朝B" panose="02020800000000000000" pitchFamily="18" charset="-128"/>
                  <a:ea typeface="HGP明朝B" panose="02020800000000000000" pitchFamily="18" charset="-128"/>
                </a:rPr>
                <a:t>作用</a:t>
              </a:r>
              <a:endParaRPr kumimoji="1" lang="ja-JP" altLang="en-US" sz="1400" dirty="0" smtClean="0">
                <a:solidFill>
                  <a:schemeClr val="tx1"/>
                </a:solidFill>
                <a:latin typeface="HGP明朝B" panose="02020800000000000000" pitchFamily="18" charset="-128"/>
                <a:ea typeface="HGP明朝B" panose="02020800000000000000" pitchFamily="18" charset="-128"/>
              </a:endParaRPr>
            </a:p>
          </p:txBody>
        </p:sp>
        <p:sp>
          <p:nvSpPr>
            <p:cNvPr id="20" name="雲 19"/>
            <p:cNvSpPr/>
            <p:nvPr/>
          </p:nvSpPr>
          <p:spPr>
            <a:xfrm>
              <a:off x="3419193" y="4735115"/>
              <a:ext cx="1450526" cy="712694"/>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血小板</a:t>
              </a:r>
            </a:p>
          </p:txBody>
        </p:sp>
        <p:sp>
          <p:nvSpPr>
            <p:cNvPr id="24" name="上カーブ矢印 23"/>
            <p:cNvSpPr/>
            <p:nvPr/>
          </p:nvSpPr>
          <p:spPr>
            <a:xfrm rot="17348118">
              <a:off x="4089641" y="7996436"/>
              <a:ext cx="762876" cy="31628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25" name="角丸四角形 24"/>
            <p:cNvSpPr/>
            <p:nvPr/>
          </p:nvSpPr>
          <p:spPr>
            <a:xfrm>
              <a:off x="3706377" y="7827093"/>
              <a:ext cx="1703654" cy="5729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ヘパリン様物質</a:t>
              </a:r>
              <a:endParaRPr kumimoji="1" lang="ja-JP" altLang="en-US" sz="1600" dirty="0">
                <a:solidFill>
                  <a:schemeClr val="tx1"/>
                </a:solidFill>
                <a:latin typeface="HGP明朝B" panose="02020800000000000000" pitchFamily="18" charset="-128"/>
                <a:ea typeface="HGP明朝B" panose="02020800000000000000" pitchFamily="18" charset="-128"/>
              </a:endParaRPr>
            </a:p>
          </p:txBody>
        </p:sp>
        <p:sp>
          <p:nvSpPr>
            <p:cNvPr id="26" name="弦 25"/>
            <p:cNvSpPr/>
            <p:nvPr/>
          </p:nvSpPr>
          <p:spPr>
            <a:xfrm rot="18559873">
              <a:off x="4181029" y="7265129"/>
              <a:ext cx="790144" cy="57299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27" name="角丸四角形 26"/>
            <p:cNvSpPr/>
            <p:nvPr/>
          </p:nvSpPr>
          <p:spPr>
            <a:xfrm>
              <a:off x="4008728" y="7470169"/>
              <a:ext cx="1098951" cy="3359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HGP明朝B" panose="02020800000000000000" pitchFamily="18" charset="-128"/>
                  <a:ea typeface="HGP明朝B" panose="02020800000000000000" pitchFamily="18" charset="-128"/>
                </a:rPr>
                <a:t>AT-Ⅲ</a:t>
              </a:r>
              <a:endParaRPr kumimoji="1" lang="ja-JP" altLang="en-US" sz="1600" dirty="0">
                <a:solidFill>
                  <a:schemeClr val="tx1"/>
                </a:solidFill>
                <a:latin typeface="HGP明朝B" panose="02020800000000000000" pitchFamily="18" charset="-128"/>
                <a:ea typeface="HGP明朝B" panose="02020800000000000000" pitchFamily="18" charset="-128"/>
              </a:endParaRPr>
            </a:p>
          </p:txBody>
        </p:sp>
        <p:sp>
          <p:nvSpPr>
            <p:cNvPr id="28" name="雲 27"/>
            <p:cNvSpPr/>
            <p:nvPr/>
          </p:nvSpPr>
          <p:spPr>
            <a:xfrm rot="20887047">
              <a:off x="1745469" y="3385296"/>
              <a:ext cx="1401573" cy="853888"/>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P明朝B" panose="02020800000000000000" pitchFamily="18" charset="-128"/>
                  <a:ea typeface="HGP明朝B" panose="02020800000000000000" pitchFamily="18" charset="-128"/>
                </a:rPr>
                <a:t>白血球</a:t>
              </a: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32" name="タイトル 1"/>
            <p:cNvSpPr txBox="1">
              <a:spLocks/>
            </p:cNvSpPr>
            <p:nvPr/>
          </p:nvSpPr>
          <p:spPr>
            <a:xfrm>
              <a:off x="1283609" y="2047117"/>
              <a:ext cx="3111935" cy="927582"/>
            </a:xfrm>
            <a:prstGeom prst="rect">
              <a:avLst/>
            </a:prstGeom>
          </p:spPr>
          <p:txBody>
            <a:bodyPr vert="horz" lIns="91440" tIns="45720" rIns="91440" bIns="45720" rtlCol="0" anchor="ctr">
              <a:normAutofit/>
            </a:bodyPr>
            <a:lst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a:lstStyle>
            <a:p>
              <a:r>
                <a:rPr lang="ja-JP" altLang="en-US" sz="2800" b="1" dirty="0" smtClean="0">
                  <a:solidFill>
                    <a:schemeClr val="accent6">
                      <a:lumMod val="75000"/>
                    </a:schemeClr>
                  </a:solidFill>
                  <a:latin typeface="ＭＳ Ｐ明朝" panose="02020600040205080304" pitchFamily="18" charset="-128"/>
                  <a:ea typeface="ＭＳ Ｐ明朝" panose="02020600040205080304" pitchFamily="18" charset="-128"/>
                </a:rPr>
                <a:t>抗血栓作用を発揮</a:t>
              </a:r>
              <a:endParaRPr lang="ja-JP" altLang="en-US" sz="2800" b="1" dirty="0">
                <a:solidFill>
                  <a:schemeClr val="accent6">
                    <a:lumMod val="75000"/>
                  </a:schemeClr>
                </a:solidFill>
                <a:latin typeface="ＭＳ Ｐ明朝" panose="02020600040205080304" pitchFamily="18" charset="-128"/>
                <a:ea typeface="ＭＳ Ｐ明朝" panose="02020600040205080304" pitchFamily="18" charset="-128"/>
              </a:endParaRPr>
            </a:p>
          </p:txBody>
        </p:sp>
        <p:sp>
          <p:nvSpPr>
            <p:cNvPr id="88" name="雲 87"/>
            <p:cNvSpPr/>
            <p:nvPr/>
          </p:nvSpPr>
          <p:spPr>
            <a:xfrm rot="1572110">
              <a:off x="3695643" y="3415061"/>
              <a:ext cx="1450526" cy="712694"/>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血小板</a:t>
              </a:r>
            </a:p>
          </p:txBody>
        </p:sp>
      </p:grpSp>
      <p:grpSp>
        <p:nvGrpSpPr>
          <p:cNvPr id="91" name="グループ化 90"/>
          <p:cNvGrpSpPr/>
          <p:nvPr/>
        </p:nvGrpSpPr>
        <p:grpSpPr>
          <a:xfrm>
            <a:off x="3958237" y="1789405"/>
            <a:ext cx="7005676" cy="7342252"/>
            <a:chOff x="6130893" y="2077923"/>
            <a:chExt cx="7005676" cy="7342252"/>
          </a:xfrm>
        </p:grpSpPr>
        <p:sp>
          <p:nvSpPr>
            <p:cNvPr id="66" name="右矢印 65"/>
            <p:cNvSpPr/>
            <p:nvPr/>
          </p:nvSpPr>
          <p:spPr>
            <a:xfrm rot="16200000">
              <a:off x="9013969" y="7346437"/>
              <a:ext cx="384470" cy="159320"/>
            </a:xfrm>
            <a:prstGeom prst="rightArrow">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56" name="星 32 55"/>
            <p:cNvSpPr/>
            <p:nvPr/>
          </p:nvSpPr>
          <p:spPr>
            <a:xfrm>
              <a:off x="11693920" y="8408909"/>
              <a:ext cx="471856" cy="408157"/>
            </a:xfrm>
            <a:prstGeom prst="star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33" name="雲 32"/>
            <p:cNvSpPr/>
            <p:nvPr/>
          </p:nvSpPr>
          <p:spPr>
            <a:xfrm rot="2284274">
              <a:off x="6909110" y="7658657"/>
              <a:ext cx="1247994" cy="760277"/>
            </a:xfrm>
            <a:prstGeom prst="cloud">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P明朝B" panose="02020800000000000000" pitchFamily="18" charset="-128"/>
                  <a:ea typeface="HGP明朝B" panose="02020800000000000000" pitchFamily="18" charset="-128"/>
                </a:rPr>
                <a:t>好中球の粘着</a:t>
              </a:r>
              <a:endParaRPr kumimoji="1" lang="ja-JP" altLang="en-US" sz="1400" dirty="0" smtClean="0">
                <a:solidFill>
                  <a:schemeClr val="tx1"/>
                </a:solidFill>
                <a:latin typeface="HGP明朝B" panose="02020800000000000000" pitchFamily="18" charset="-128"/>
                <a:ea typeface="HGP明朝B" panose="02020800000000000000" pitchFamily="18" charset="-128"/>
              </a:endParaRPr>
            </a:p>
          </p:txBody>
        </p:sp>
        <p:sp>
          <p:nvSpPr>
            <p:cNvPr id="34" name="下カーブ矢印 33"/>
            <p:cNvSpPr/>
            <p:nvPr/>
          </p:nvSpPr>
          <p:spPr>
            <a:xfrm rot="16200000" flipV="1">
              <a:off x="7717676" y="8175932"/>
              <a:ext cx="444138" cy="371002"/>
            </a:xfrm>
            <a:prstGeom prst="curvedDownArrow">
              <a:avLst/>
            </a:prstGeom>
            <a:solidFill>
              <a:srgbClr val="FF66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35" name="角丸四角形 34"/>
            <p:cNvSpPr/>
            <p:nvPr/>
          </p:nvSpPr>
          <p:spPr>
            <a:xfrm>
              <a:off x="7751334" y="7782008"/>
              <a:ext cx="1563863" cy="55452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細胞接着分子</a:t>
              </a:r>
              <a:endParaRPr kumimoji="1" lang="en-US" altLang="ja-JP" sz="1600" dirty="0" smtClean="0">
                <a:solidFill>
                  <a:schemeClr val="tx1"/>
                </a:solidFill>
                <a:latin typeface="HGP明朝B" panose="02020800000000000000" pitchFamily="18" charset="-128"/>
                <a:ea typeface="HGP明朝B" panose="02020800000000000000" pitchFamily="18" charset="-128"/>
              </a:endParaRPr>
            </a:p>
            <a:p>
              <a:pPr algn="ctr"/>
              <a:r>
                <a:rPr lang="en-US" altLang="ja-JP" sz="1600" dirty="0" smtClean="0">
                  <a:solidFill>
                    <a:schemeClr val="tx1"/>
                  </a:solidFill>
                  <a:latin typeface="HGP明朝B" panose="02020800000000000000" pitchFamily="18" charset="-128"/>
                  <a:ea typeface="HGP明朝B" panose="02020800000000000000" pitchFamily="18" charset="-128"/>
                </a:rPr>
                <a:t>CAM</a:t>
              </a:r>
              <a:endParaRPr kumimoji="1" lang="ja-JP" altLang="en-US" sz="1600" dirty="0">
                <a:solidFill>
                  <a:schemeClr val="tx1"/>
                </a:solidFill>
                <a:latin typeface="HGP明朝B" panose="02020800000000000000" pitchFamily="18" charset="-128"/>
                <a:ea typeface="HGP明朝B" panose="02020800000000000000" pitchFamily="18" charset="-128"/>
              </a:endParaRPr>
            </a:p>
          </p:txBody>
        </p:sp>
        <p:sp>
          <p:nvSpPr>
            <p:cNvPr id="36" name="フリーフォーム 35"/>
            <p:cNvSpPr/>
            <p:nvPr/>
          </p:nvSpPr>
          <p:spPr>
            <a:xfrm>
              <a:off x="8735210" y="8776759"/>
              <a:ext cx="305055" cy="392654"/>
            </a:xfrm>
            <a:custGeom>
              <a:avLst/>
              <a:gdLst>
                <a:gd name="connsiteX0" fmla="*/ 231289 w 446442"/>
                <a:gd name="connsiteY0" fmla="*/ 0 h 521746"/>
                <a:gd name="connsiteX1" fmla="*/ 0 w 446442"/>
                <a:gd name="connsiteY1" fmla="*/ 317350 h 521746"/>
                <a:gd name="connsiteX2" fmla="*/ 317350 w 446442"/>
                <a:gd name="connsiteY2" fmla="*/ 521746 h 521746"/>
                <a:gd name="connsiteX3" fmla="*/ 446442 w 446442"/>
                <a:gd name="connsiteY3" fmla="*/ 301214 h 521746"/>
                <a:gd name="connsiteX4" fmla="*/ 419548 w 446442"/>
                <a:gd name="connsiteY4" fmla="*/ 263562 h 521746"/>
                <a:gd name="connsiteX5" fmla="*/ 231289 w 446442"/>
                <a:gd name="connsiteY5" fmla="*/ 0 h 521746"/>
                <a:gd name="connsiteX0" fmla="*/ 231289 w 457199"/>
                <a:gd name="connsiteY0" fmla="*/ 0 h 521746"/>
                <a:gd name="connsiteX1" fmla="*/ 0 w 457199"/>
                <a:gd name="connsiteY1" fmla="*/ 317350 h 521746"/>
                <a:gd name="connsiteX2" fmla="*/ 317350 w 457199"/>
                <a:gd name="connsiteY2" fmla="*/ 521746 h 521746"/>
                <a:gd name="connsiteX3" fmla="*/ 457199 w 457199"/>
                <a:gd name="connsiteY3" fmla="*/ 360381 h 521746"/>
                <a:gd name="connsiteX4" fmla="*/ 419548 w 457199"/>
                <a:gd name="connsiteY4" fmla="*/ 263562 h 521746"/>
                <a:gd name="connsiteX5" fmla="*/ 231289 w 457199"/>
                <a:gd name="connsiteY5" fmla="*/ 0 h 521746"/>
                <a:gd name="connsiteX0" fmla="*/ 231289 w 457199"/>
                <a:gd name="connsiteY0" fmla="*/ 0 h 521746"/>
                <a:gd name="connsiteX1" fmla="*/ 0 w 457199"/>
                <a:gd name="connsiteY1" fmla="*/ 317350 h 521746"/>
                <a:gd name="connsiteX2" fmla="*/ 317350 w 457199"/>
                <a:gd name="connsiteY2" fmla="*/ 521746 h 521746"/>
                <a:gd name="connsiteX3" fmla="*/ 457199 w 457199"/>
                <a:gd name="connsiteY3" fmla="*/ 360381 h 521746"/>
                <a:gd name="connsiteX4" fmla="*/ 311971 w 457199"/>
                <a:gd name="connsiteY4" fmla="*/ 177501 h 521746"/>
                <a:gd name="connsiteX5" fmla="*/ 231289 w 457199"/>
                <a:gd name="connsiteY5" fmla="*/ 0 h 521746"/>
                <a:gd name="connsiteX0" fmla="*/ 231289 w 457199"/>
                <a:gd name="connsiteY0" fmla="*/ 0 h 521746"/>
                <a:gd name="connsiteX1" fmla="*/ 0 w 457199"/>
                <a:gd name="connsiteY1" fmla="*/ 317350 h 521746"/>
                <a:gd name="connsiteX2" fmla="*/ 317350 w 457199"/>
                <a:gd name="connsiteY2" fmla="*/ 521746 h 521746"/>
                <a:gd name="connsiteX3" fmla="*/ 457199 w 457199"/>
                <a:gd name="connsiteY3" fmla="*/ 360381 h 521746"/>
                <a:gd name="connsiteX4" fmla="*/ 311971 w 457199"/>
                <a:gd name="connsiteY4" fmla="*/ 177501 h 521746"/>
                <a:gd name="connsiteX5" fmla="*/ 231289 w 457199"/>
                <a:gd name="connsiteY5" fmla="*/ 0 h 521746"/>
                <a:gd name="connsiteX0" fmla="*/ 231289 w 458762"/>
                <a:gd name="connsiteY0" fmla="*/ 0 h 521746"/>
                <a:gd name="connsiteX1" fmla="*/ 0 w 458762"/>
                <a:gd name="connsiteY1" fmla="*/ 317350 h 521746"/>
                <a:gd name="connsiteX2" fmla="*/ 317350 w 458762"/>
                <a:gd name="connsiteY2" fmla="*/ 521746 h 521746"/>
                <a:gd name="connsiteX3" fmla="*/ 457199 w 458762"/>
                <a:gd name="connsiteY3" fmla="*/ 360381 h 521746"/>
                <a:gd name="connsiteX4" fmla="*/ 311971 w 458762"/>
                <a:gd name="connsiteY4" fmla="*/ 177501 h 521746"/>
                <a:gd name="connsiteX5" fmla="*/ 231289 w 458762"/>
                <a:gd name="connsiteY5" fmla="*/ 0 h 521746"/>
                <a:gd name="connsiteX0" fmla="*/ 231289 w 458762"/>
                <a:gd name="connsiteY0" fmla="*/ 0 h 521746"/>
                <a:gd name="connsiteX1" fmla="*/ 0 w 458762"/>
                <a:gd name="connsiteY1" fmla="*/ 317350 h 521746"/>
                <a:gd name="connsiteX2" fmla="*/ 317350 w 458762"/>
                <a:gd name="connsiteY2" fmla="*/ 521746 h 521746"/>
                <a:gd name="connsiteX3" fmla="*/ 457199 w 458762"/>
                <a:gd name="connsiteY3" fmla="*/ 360381 h 521746"/>
                <a:gd name="connsiteX4" fmla="*/ 311971 w 458762"/>
                <a:gd name="connsiteY4" fmla="*/ 177501 h 521746"/>
                <a:gd name="connsiteX5" fmla="*/ 231289 w 458762"/>
                <a:gd name="connsiteY5" fmla="*/ 0 h 521746"/>
                <a:gd name="connsiteX0" fmla="*/ 231289 w 458762"/>
                <a:gd name="connsiteY0" fmla="*/ 0 h 521746"/>
                <a:gd name="connsiteX1" fmla="*/ 0 w 458762"/>
                <a:gd name="connsiteY1" fmla="*/ 317350 h 521746"/>
                <a:gd name="connsiteX2" fmla="*/ 317350 w 458762"/>
                <a:gd name="connsiteY2" fmla="*/ 521746 h 521746"/>
                <a:gd name="connsiteX3" fmla="*/ 457199 w 458762"/>
                <a:gd name="connsiteY3" fmla="*/ 360381 h 521746"/>
                <a:gd name="connsiteX4" fmla="*/ 311971 w 458762"/>
                <a:gd name="connsiteY4" fmla="*/ 177501 h 521746"/>
                <a:gd name="connsiteX5" fmla="*/ 231289 w 458762"/>
                <a:gd name="connsiteY5" fmla="*/ 0 h 521746"/>
                <a:gd name="connsiteX0" fmla="*/ 231289 w 458762"/>
                <a:gd name="connsiteY0" fmla="*/ 0 h 522005"/>
                <a:gd name="connsiteX1" fmla="*/ 0 w 458762"/>
                <a:gd name="connsiteY1" fmla="*/ 317350 h 522005"/>
                <a:gd name="connsiteX2" fmla="*/ 317350 w 458762"/>
                <a:gd name="connsiteY2" fmla="*/ 521746 h 522005"/>
                <a:gd name="connsiteX3" fmla="*/ 457199 w 458762"/>
                <a:gd name="connsiteY3" fmla="*/ 360381 h 522005"/>
                <a:gd name="connsiteX4" fmla="*/ 311971 w 458762"/>
                <a:gd name="connsiteY4" fmla="*/ 177501 h 522005"/>
                <a:gd name="connsiteX5" fmla="*/ 231289 w 458762"/>
                <a:gd name="connsiteY5" fmla="*/ 0 h 522005"/>
                <a:gd name="connsiteX0" fmla="*/ 145228 w 372701"/>
                <a:gd name="connsiteY0" fmla="*/ 0 h 521996"/>
                <a:gd name="connsiteX1" fmla="*/ 0 w 372701"/>
                <a:gd name="connsiteY1" fmla="*/ 311971 h 521996"/>
                <a:gd name="connsiteX2" fmla="*/ 231289 w 372701"/>
                <a:gd name="connsiteY2" fmla="*/ 521746 h 521996"/>
                <a:gd name="connsiteX3" fmla="*/ 371138 w 372701"/>
                <a:gd name="connsiteY3" fmla="*/ 360381 h 521996"/>
                <a:gd name="connsiteX4" fmla="*/ 225910 w 372701"/>
                <a:gd name="connsiteY4" fmla="*/ 177501 h 521996"/>
                <a:gd name="connsiteX5" fmla="*/ 145228 w 372701"/>
                <a:gd name="connsiteY5" fmla="*/ 0 h 521996"/>
                <a:gd name="connsiteX0" fmla="*/ 145228 w 372701"/>
                <a:gd name="connsiteY0" fmla="*/ 0 h 522090"/>
                <a:gd name="connsiteX1" fmla="*/ 0 w 372701"/>
                <a:gd name="connsiteY1" fmla="*/ 311971 h 522090"/>
                <a:gd name="connsiteX2" fmla="*/ 231289 w 372701"/>
                <a:gd name="connsiteY2" fmla="*/ 521746 h 522090"/>
                <a:gd name="connsiteX3" fmla="*/ 371138 w 372701"/>
                <a:gd name="connsiteY3" fmla="*/ 360381 h 522090"/>
                <a:gd name="connsiteX4" fmla="*/ 225910 w 372701"/>
                <a:gd name="connsiteY4" fmla="*/ 177501 h 522090"/>
                <a:gd name="connsiteX5" fmla="*/ 145228 w 372701"/>
                <a:gd name="connsiteY5" fmla="*/ 0 h 522090"/>
                <a:gd name="connsiteX0" fmla="*/ 145228 w 372701"/>
                <a:gd name="connsiteY0" fmla="*/ 0 h 522090"/>
                <a:gd name="connsiteX1" fmla="*/ 0 w 372701"/>
                <a:gd name="connsiteY1" fmla="*/ 311971 h 522090"/>
                <a:gd name="connsiteX2" fmla="*/ 231289 w 372701"/>
                <a:gd name="connsiteY2" fmla="*/ 521746 h 522090"/>
                <a:gd name="connsiteX3" fmla="*/ 371138 w 372701"/>
                <a:gd name="connsiteY3" fmla="*/ 360381 h 522090"/>
                <a:gd name="connsiteX4" fmla="*/ 225910 w 372701"/>
                <a:gd name="connsiteY4" fmla="*/ 177501 h 522090"/>
                <a:gd name="connsiteX5" fmla="*/ 145228 w 372701"/>
                <a:gd name="connsiteY5" fmla="*/ 0 h 522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701" h="522090">
                  <a:moveTo>
                    <a:pt x="145228" y="0"/>
                  </a:moveTo>
                  <a:cubicBezTo>
                    <a:pt x="96819" y="103990"/>
                    <a:pt x="0" y="191845"/>
                    <a:pt x="0" y="311971"/>
                  </a:cubicBezTo>
                  <a:cubicBezTo>
                    <a:pt x="8964" y="423133"/>
                    <a:pt x="130885" y="528917"/>
                    <a:pt x="231289" y="521746"/>
                  </a:cubicBezTo>
                  <a:cubicBezTo>
                    <a:pt x="288662" y="510989"/>
                    <a:pt x="356795" y="451821"/>
                    <a:pt x="371138" y="360381"/>
                  </a:cubicBezTo>
                  <a:cubicBezTo>
                    <a:pt x="387275" y="294042"/>
                    <a:pt x="274319" y="238461"/>
                    <a:pt x="225910" y="177501"/>
                  </a:cubicBezTo>
                  <a:lnTo>
                    <a:pt x="145228" y="0"/>
                  </a:lnTo>
                  <a:close/>
                </a:path>
              </a:pathLst>
            </a:cu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37" name="角丸四角形 36"/>
            <p:cNvSpPr/>
            <p:nvPr/>
          </p:nvSpPr>
          <p:spPr>
            <a:xfrm>
              <a:off x="8029128" y="9145233"/>
              <a:ext cx="1195146" cy="2749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P明朝B" panose="02020800000000000000" pitchFamily="18" charset="-128"/>
                  <a:ea typeface="HGP明朝B" panose="02020800000000000000" pitchFamily="18" charset="-128"/>
                </a:rPr>
                <a:t>好中球の浸潤</a:t>
              </a:r>
              <a:endParaRPr kumimoji="1" lang="ja-JP" altLang="en-US" sz="1200" dirty="0">
                <a:solidFill>
                  <a:schemeClr val="tx1"/>
                </a:solidFill>
                <a:latin typeface="HGP明朝B" panose="02020800000000000000" pitchFamily="18" charset="-128"/>
                <a:ea typeface="HGP明朝B" panose="02020800000000000000" pitchFamily="18" charset="-128"/>
              </a:endParaRPr>
            </a:p>
          </p:txBody>
        </p:sp>
        <p:grpSp>
          <p:nvGrpSpPr>
            <p:cNvPr id="46" name="グループ化 45"/>
            <p:cNvGrpSpPr/>
            <p:nvPr/>
          </p:nvGrpSpPr>
          <p:grpSpPr>
            <a:xfrm>
              <a:off x="7246840" y="8327874"/>
              <a:ext cx="4946801" cy="197802"/>
              <a:chOff x="6719856" y="9474496"/>
              <a:chExt cx="4946801" cy="197802"/>
            </a:xfrm>
          </p:grpSpPr>
          <p:sp>
            <p:nvSpPr>
              <p:cNvPr id="40" name="星 32 39"/>
              <p:cNvSpPr/>
              <p:nvPr/>
            </p:nvSpPr>
            <p:spPr>
              <a:xfrm>
                <a:off x="6719856" y="9483150"/>
                <a:ext cx="1221669" cy="189147"/>
              </a:xfrm>
              <a:prstGeom prst="star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41" name="星 32 40"/>
              <p:cNvSpPr/>
              <p:nvPr/>
            </p:nvSpPr>
            <p:spPr>
              <a:xfrm>
                <a:off x="7251212" y="9474496"/>
                <a:ext cx="1221669" cy="189147"/>
              </a:xfrm>
              <a:prstGeom prst="star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42" name="星 32 41"/>
              <p:cNvSpPr/>
              <p:nvPr/>
            </p:nvSpPr>
            <p:spPr>
              <a:xfrm>
                <a:off x="8054567" y="9483151"/>
                <a:ext cx="1221669" cy="189147"/>
              </a:xfrm>
              <a:prstGeom prst="star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43" name="星 32 42"/>
              <p:cNvSpPr/>
              <p:nvPr/>
            </p:nvSpPr>
            <p:spPr>
              <a:xfrm>
                <a:off x="8997235" y="9483151"/>
                <a:ext cx="1221669" cy="189147"/>
              </a:xfrm>
              <a:prstGeom prst="star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44" name="星 32 43"/>
              <p:cNvSpPr/>
              <p:nvPr/>
            </p:nvSpPr>
            <p:spPr>
              <a:xfrm>
                <a:off x="9839223" y="9480406"/>
                <a:ext cx="1221669" cy="189147"/>
              </a:xfrm>
              <a:prstGeom prst="star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45" name="星 32 44"/>
              <p:cNvSpPr/>
              <p:nvPr/>
            </p:nvSpPr>
            <p:spPr>
              <a:xfrm>
                <a:off x="10444988" y="9483151"/>
                <a:ext cx="1221669" cy="189147"/>
              </a:xfrm>
              <a:prstGeom prst="star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grpSp>
        <p:grpSp>
          <p:nvGrpSpPr>
            <p:cNvPr id="47" name="グループ化 46"/>
            <p:cNvGrpSpPr/>
            <p:nvPr/>
          </p:nvGrpSpPr>
          <p:grpSpPr>
            <a:xfrm>
              <a:off x="7182782" y="8713839"/>
              <a:ext cx="4946801" cy="197802"/>
              <a:chOff x="6719856" y="9474496"/>
              <a:chExt cx="4946801" cy="197802"/>
            </a:xfrm>
          </p:grpSpPr>
          <p:sp>
            <p:nvSpPr>
              <p:cNvPr id="48" name="星 32 47"/>
              <p:cNvSpPr/>
              <p:nvPr/>
            </p:nvSpPr>
            <p:spPr>
              <a:xfrm>
                <a:off x="6719856" y="9483150"/>
                <a:ext cx="1221669" cy="189147"/>
              </a:xfrm>
              <a:prstGeom prst="star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49" name="星 32 48"/>
              <p:cNvSpPr/>
              <p:nvPr/>
            </p:nvSpPr>
            <p:spPr>
              <a:xfrm>
                <a:off x="7251212" y="9474496"/>
                <a:ext cx="1221669" cy="189147"/>
              </a:xfrm>
              <a:prstGeom prst="star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50" name="星 32 49"/>
              <p:cNvSpPr/>
              <p:nvPr/>
            </p:nvSpPr>
            <p:spPr>
              <a:xfrm>
                <a:off x="8054567" y="9483151"/>
                <a:ext cx="1221669" cy="189147"/>
              </a:xfrm>
              <a:prstGeom prst="star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51" name="星 32 50"/>
              <p:cNvSpPr/>
              <p:nvPr/>
            </p:nvSpPr>
            <p:spPr>
              <a:xfrm>
                <a:off x="8997235" y="9483151"/>
                <a:ext cx="1221669" cy="189147"/>
              </a:xfrm>
              <a:prstGeom prst="star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52" name="星 32 51"/>
              <p:cNvSpPr/>
              <p:nvPr/>
            </p:nvSpPr>
            <p:spPr>
              <a:xfrm>
                <a:off x="9839223" y="9480406"/>
                <a:ext cx="1221669" cy="189147"/>
              </a:xfrm>
              <a:prstGeom prst="star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53" name="星 32 52"/>
              <p:cNvSpPr/>
              <p:nvPr/>
            </p:nvSpPr>
            <p:spPr>
              <a:xfrm>
                <a:off x="10444988" y="9483151"/>
                <a:ext cx="1221669" cy="189147"/>
              </a:xfrm>
              <a:prstGeom prst="star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grpSp>
        <p:sp>
          <p:nvSpPr>
            <p:cNvPr id="55" name="星 32 54"/>
            <p:cNvSpPr/>
            <p:nvPr/>
          </p:nvSpPr>
          <p:spPr>
            <a:xfrm>
              <a:off x="7100695" y="8400387"/>
              <a:ext cx="489200" cy="455139"/>
            </a:xfrm>
            <a:prstGeom prst="star32">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31" name="角丸四角形 30"/>
            <p:cNvSpPr/>
            <p:nvPr/>
          </p:nvSpPr>
          <p:spPr>
            <a:xfrm>
              <a:off x="10450058" y="8400089"/>
              <a:ext cx="1613953" cy="464239"/>
            </a:xfrm>
            <a:prstGeom prst="roundRect">
              <a:avLst/>
            </a:prstGeom>
            <a:pattFill prst="lgConfetti">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血管内皮細胞</a:t>
              </a:r>
            </a:p>
          </p:txBody>
        </p:sp>
        <p:sp>
          <p:nvSpPr>
            <p:cNvPr id="30" name="角丸四角形 29"/>
            <p:cNvSpPr/>
            <p:nvPr/>
          </p:nvSpPr>
          <p:spPr>
            <a:xfrm>
              <a:off x="8836105" y="8400090"/>
              <a:ext cx="1613953" cy="464239"/>
            </a:xfrm>
            <a:prstGeom prst="roundRect">
              <a:avLst/>
            </a:prstGeom>
            <a:pattFill prst="lgConfetti">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血管内皮細胞</a:t>
              </a:r>
            </a:p>
          </p:txBody>
        </p:sp>
        <p:sp>
          <p:nvSpPr>
            <p:cNvPr id="29" name="角丸四角形 28"/>
            <p:cNvSpPr/>
            <p:nvPr/>
          </p:nvSpPr>
          <p:spPr>
            <a:xfrm>
              <a:off x="7222152" y="8400090"/>
              <a:ext cx="1613953" cy="464239"/>
            </a:xfrm>
            <a:prstGeom prst="roundRect">
              <a:avLst/>
            </a:prstGeom>
            <a:pattFill prst="lgConfetti">
              <a:fgClr>
                <a:srgbClr val="FFC000"/>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血管内皮細胞</a:t>
              </a:r>
            </a:p>
          </p:txBody>
        </p:sp>
        <p:sp>
          <p:nvSpPr>
            <p:cNvPr id="61" name="星 24 60"/>
            <p:cNvSpPr/>
            <p:nvPr/>
          </p:nvSpPr>
          <p:spPr>
            <a:xfrm>
              <a:off x="6981395" y="4312424"/>
              <a:ext cx="1665086" cy="1152508"/>
            </a:xfrm>
            <a:prstGeom prst="star2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血小板</a:t>
              </a:r>
            </a:p>
          </p:txBody>
        </p:sp>
        <p:sp>
          <p:nvSpPr>
            <p:cNvPr id="54" name="フリーフォーム 53"/>
            <p:cNvSpPr/>
            <p:nvPr/>
          </p:nvSpPr>
          <p:spPr>
            <a:xfrm rot="20501216">
              <a:off x="9077036" y="7931811"/>
              <a:ext cx="413324" cy="569172"/>
            </a:xfrm>
            <a:custGeom>
              <a:avLst/>
              <a:gdLst>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18288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1614 w 479191"/>
                <a:gd name="connsiteY16" fmla="*/ 274320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10988"/>
                <a:gd name="connsiteX1" fmla="*/ 118809 w 479191"/>
                <a:gd name="connsiteY1" fmla="*/ 43031 h 510988"/>
                <a:gd name="connsiteX2" fmla="*/ 97294 w 479191"/>
                <a:gd name="connsiteY2" fmla="*/ 91440 h 510988"/>
                <a:gd name="connsiteX3" fmla="*/ 81158 w 479191"/>
                <a:gd name="connsiteY3" fmla="*/ 107576 h 510988"/>
                <a:gd name="connsiteX4" fmla="*/ 75779 w 479191"/>
                <a:gd name="connsiteY4" fmla="*/ 123713 h 510988"/>
                <a:gd name="connsiteX5" fmla="*/ 65021 w 479191"/>
                <a:gd name="connsiteY5" fmla="*/ 139849 h 510988"/>
                <a:gd name="connsiteX6" fmla="*/ 48885 w 479191"/>
                <a:gd name="connsiteY6" fmla="*/ 204395 h 510988"/>
                <a:gd name="connsiteX7" fmla="*/ 43506 w 479191"/>
                <a:gd name="connsiteY7" fmla="*/ 290456 h 510988"/>
                <a:gd name="connsiteX8" fmla="*/ 32748 w 479191"/>
                <a:gd name="connsiteY8" fmla="*/ 322729 h 510988"/>
                <a:gd name="connsiteX9" fmla="*/ 11233 w 479191"/>
                <a:gd name="connsiteY9" fmla="*/ 355002 h 510988"/>
                <a:gd name="connsiteX10" fmla="*/ 475 w 479191"/>
                <a:gd name="connsiteY10" fmla="*/ 387275 h 510988"/>
                <a:gd name="connsiteX11" fmla="*/ 5854 w 479191"/>
                <a:gd name="connsiteY11" fmla="*/ 408791 h 510988"/>
                <a:gd name="connsiteX12" fmla="*/ 54264 w 479191"/>
                <a:gd name="connsiteY12" fmla="*/ 462579 h 510988"/>
                <a:gd name="connsiteX13" fmla="*/ 124188 w 479191"/>
                <a:gd name="connsiteY13" fmla="*/ 500231 h 510988"/>
                <a:gd name="connsiteX14" fmla="*/ 134946 w 479191"/>
                <a:gd name="connsiteY14" fmla="*/ 510988 h 510988"/>
                <a:gd name="connsiteX15" fmla="*/ 134946 w 479191"/>
                <a:gd name="connsiteY15" fmla="*/ 510988 h 510988"/>
                <a:gd name="connsiteX16" fmla="*/ 376993 w 479191"/>
                <a:gd name="connsiteY16" fmla="*/ 112956 h 510988"/>
                <a:gd name="connsiteX17" fmla="*/ 479191 w 479191"/>
                <a:gd name="connsiteY17" fmla="*/ 48410 h 510988"/>
                <a:gd name="connsiteX18" fmla="*/ 333962 w 479191"/>
                <a:gd name="connsiteY18" fmla="*/ 0 h 510988"/>
                <a:gd name="connsiteX19" fmla="*/ 129567 w 479191"/>
                <a:gd name="connsiteY19" fmla="*/ 10758 h 510988"/>
                <a:gd name="connsiteX0" fmla="*/ 129567 w 479191"/>
                <a:gd name="connsiteY0" fmla="*/ 10758 h 536110"/>
                <a:gd name="connsiteX1" fmla="*/ 118809 w 479191"/>
                <a:gd name="connsiteY1" fmla="*/ 43031 h 536110"/>
                <a:gd name="connsiteX2" fmla="*/ 97294 w 479191"/>
                <a:gd name="connsiteY2" fmla="*/ 91440 h 536110"/>
                <a:gd name="connsiteX3" fmla="*/ 81158 w 479191"/>
                <a:gd name="connsiteY3" fmla="*/ 107576 h 536110"/>
                <a:gd name="connsiteX4" fmla="*/ 75779 w 479191"/>
                <a:gd name="connsiteY4" fmla="*/ 123713 h 536110"/>
                <a:gd name="connsiteX5" fmla="*/ 65021 w 479191"/>
                <a:gd name="connsiteY5" fmla="*/ 139849 h 536110"/>
                <a:gd name="connsiteX6" fmla="*/ 48885 w 479191"/>
                <a:gd name="connsiteY6" fmla="*/ 204395 h 536110"/>
                <a:gd name="connsiteX7" fmla="*/ 43506 w 479191"/>
                <a:gd name="connsiteY7" fmla="*/ 290456 h 536110"/>
                <a:gd name="connsiteX8" fmla="*/ 32748 w 479191"/>
                <a:gd name="connsiteY8" fmla="*/ 322729 h 536110"/>
                <a:gd name="connsiteX9" fmla="*/ 11233 w 479191"/>
                <a:gd name="connsiteY9" fmla="*/ 355002 h 536110"/>
                <a:gd name="connsiteX10" fmla="*/ 475 w 479191"/>
                <a:gd name="connsiteY10" fmla="*/ 387275 h 536110"/>
                <a:gd name="connsiteX11" fmla="*/ 5854 w 479191"/>
                <a:gd name="connsiteY11" fmla="*/ 408791 h 536110"/>
                <a:gd name="connsiteX12" fmla="*/ 54264 w 479191"/>
                <a:gd name="connsiteY12" fmla="*/ 462579 h 536110"/>
                <a:gd name="connsiteX13" fmla="*/ 124188 w 479191"/>
                <a:gd name="connsiteY13" fmla="*/ 500231 h 536110"/>
                <a:gd name="connsiteX14" fmla="*/ 134946 w 479191"/>
                <a:gd name="connsiteY14" fmla="*/ 510988 h 536110"/>
                <a:gd name="connsiteX15" fmla="*/ 274795 w 479191"/>
                <a:gd name="connsiteY15" fmla="*/ 134470 h 536110"/>
                <a:gd name="connsiteX16" fmla="*/ 376993 w 479191"/>
                <a:gd name="connsiteY16" fmla="*/ 112956 h 536110"/>
                <a:gd name="connsiteX17" fmla="*/ 479191 w 479191"/>
                <a:gd name="connsiteY17" fmla="*/ 48410 h 536110"/>
                <a:gd name="connsiteX18" fmla="*/ 333962 w 479191"/>
                <a:gd name="connsiteY18" fmla="*/ 0 h 536110"/>
                <a:gd name="connsiteX19" fmla="*/ 129567 w 479191"/>
                <a:gd name="connsiteY19" fmla="*/ 10758 h 536110"/>
                <a:gd name="connsiteX0" fmla="*/ 129567 w 479191"/>
                <a:gd name="connsiteY0" fmla="*/ 10758 h 511768"/>
                <a:gd name="connsiteX1" fmla="*/ 118809 w 479191"/>
                <a:gd name="connsiteY1" fmla="*/ 43031 h 511768"/>
                <a:gd name="connsiteX2" fmla="*/ 97294 w 479191"/>
                <a:gd name="connsiteY2" fmla="*/ 91440 h 511768"/>
                <a:gd name="connsiteX3" fmla="*/ 81158 w 479191"/>
                <a:gd name="connsiteY3" fmla="*/ 107576 h 511768"/>
                <a:gd name="connsiteX4" fmla="*/ 75779 w 479191"/>
                <a:gd name="connsiteY4" fmla="*/ 123713 h 511768"/>
                <a:gd name="connsiteX5" fmla="*/ 65021 w 479191"/>
                <a:gd name="connsiteY5" fmla="*/ 139849 h 511768"/>
                <a:gd name="connsiteX6" fmla="*/ 48885 w 479191"/>
                <a:gd name="connsiteY6" fmla="*/ 204395 h 511768"/>
                <a:gd name="connsiteX7" fmla="*/ 43506 w 479191"/>
                <a:gd name="connsiteY7" fmla="*/ 290456 h 511768"/>
                <a:gd name="connsiteX8" fmla="*/ 32748 w 479191"/>
                <a:gd name="connsiteY8" fmla="*/ 322729 h 511768"/>
                <a:gd name="connsiteX9" fmla="*/ 11233 w 479191"/>
                <a:gd name="connsiteY9" fmla="*/ 355002 h 511768"/>
                <a:gd name="connsiteX10" fmla="*/ 475 w 479191"/>
                <a:gd name="connsiteY10" fmla="*/ 387275 h 511768"/>
                <a:gd name="connsiteX11" fmla="*/ 5854 w 479191"/>
                <a:gd name="connsiteY11" fmla="*/ 408791 h 511768"/>
                <a:gd name="connsiteX12" fmla="*/ 54264 w 479191"/>
                <a:gd name="connsiteY12" fmla="*/ 462579 h 511768"/>
                <a:gd name="connsiteX13" fmla="*/ 124188 w 479191"/>
                <a:gd name="connsiteY13" fmla="*/ 500231 h 511768"/>
                <a:gd name="connsiteX14" fmla="*/ 280174 w 479191"/>
                <a:gd name="connsiteY14" fmla="*/ 236668 h 511768"/>
                <a:gd name="connsiteX15" fmla="*/ 274795 w 479191"/>
                <a:gd name="connsiteY15" fmla="*/ 134470 h 511768"/>
                <a:gd name="connsiteX16" fmla="*/ 376993 w 479191"/>
                <a:gd name="connsiteY16" fmla="*/ 112956 h 511768"/>
                <a:gd name="connsiteX17" fmla="*/ 479191 w 479191"/>
                <a:gd name="connsiteY17" fmla="*/ 48410 h 511768"/>
                <a:gd name="connsiteX18" fmla="*/ 333962 w 479191"/>
                <a:gd name="connsiteY18" fmla="*/ 0 h 511768"/>
                <a:gd name="connsiteX19" fmla="*/ 129567 w 479191"/>
                <a:gd name="connsiteY19" fmla="*/ 10758 h 511768"/>
                <a:gd name="connsiteX0" fmla="*/ 129567 w 479191"/>
                <a:gd name="connsiteY0" fmla="*/ 10758 h 468224"/>
                <a:gd name="connsiteX1" fmla="*/ 118809 w 479191"/>
                <a:gd name="connsiteY1" fmla="*/ 43031 h 468224"/>
                <a:gd name="connsiteX2" fmla="*/ 97294 w 479191"/>
                <a:gd name="connsiteY2" fmla="*/ 91440 h 468224"/>
                <a:gd name="connsiteX3" fmla="*/ 81158 w 479191"/>
                <a:gd name="connsiteY3" fmla="*/ 107576 h 468224"/>
                <a:gd name="connsiteX4" fmla="*/ 75779 w 479191"/>
                <a:gd name="connsiteY4" fmla="*/ 123713 h 468224"/>
                <a:gd name="connsiteX5" fmla="*/ 65021 w 479191"/>
                <a:gd name="connsiteY5" fmla="*/ 139849 h 468224"/>
                <a:gd name="connsiteX6" fmla="*/ 48885 w 479191"/>
                <a:gd name="connsiteY6" fmla="*/ 204395 h 468224"/>
                <a:gd name="connsiteX7" fmla="*/ 43506 w 479191"/>
                <a:gd name="connsiteY7" fmla="*/ 290456 h 468224"/>
                <a:gd name="connsiteX8" fmla="*/ 32748 w 479191"/>
                <a:gd name="connsiteY8" fmla="*/ 322729 h 468224"/>
                <a:gd name="connsiteX9" fmla="*/ 11233 w 479191"/>
                <a:gd name="connsiteY9" fmla="*/ 355002 h 468224"/>
                <a:gd name="connsiteX10" fmla="*/ 475 w 479191"/>
                <a:gd name="connsiteY10" fmla="*/ 387275 h 468224"/>
                <a:gd name="connsiteX11" fmla="*/ 5854 w 479191"/>
                <a:gd name="connsiteY11" fmla="*/ 408791 h 468224"/>
                <a:gd name="connsiteX12" fmla="*/ 54264 w 479191"/>
                <a:gd name="connsiteY12" fmla="*/ 462579 h 468224"/>
                <a:gd name="connsiteX13" fmla="*/ 151082 w 479191"/>
                <a:gd name="connsiteY13" fmla="*/ 441063 h 468224"/>
                <a:gd name="connsiteX14" fmla="*/ 280174 w 479191"/>
                <a:gd name="connsiteY14" fmla="*/ 236668 h 468224"/>
                <a:gd name="connsiteX15" fmla="*/ 274795 w 479191"/>
                <a:gd name="connsiteY15" fmla="*/ 134470 h 468224"/>
                <a:gd name="connsiteX16" fmla="*/ 376993 w 479191"/>
                <a:gd name="connsiteY16" fmla="*/ 112956 h 468224"/>
                <a:gd name="connsiteX17" fmla="*/ 479191 w 479191"/>
                <a:gd name="connsiteY17" fmla="*/ 48410 h 468224"/>
                <a:gd name="connsiteX18" fmla="*/ 333962 w 479191"/>
                <a:gd name="connsiteY18" fmla="*/ 0 h 468224"/>
                <a:gd name="connsiteX19" fmla="*/ 129567 w 479191"/>
                <a:gd name="connsiteY19" fmla="*/ 10758 h 468224"/>
                <a:gd name="connsiteX0" fmla="*/ 135972 w 485596"/>
                <a:gd name="connsiteY0" fmla="*/ 10758 h 516925"/>
                <a:gd name="connsiteX1" fmla="*/ 125214 w 485596"/>
                <a:gd name="connsiteY1" fmla="*/ 43031 h 516925"/>
                <a:gd name="connsiteX2" fmla="*/ 103699 w 485596"/>
                <a:gd name="connsiteY2" fmla="*/ 91440 h 516925"/>
                <a:gd name="connsiteX3" fmla="*/ 87563 w 485596"/>
                <a:gd name="connsiteY3" fmla="*/ 107576 h 516925"/>
                <a:gd name="connsiteX4" fmla="*/ 82184 w 485596"/>
                <a:gd name="connsiteY4" fmla="*/ 123713 h 516925"/>
                <a:gd name="connsiteX5" fmla="*/ 71426 w 485596"/>
                <a:gd name="connsiteY5" fmla="*/ 139849 h 516925"/>
                <a:gd name="connsiteX6" fmla="*/ 55290 w 485596"/>
                <a:gd name="connsiteY6" fmla="*/ 204395 h 516925"/>
                <a:gd name="connsiteX7" fmla="*/ 49911 w 485596"/>
                <a:gd name="connsiteY7" fmla="*/ 290456 h 516925"/>
                <a:gd name="connsiteX8" fmla="*/ 39153 w 485596"/>
                <a:gd name="connsiteY8" fmla="*/ 322729 h 516925"/>
                <a:gd name="connsiteX9" fmla="*/ 17638 w 485596"/>
                <a:gd name="connsiteY9" fmla="*/ 355002 h 516925"/>
                <a:gd name="connsiteX10" fmla="*/ 6880 w 485596"/>
                <a:gd name="connsiteY10" fmla="*/ 387275 h 516925"/>
                <a:gd name="connsiteX11" fmla="*/ 12259 w 485596"/>
                <a:gd name="connsiteY11" fmla="*/ 408791 h 516925"/>
                <a:gd name="connsiteX12" fmla="*/ 157488 w 485596"/>
                <a:gd name="connsiteY12" fmla="*/ 516367 h 516925"/>
                <a:gd name="connsiteX13" fmla="*/ 157487 w 485596"/>
                <a:gd name="connsiteY13" fmla="*/ 441063 h 516925"/>
                <a:gd name="connsiteX14" fmla="*/ 286579 w 485596"/>
                <a:gd name="connsiteY14" fmla="*/ 236668 h 516925"/>
                <a:gd name="connsiteX15" fmla="*/ 281200 w 485596"/>
                <a:gd name="connsiteY15" fmla="*/ 134470 h 516925"/>
                <a:gd name="connsiteX16" fmla="*/ 383398 w 485596"/>
                <a:gd name="connsiteY16" fmla="*/ 112956 h 516925"/>
                <a:gd name="connsiteX17" fmla="*/ 485596 w 485596"/>
                <a:gd name="connsiteY17" fmla="*/ 48410 h 516925"/>
                <a:gd name="connsiteX18" fmla="*/ 340367 w 485596"/>
                <a:gd name="connsiteY18" fmla="*/ 0 h 516925"/>
                <a:gd name="connsiteX19" fmla="*/ 135972 w 485596"/>
                <a:gd name="connsiteY19" fmla="*/ 10758 h 516925"/>
                <a:gd name="connsiteX0" fmla="*/ 132853 w 482477"/>
                <a:gd name="connsiteY0" fmla="*/ 10758 h 516925"/>
                <a:gd name="connsiteX1" fmla="*/ 122095 w 482477"/>
                <a:gd name="connsiteY1" fmla="*/ 43031 h 516925"/>
                <a:gd name="connsiteX2" fmla="*/ 100580 w 482477"/>
                <a:gd name="connsiteY2" fmla="*/ 91440 h 516925"/>
                <a:gd name="connsiteX3" fmla="*/ 84444 w 482477"/>
                <a:gd name="connsiteY3" fmla="*/ 107576 h 516925"/>
                <a:gd name="connsiteX4" fmla="*/ 79065 w 482477"/>
                <a:gd name="connsiteY4" fmla="*/ 123713 h 516925"/>
                <a:gd name="connsiteX5" fmla="*/ 68307 w 482477"/>
                <a:gd name="connsiteY5" fmla="*/ 139849 h 516925"/>
                <a:gd name="connsiteX6" fmla="*/ 52171 w 482477"/>
                <a:gd name="connsiteY6" fmla="*/ 204395 h 516925"/>
                <a:gd name="connsiteX7" fmla="*/ 46792 w 482477"/>
                <a:gd name="connsiteY7" fmla="*/ 290456 h 516925"/>
                <a:gd name="connsiteX8" fmla="*/ 36034 w 482477"/>
                <a:gd name="connsiteY8" fmla="*/ 322729 h 516925"/>
                <a:gd name="connsiteX9" fmla="*/ 14519 w 482477"/>
                <a:gd name="connsiteY9" fmla="*/ 355002 h 516925"/>
                <a:gd name="connsiteX10" fmla="*/ 3761 w 482477"/>
                <a:gd name="connsiteY10" fmla="*/ 387275 h 516925"/>
                <a:gd name="connsiteX11" fmla="*/ 84444 w 482477"/>
                <a:gd name="connsiteY11" fmla="*/ 408791 h 516925"/>
                <a:gd name="connsiteX12" fmla="*/ 154369 w 482477"/>
                <a:gd name="connsiteY12" fmla="*/ 516367 h 516925"/>
                <a:gd name="connsiteX13" fmla="*/ 154368 w 482477"/>
                <a:gd name="connsiteY13" fmla="*/ 441063 h 516925"/>
                <a:gd name="connsiteX14" fmla="*/ 283460 w 482477"/>
                <a:gd name="connsiteY14" fmla="*/ 236668 h 516925"/>
                <a:gd name="connsiteX15" fmla="*/ 278081 w 482477"/>
                <a:gd name="connsiteY15" fmla="*/ 134470 h 516925"/>
                <a:gd name="connsiteX16" fmla="*/ 380279 w 482477"/>
                <a:gd name="connsiteY16" fmla="*/ 112956 h 516925"/>
                <a:gd name="connsiteX17" fmla="*/ 482477 w 482477"/>
                <a:gd name="connsiteY17" fmla="*/ 48410 h 516925"/>
                <a:gd name="connsiteX18" fmla="*/ 337248 w 482477"/>
                <a:gd name="connsiteY18" fmla="*/ 0 h 516925"/>
                <a:gd name="connsiteX19" fmla="*/ 132853 w 482477"/>
                <a:gd name="connsiteY19" fmla="*/ 10758 h 516925"/>
                <a:gd name="connsiteX0" fmla="*/ 129092 w 478716"/>
                <a:gd name="connsiteY0" fmla="*/ 10758 h 516925"/>
                <a:gd name="connsiteX1" fmla="*/ 118334 w 478716"/>
                <a:gd name="connsiteY1" fmla="*/ 43031 h 516925"/>
                <a:gd name="connsiteX2" fmla="*/ 96819 w 478716"/>
                <a:gd name="connsiteY2" fmla="*/ 91440 h 516925"/>
                <a:gd name="connsiteX3" fmla="*/ 80683 w 478716"/>
                <a:gd name="connsiteY3" fmla="*/ 107576 h 516925"/>
                <a:gd name="connsiteX4" fmla="*/ 75304 w 478716"/>
                <a:gd name="connsiteY4" fmla="*/ 123713 h 516925"/>
                <a:gd name="connsiteX5" fmla="*/ 64546 w 478716"/>
                <a:gd name="connsiteY5" fmla="*/ 139849 h 516925"/>
                <a:gd name="connsiteX6" fmla="*/ 48410 w 478716"/>
                <a:gd name="connsiteY6" fmla="*/ 204395 h 516925"/>
                <a:gd name="connsiteX7" fmla="*/ 43031 w 478716"/>
                <a:gd name="connsiteY7" fmla="*/ 290456 h 516925"/>
                <a:gd name="connsiteX8" fmla="*/ 32273 w 478716"/>
                <a:gd name="connsiteY8" fmla="*/ 322729 h 516925"/>
                <a:gd name="connsiteX9" fmla="*/ 0 w 478716"/>
                <a:gd name="connsiteY9" fmla="*/ 387275 h 516925"/>
                <a:gd name="connsiteX10" fmla="*/ 80683 w 478716"/>
                <a:gd name="connsiteY10" fmla="*/ 408791 h 516925"/>
                <a:gd name="connsiteX11" fmla="*/ 150608 w 478716"/>
                <a:gd name="connsiteY11" fmla="*/ 516367 h 516925"/>
                <a:gd name="connsiteX12" fmla="*/ 150607 w 478716"/>
                <a:gd name="connsiteY12" fmla="*/ 441063 h 516925"/>
                <a:gd name="connsiteX13" fmla="*/ 279699 w 478716"/>
                <a:gd name="connsiteY13" fmla="*/ 236668 h 516925"/>
                <a:gd name="connsiteX14" fmla="*/ 274320 w 478716"/>
                <a:gd name="connsiteY14" fmla="*/ 134470 h 516925"/>
                <a:gd name="connsiteX15" fmla="*/ 376518 w 478716"/>
                <a:gd name="connsiteY15" fmla="*/ 112956 h 516925"/>
                <a:gd name="connsiteX16" fmla="*/ 478716 w 478716"/>
                <a:gd name="connsiteY16" fmla="*/ 48410 h 516925"/>
                <a:gd name="connsiteX17" fmla="*/ 333487 w 478716"/>
                <a:gd name="connsiteY17" fmla="*/ 0 h 516925"/>
                <a:gd name="connsiteX18" fmla="*/ 129092 w 478716"/>
                <a:gd name="connsiteY18"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65192 w 479362"/>
                <a:gd name="connsiteY5" fmla="*/ 139849 h 516925"/>
                <a:gd name="connsiteX6" fmla="*/ 49056 w 479362"/>
                <a:gd name="connsiteY6" fmla="*/ 204395 h 516925"/>
                <a:gd name="connsiteX7" fmla="*/ 43677 w 479362"/>
                <a:gd name="connsiteY7" fmla="*/ 290456 h 516925"/>
                <a:gd name="connsiteX8" fmla="*/ 646 w 479362"/>
                <a:gd name="connsiteY8" fmla="*/ 387275 h 516925"/>
                <a:gd name="connsiteX9" fmla="*/ 81329 w 479362"/>
                <a:gd name="connsiteY9" fmla="*/ 408791 h 516925"/>
                <a:gd name="connsiteX10" fmla="*/ 151254 w 479362"/>
                <a:gd name="connsiteY10" fmla="*/ 516367 h 516925"/>
                <a:gd name="connsiteX11" fmla="*/ 151253 w 479362"/>
                <a:gd name="connsiteY11" fmla="*/ 441063 h 516925"/>
                <a:gd name="connsiteX12" fmla="*/ 280345 w 479362"/>
                <a:gd name="connsiteY12" fmla="*/ 236668 h 516925"/>
                <a:gd name="connsiteX13" fmla="*/ 274966 w 479362"/>
                <a:gd name="connsiteY13" fmla="*/ 134470 h 516925"/>
                <a:gd name="connsiteX14" fmla="*/ 377164 w 479362"/>
                <a:gd name="connsiteY14" fmla="*/ 112956 h 516925"/>
                <a:gd name="connsiteX15" fmla="*/ 479362 w 479362"/>
                <a:gd name="connsiteY15" fmla="*/ 48410 h 516925"/>
                <a:gd name="connsiteX16" fmla="*/ 334133 w 479362"/>
                <a:gd name="connsiteY16" fmla="*/ 0 h 516925"/>
                <a:gd name="connsiteX17" fmla="*/ 129738 w 479362"/>
                <a:gd name="connsiteY17"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75950 w 479362"/>
                <a:gd name="connsiteY4" fmla="*/ 123713 h 516925"/>
                <a:gd name="connsiteX5" fmla="*/ 49056 w 479362"/>
                <a:gd name="connsiteY5" fmla="*/ 204395 h 516925"/>
                <a:gd name="connsiteX6" fmla="*/ 43677 w 479362"/>
                <a:gd name="connsiteY6" fmla="*/ 290456 h 516925"/>
                <a:gd name="connsiteX7" fmla="*/ 646 w 479362"/>
                <a:gd name="connsiteY7" fmla="*/ 387275 h 516925"/>
                <a:gd name="connsiteX8" fmla="*/ 81329 w 479362"/>
                <a:gd name="connsiteY8" fmla="*/ 408791 h 516925"/>
                <a:gd name="connsiteX9" fmla="*/ 151254 w 479362"/>
                <a:gd name="connsiteY9" fmla="*/ 516367 h 516925"/>
                <a:gd name="connsiteX10" fmla="*/ 151253 w 479362"/>
                <a:gd name="connsiteY10" fmla="*/ 441063 h 516925"/>
                <a:gd name="connsiteX11" fmla="*/ 280345 w 479362"/>
                <a:gd name="connsiteY11" fmla="*/ 236668 h 516925"/>
                <a:gd name="connsiteX12" fmla="*/ 274966 w 479362"/>
                <a:gd name="connsiteY12" fmla="*/ 134470 h 516925"/>
                <a:gd name="connsiteX13" fmla="*/ 377164 w 479362"/>
                <a:gd name="connsiteY13" fmla="*/ 112956 h 516925"/>
                <a:gd name="connsiteX14" fmla="*/ 479362 w 479362"/>
                <a:gd name="connsiteY14" fmla="*/ 48410 h 516925"/>
                <a:gd name="connsiteX15" fmla="*/ 334133 w 479362"/>
                <a:gd name="connsiteY15" fmla="*/ 0 h 516925"/>
                <a:gd name="connsiteX16" fmla="*/ 129738 w 479362"/>
                <a:gd name="connsiteY16"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81329 w 479362"/>
                <a:gd name="connsiteY3" fmla="*/ 107576 h 516925"/>
                <a:gd name="connsiteX4" fmla="*/ 49056 w 479362"/>
                <a:gd name="connsiteY4" fmla="*/ 204395 h 516925"/>
                <a:gd name="connsiteX5" fmla="*/ 43677 w 479362"/>
                <a:gd name="connsiteY5" fmla="*/ 290456 h 516925"/>
                <a:gd name="connsiteX6" fmla="*/ 646 w 479362"/>
                <a:gd name="connsiteY6" fmla="*/ 387275 h 516925"/>
                <a:gd name="connsiteX7" fmla="*/ 81329 w 479362"/>
                <a:gd name="connsiteY7" fmla="*/ 408791 h 516925"/>
                <a:gd name="connsiteX8" fmla="*/ 151254 w 479362"/>
                <a:gd name="connsiteY8" fmla="*/ 516367 h 516925"/>
                <a:gd name="connsiteX9" fmla="*/ 151253 w 479362"/>
                <a:gd name="connsiteY9" fmla="*/ 441063 h 516925"/>
                <a:gd name="connsiteX10" fmla="*/ 280345 w 479362"/>
                <a:gd name="connsiteY10" fmla="*/ 236668 h 516925"/>
                <a:gd name="connsiteX11" fmla="*/ 274966 w 479362"/>
                <a:gd name="connsiteY11" fmla="*/ 134470 h 516925"/>
                <a:gd name="connsiteX12" fmla="*/ 377164 w 479362"/>
                <a:gd name="connsiteY12" fmla="*/ 112956 h 516925"/>
                <a:gd name="connsiteX13" fmla="*/ 479362 w 479362"/>
                <a:gd name="connsiteY13" fmla="*/ 48410 h 516925"/>
                <a:gd name="connsiteX14" fmla="*/ 334133 w 479362"/>
                <a:gd name="connsiteY14" fmla="*/ 0 h 516925"/>
                <a:gd name="connsiteX15" fmla="*/ 129738 w 479362"/>
                <a:gd name="connsiteY15" fmla="*/ 10758 h 516925"/>
                <a:gd name="connsiteX0" fmla="*/ 129738 w 479362"/>
                <a:gd name="connsiteY0" fmla="*/ 10758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14" fmla="*/ 129738 w 479362"/>
                <a:gd name="connsiteY14" fmla="*/ 10758 h 516925"/>
                <a:gd name="connsiteX0" fmla="*/ 334133 w 479362"/>
                <a:gd name="connsiteY0" fmla="*/ 0 h 516925"/>
                <a:gd name="connsiteX1" fmla="*/ 118980 w 479362"/>
                <a:gd name="connsiteY1" fmla="*/ 43031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97465 w 479362"/>
                <a:gd name="connsiteY2" fmla="*/ 91440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133 w 479362"/>
                <a:gd name="connsiteY0" fmla="*/ 0 h 516925"/>
                <a:gd name="connsiteX1" fmla="*/ 178148 w 479362"/>
                <a:gd name="connsiteY1" fmla="*/ 26894 h 516925"/>
                <a:gd name="connsiteX2" fmla="*/ 205041 w 479362"/>
                <a:gd name="connsiteY2" fmla="*/ 112955 h 516925"/>
                <a:gd name="connsiteX3" fmla="*/ 49056 w 479362"/>
                <a:gd name="connsiteY3" fmla="*/ 204395 h 516925"/>
                <a:gd name="connsiteX4" fmla="*/ 43677 w 479362"/>
                <a:gd name="connsiteY4" fmla="*/ 290456 h 516925"/>
                <a:gd name="connsiteX5" fmla="*/ 646 w 479362"/>
                <a:gd name="connsiteY5" fmla="*/ 387275 h 516925"/>
                <a:gd name="connsiteX6" fmla="*/ 81329 w 479362"/>
                <a:gd name="connsiteY6" fmla="*/ 408791 h 516925"/>
                <a:gd name="connsiteX7" fmla="*/ 151254 w 479362"/>
                <a:gd name="connsiteY7" fmla="*/ 516367 h 516925"/>
                <a:gd name="connsiteX8" fmla="*/ 151253 w 479362"/>
                <a:gd name="connsiteY8" fmla="*/ 441063 h 516925"/>
                <a:gd name="connsiteX9" fmla="*/ 280345 w 479362"/>
                <a:gd name="connsiteY9" fmla="*/ 236668 h 516925"/>
                <a:gd name="connsiteX10" fmla="*/ 274966 w 479362"/>
                <a:gd name="connsiteY10" fmla="*/ 134470 h 516925"/>
                <a:gd name="connsiteX11" fmla="*/ 377164 w 479362"/>
                <a:gd name="connsiteY11" fmla="*/ 112956 h 516925"/>
                <a:gd name="connsiteX12" fmla="*/ 479362 w 479362"/>
                <a:gd name="connsiteY12" fmla="*/ 48410 h 516925"/>
                <a:gd name="connsiteX13" fmla="*/ 334133 w 479362"/>
                <a:gd name="connsiteY13" fmla="*/ 0 h 516925"/>
                <a:gd name="connsiteX0" fmla="*/ 334490 w 479719"/>
                <a:gd name="connsiteY0" fmla="*/ 0 h 516925"/>
                <a:gd name="connsiteX1" fmla="*/ 178505 w 479719"/>
                <a:gd name="connsiteY1" fmla="*/ 26894 h 516925"/>
                <a:gd name="connsiteX2" fmla="*/ 205398 w 479719"/>
                <a:gd name="connsiteY2" fmla="*/ 112955 h 516925"/>
                <a:gd name="connsiteX3" fmla="*/ 151610 w 479719"/>
                <a:gd name="connsiteY3" fmla="*/ 220532 h 516925"/>
                <a:gd name="connsiteX4" fmla="*/ 44034 w 479719"/>
                <a:gd name="connsiteY4" fmla="*/ 290456 h 516925"/>
                <a:gd name="connsiteX5" fmla="*/ 1003 w 479719"/>
                <a:gd name="connsiteY5" fmla="*/ 387275 h 516925"/>
                <a:gd name="connsiteX6" fmla="*/ 81686 w 479719"/>
                <a:gd name="connsiteY6" fmla="*/ 408791 h 516925"/>
                <a:gd name="connsiteX7" fmla="*/ 151611 w 479719"/>
                <a:gd name="connsiteY7" fmla="*/ 516367 h 516925"/>
                <a:gd name="connsiteX8" fmla="*/ 151610 w 479719"/>
                <a:gd name="connsiteY8" fmla="*/ 441063 h 516925"/>
                <a:gd name="connsiteX9" fmla="*/ 280702 w 479719"/>
                <a:gd name="connsiteY9" fmla="*/ 236668 h 516925"/>
                <a:gd name="connsiteX10" fmla="*/ 275323 w 479719"/>
                <a:gd name="connsiteY10" fmla="*/ 134470 h 516925"/>
                <a:gd name="connsiteX11" fmla="*/ 377521 w 479719"/>
                <a:gd name="connsiteY11" fmla="*/ 112956 h 516925"/>
                <a:gd name="connsiteX12" fmla="*/ 479719 w 479719"/>
                <a:gd name="connsiteY12" fmla="*/ 48410 h 516925"/>
                <a:gd name="connsiteX13" fmla="*/ 334490 w 479719"/>
                <a:gd name="connsiteY13" fmla="*/ 0 h 516925"/>
                <a:gd name="connsiteX0" fmla="*/ 333725 w 478954"/>
                <a:gd name="connsiteY0" fmla="*/ 0 h 516925"/>
                <a:gd name="connsiteX1" fmla="*/ 177740 w 478954"/>
                <a:gd name="connsiteY1" fmla="*/ 26894 h 516925"/>
                <a:gd name="connsiteX2" fmla="*/ 204633 w 478954"/>
                <a:gd name="connsiteY2" fmla="*/ 112955 h 516925"/>
                <a:gd name="connsiteX3" fmla="*/ 150845 w 478954"/>
                <a:gd name="connsiteY3" fmla="*/ 220532 h 516925"/>
                <a:gd name="connsiteX4" fmla="*/ 107815 w 478954"/>
                <a:gd name="connsiteY4" fmla="*/ 328108 h 516925"/>
                <a:gd name="connsiteX5" fmla="*/ 238 w 478954"/>
                <a:gd name="connsiteY5" fmla="*/ 387275 h 516925"/>
                <a:gd name="connsiteX6" fmla="*/ 80921 w 478954"/>
                <a:gd name="connsiteY6" fmla="*/ 408791 h 516925"/>
                <a:gd name="connsiteX7" fmla="*/ 150846 w 478954"/>
                <a:gd name="connsiteY7" fmla="*/ 516367 h 516925"/>
                <a:gd name="connsiteX8" fmla="*/ 150845 w 478954"/>
                <a:gd name="connsiteY8" fmla="*/ 441063 h 516925"/>
                <a:gd name="connsiteX9" fmla="*/ 279937 w 478954"/>
                <a:gd name="connsiteY9" fmla="*/ 236668 h 516925"/>
                <a:gd name="connsiteX10" fmla="*/ 274558 w 478954"/>
                <a:gd name="connsiteY10" fmla="*/ 134470 h 516925"/>
                <a:gd name="connsiteX11" fmla="*/ 376756 w 478954"/>
                <a:gd name="connsiteY11" fmla="*/ 112956 h 516925"/>
                <a:gd name="connsiteX12" fmla="*/ 478954 w 478954"/>
                <a:gd name="connsiteY12" fmla="*/ 48410 h 516925"/>
                <a:gd name="connsiteX13" fmla="*/ 333725 w 478954"/>
                <a:gd name="connsiteY13" fmla="*/ 0 h 516925"/>
                <a:gd name="connsiteX0" fmla="*/ 333767 w 478996"/>
                <a:gd name="connsiteY0" fmla="*/ 0 h 516925"/>
                <a:gd name="connsiteX1" fmla="*/ 177782 w 478996"/>
                <a:gd name="connsiteY1" fmla="*/ 26894 h 516925"/>
                <a:gd name="connsiteX2" fmla="*/ 204675 w 478996"/>
                <a:gd name="connsiteY2" fmla="*/ 112955 h 516925"/>
                <a:gd name="connsiteX3" fmla="*/ 150887 w 478996"/>
                <a:gd name="connsiteY3" fmla="*/ 220532 h 516925"/>
                <a:gd name="connsiteX4" fmla="*/ 107857 w 478996"/>
                <a:gd name="connsiteY4" fmla="*/ 328108 h 516925"/>
                <a:gd name="connsiteX5" fmla="*/ 280 w 478996"/>
                <a:gd name="connsiteY5" fmla="*/ 387275 h 516925"/>
                <a:gd name="connsiteX6" fmla="*/ 80963 w 478996"/>
                <a:gd name="connsiteY6" fmla="*/ 408791 h 516925"/>
                <a:gd name="connsiteX7" fmla="*/ 210055 w 478996"/>
                <a:gd name="connsiteY7" fmla="*/ 516367 h 516925"/>
                <a:gd name="connsiteX8" fmla="*/ 150887 w 478996"/>
                <a:gd name="connsiteY8" fmla="*/ 441063 h 516925"/>
                <a:gd name="connsiteX9" fmla="*/ 279979 w 478996"/>
                <a:gd name="connsiteY9" fmla="*/ 236668 h 516925"/>
                <a:gd name="connsiteX10" fmla="*/ 274600 w 478996"/>
                <a:gd name="connsiteY10" fmla="*/ 134470 h 516925"/>
                <a:gd name="connsiteX11" fmla="*/ 376798 w 478996"/>
                <a:gd name="connsiteY11" fmla="*/ 112956 h 516925"/>
                <a:gd name="connsiteX12" fmla="*/ 478996 w 478996"/>
                <a:gd name="connsiteY12" fmla="*/ 48410 h 516925"/>
                <a:gd name="connsiteX13" fmla="*/ 333767 w 478996"/>
                <a:gd name="connsiteY13" fmla="*/ 0 h 516925"/>
                <a:gd name="connsiteX0" fmla="*/ 333767 w 478996"/>
                <a:gd name="connsiteY0" fmla="*/ 0 h 516377"/>
                <a:gd name="connsiteX1" fmla="*/ 177782 w 478996"/>
                <a:gd name="connsiteY1" fmla="*/ 26894 h 516377"/>
                <a:gd name="connsiteX2" fmla="*/ 204675 w 478996"/>
                <a:gd name="connsiteY2" fmla="*/ 112955 h 516377"/>
                <a:gd name="connsiteX3" fmla="*/ 150887 w 478996"/>
                <a:gd name="connsiteY3" fmla="*/ 220532 h 516377"/>
                <a:gd name="connsiteX4" fmla="*/ 107857 w 478996"/>
                <a:gd name="connsiteY4" fmla="*/ 328108 h 516377"/>
                <a:gd name="connsiteX5" fmla="*/ 280 w 478996"/>
                <a:gd name="connsiteY5" fmla="*/ 387275 h 516377"/>
                <a:gd name="connsiteX6" fmla="*/ 80963 w 478996"/>
                <a:gd name="connsiteY6" fmla="*/ 408791 h 516377"/>
                <a:gd name="connsiteX7" fmla="*/ 210055 w 478996"/>
                <a:gd name="connsiteY7" fmla="*/ 516367 h 516377"/>
                <a:gd name="connsiteX8" fmla="*/ 167024 w 478996"/>
                <a:gd name="connsiteY8" fmla="*/ 414169 h 516377"/>
                <a:gd name="connsiteX9" fmla="*/ 279979 w 478996"/>
                <a:gd name="connsiteY9" fmla="*/ 236668 h 516377"/>
                <a:gd name="connsiteX10" fmla="*/ 274600 w 478996"/>
                <a:gd name="connsiteY10" fmla="*/ 134470 h 516377"/>
                <a:gd name="connsiteX11" fmla="*/ 376798 w 478996"/>
                <a:gd name="connsiteY11" fmla="*/ 112956 h 516377"/>
                <a:gd name="connsiteX12" fmla="*/ 478996 w 478996"/>
                <a:gd name="connsiteY12" fmla="*/ 48410 h 516377"/>
                <a:gd name="connsiteX13" fmla="*/ 333767 w 478996"/>
                <a:gd name="connsiteY13" fmla="*/ 0 h 516377"/>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76798 w 478996"/>
                <a:gd name="connsiteY11" fmla="*/ 112956 h 516376"/>
                <a:gd name="connsiteX12" fmla="*/ 478996 w 478996"/>
                <a:gd name="connsiteY12" fmla="*/ 48410 h 516376"/>
                <a:gd name="connsiteX13" fmla="*/ 333767 w 478996"/>
                <a:gd name="connsiteY13" fmla="*/ 0 h 516376"/>
                <a:gd name="connsiteX0" fmla="*/ 333767 w 478996"/>
                <a:gd name="connsiteY0" fmla="*/ 0 h 516376"/>
                <a:gd name="connsiteX1" fmla="*/ 177782 w 478996"/>
                <a:gd name="connsiteY1" fmla="*/ 26894 h 516376"/>
                <a:gd name="connsiteX2" fmla="*/ 204675 w 478996"/>
                <a:gd name="connsiteY2" fmla="*/ 112955 h 516376"/>
                <a:gd name="connsiteX3" fmla="*/ 150887 w 478996"/>
                <a:gd name="connsiteY3" fmla="*/ 220532 h 516376"/>
                <a:gd name="connsiteX4" fmla="*/ 107857 w 478996"/>
                <a:gd name="connsiteY4" fmla="*/ 328108 h 516376"/>
                <a:gd name="connsiteX5" fmla="*/ 280 w 478996"/>
                <a:gd name="connsiteY5" fmla="*/ 387275 h 516376"/>
                <a:gd name="connsiteX6" fmla="*/ 80963 w 478996"/>
                <a:gd name="connsiteY6" fmla="*/ 408791 h 516376"/>
                <a:gd name="connsiteX7" fmla="*/ 210055 w 478996"/>
                <a:gd name="connsiteY7" fmla="*/ 516367 h 516376"/>
                <a:gd name="connsiteX8" fmla="*/ 167024 w 478996"/>
                <a:gd name="connsiteY8" fmla="*/ 414169 h 516376"/>
                <a:gd name="connsiteX9" fmla="*/ 231570 w 478996"/>
                <a:gd name="connsiteY9" fmla="*/ 263562 h 516376"/>
                <a:gd name="connsiteX10" fmla="*/ 274600 w 478996"/>
                <a:gd name="connsiteY10" fmla="*/ 134470 h 516376"/>
                <a:gd name="connsiteX11" fmla="*/ 355283 w 478996"/>
                <a:gd name="connsiteY11" fmla="*/ 69926 h 516376"/>
                <a:gd name="connsiteX12" fmla="*/ 478996 w 478996"/>
                <a:gd name="connsiteY12" fmla="*/ 48410 h 516376"/>
                <a:gd name="connsiteX13" fmla="*/ 333767 w 478996"/>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55283 w 468239"/>
                <a:gd name="connsiteY11" fmla="*/ 69926 h 516376"/>
                <a:gd name="connsiteX12" fmla="*/ 468239 w 468239"/>
                <a:gd name="connsiteY12" fmla="*/ 102198 h 516376"/>
                <a:gd name="connsiteX13" fmla="*/ 333767 w 468239"/>
                <a:gd name="connsiteY13" fmla="*/ 0 h 516376"/>
                <a:gd name="connsiteX0" fmla="*/ 333767 w 468239"/>
                <a:gd name="connsiteY0" fmla="*/ 0 h 516376"/>
                <a:gd name="connsiteX1" fmla="*/ 177782 w 468239"/>
                <a:gd name="connsiteY1" fmla="*/ 26894 h 516376"/>
                <a:gd name="connsiteX2" fmla="*/ 204675 w 468239"/>
                <a:gd name="connsiteY2" fmla="*/ 112955 h 516376"/>
                <a:gd name="connsiteX3" fmla="*/ 150887 w 468239"/>
                <a:gd name="connsiteY3" fmla="*/ 220532 h 516376"/>
                <a:gd name="connsiteX4" fmla="*/ 107857 w 468239"/>
                <a:gd name="connsiteY4" fmla="*/ 328108 h 516376"/>
                <a:gd name="connsiteX5" fmla="*/ 280 w 468239"/>
                <a:gd name="connsiteY5" fmla="*/ 387275 h 516376"/>
                <a:gd name="connsiteX6" fmla="*/ 80963 w 468239"/>
                <a:gd name="connsiteY6" fmla="*/ 408791 h 516376"/>
                <a:gd name="connsiteX7" fmla="*/ 210055 w 468239"/>
                <a:gd name="connsiteY7" fmla="*/ 516367 h 516376"/>
                <a:gd name="connsiteX8" fmla="*/ 167024 w 468239"/>
                <a:gd name="connsiteY8" fmla="*/ 414169 h 516376"/>
                <a:gd name="connsiteX9" fmla="*/ 231570 w 468239"/>
                <a:gd name="connsiteY9" fmla="*/ 263562 h 516376"/>
                <a:gd name="connsiteX10" fmla="*/ 274600 w 468239"/>
                <a:gd name="connsiteY10" fmla="*/ 134470 h 516376"/>
                <a:gd name="connsiteX11" fmla="*/ 344525 w 468239"/>
                <a:gd name="connsiteY11" fmla="*/ 91441 h 516376"/>
                <a:gd name="connsiteX12" fmla="*/ 468239 w 468239"/>
                <a:gd name="connsiteY12" fmla="*/ 102198 h 516376"/>
                <a:gd name="connsiteX13" fmla="*/ 333767 w 468239"/>
                <a:gd name="connsiteY13" fmla="*/ 0 h 516376"/>
                <a:gd name="connsiteX0" fmla="*/ 333767 w 468239"/>
                <a:gd name="connsiteY0" fmla="*/ 0 h 516394"/>
                <a:gd name="connsiteX1" fmla="*/ 177782 w 468239"/>
                <a:gd name="connsiteY1" fmla="*/ 26894 h 516394"/>
                <a:gd name="connsiteX2" fmla="*/ 204675 w 468239"/>
                <a:gd name="connsiteY2" fmla="*/ 112955 h 516394"/>
                <a:gd name="connsiteX3" fmla="*/ 150887 w 468239"/>
                <a:gd name="connsiteY3" fmla="*/ 220532 h 516394"/>
                <a:gd name="connsiteX4" fmla="*/ 107857 w 468239"/>
                <a:gd name="connsiteY4" fmla="*/ 328108 h 516394"/>
                <a:gd name="connsiteX5" fmla="*/ 280 w 468239"/>
                <a:gd name="connsiteY5" fmla="*/ 387275 h 516394"/>
                <a:gd name="connsiteX6" fmla="*/ 80963 w 468239"/>
                <a:gd name="connsiteY6" fmla="*/ 408791 h 516394"/>
                <a:gd name="connsiteX7" fmla="*/ 210055 w 468239"/>
                <a:gd name="connsiteY7" fmla="*/ 516367 h 516394"/>
                <a:gd name="connsiteX8" fmla="*/ 183161 w 468239"/>
                <a:gd name="connsiteY8" fmla="*/ 398032 h 516394"/>
                <a:gd name="connsiteX9" fmla="*/ 231570 w 468239"/>
                <a:gd name="connsiteY9" fmla="*/ 263562 h 516394"/>
                <a:gd name="connsiteX10" fmla="*/ 274600 w 468239"/>
                <a:gd name="connsiteY10" fmla="*/ 134470 h 516394"/>
                <a:gd name="connsiteX11" fmla="*/ 344525 w 468239"/>
                <a:gd name="connsiteY11" fmla="*/ 91441 h 516394"/>
                <a:gd name="connsiteX12" fmla="*/ 468239 w 468239"/>
                <a:gd name="connsiteY12" fmla="*/ 102198 h 516394"/>
                <a:gd name="connsiteX13" fmla="*/ 333767 w 468239"/>
                <a:gd name="connsiteY13" fmla="*/ 0 h 516394"/>
                <a:gd name="connsiteX0" fmla="*/ 333776 w 468248"/>
                <a:gd name="connsiteY0" fmla="*/ 0 h 489509"/>
                <a:gd name="connsiteX1" fmla="*/ 177791 w 468248"/>
                <a:gd name="connsiteY1" fmla="*/ 26894 h 489509"/>
                <a:gd name="connsiteX2" fmla="*/ 204684 w 468248"/>
                <a:gd name="connsiteY2" fmla="*/ 112955 h 489509"/>
                <a:gd name="connsiteX3" fmla="*/ 150896 w 468248"/>
                <a:gd name="connsiteY3" fmla="*/ 220532 h 489509"/>
                <a:gd name="connsiteX4" fmla="*/ 107866 w 468248"/>
                <a:gd name="connsiteY4" fmla="*/ 328108 h 489509"/>
                <a:gd name="connsiteX5" fmla="*/ 289 w 468248"/>
                <a:gd name="connsiteY5" fmla="*/ 387275 h 489509"/>
                <a:gd name="connsiteX6" fmla="*/ 80972 w 468248"/>
                <a:gd name="connsiteY6" fmla="*/ 408791 h 489509"/>
                <a:gd name="connsiteX7" fmla="*/ 220821 w 468248"/>
                <a:gd name="connsiteY7" fmla="*/ 489473 h 489509"/>
                <a:gd name="connsiteX8" fmla="*/ 183170 w 468248"/>
                <a:gd name="connsiteY8" fmla="*/ 398032 h 489509"/>
                <a:gd name="connsiteX9" fmla="*/ 231579 w 468248"/>
                <a:gd name="connsiteY9" fmla="*/ 263562 h 489509"/>
                <a:gd name="connsiteX10" fmla="*/ 274609 w 468248"/>
                <a:gd name="connsiteY10" fmla="*/ 134470 h 489509"/>
                <a:gd name="connsiteX11" fmla="*/ 344534 w 468248"/>
                <a:gd name="connsiteY11" fmla="*/ 91441 h 489509"/>
                <a:gd name="connsiteX12" fmla="*/ 468248 w 468248"/>
                <a:gd name="connsiteY12" fmla="*/ 102198 h 489509"/>
                <a:gd name="connsiteX13" fmla="*/ 333776 w 468248"/>
                <a:gd name="connsiteY13" fmla="*/ 0 h 489509"/>
                <a:gd name="connsiteX0" fmla="*/ 333661 w 468133"/>
                <a:gd name="connsiteY0" fmla="*/ 0 h 489894"/>
                <a:gd name="connsiteX1" fmla="*/ 177676 w 468133"/>
                <a:gd name="connsiteY1" fmla="*/ 26894 h 489894"/>
                <a:gd name="connsiteX2" fmla="*/ 204569 w 468133"/>
                <a:gd name="connsiteY2" fmla="*/ 112955 h 489894"/>
                <a:gd name="connsiteX3" fmla="*/ 150781 w 468133"/>
                <a:gd name="connsiteY3" fmla="*/ 220532 h 489894"/>
                <a:gd name="connsiteX4" fmla="*/ 107751 w 468133"/>
                <a:gd name="connsiteY4" fmla="*/ 328108 h 489894"/>
                <a:gd name="connsiteX5" fmla="*/ 174 w 468133"/>
                <a:gd name="connsiteY5" fmla="*/ 387275 h 489894"/>
                <a:gd name="connsiteX6" fmla="*/ 86236 w 468133"/>
                <a:gd name="connsiteY6" fmla="*/ 430307 h 489894"/>
                <a:gd name="connsiteX7" fmla="*/ 220706 w 468133"/>
                <a:gd name="connsiteY7" fmla="*/ 489473 h 489894"/>
                <a:gd name="connsiteX8" fmla="*/ 183055 w 468133"/>
                <a:gd name="connsiteY8" fmla="*/ 398032 h 489894"/>
                <a:gd name="connsiteX9" fmla="*/ 231464 w 468133"/>
                <a:gd name="connsiteY9" fmla="*/ 263562 h 489894"/>
                <a:gd name="connsiteX10" fmla="*/ 274494 w 468133"/>
                <a:gd name="connsiteY10" fmla="*/ 134470 h 489894"/>
                <a:gd name="connsiteX11" fmla="*/ 344419 w 468133"/>
                <a:gd name="connsiteY11" fmla="*/ 91441 h 489894"/>
                <a:gd name="connsiteX12" fmla="*/ 468133 w 468133"/>
                <a:gd name="connsiteY12" fmla="*/ 102198 h 489894"/>
                <a:gd name="connsiteX13" fmla="*/ 333661 w 468133"/>
                <a:gd name="connsiteY13" fmla="*/ 0 h 489894"/>
                <a:gd name="connsiteX0" fmla="*/ 333661 w 468133"/>
                <a:gd name="connsiteY0" fmla="*/ 3843 h 493737"/>
                <a:gd name="connsiteX1" fmla="*/ 177676 w 468133"/>
                <a:gd name="connsiteY1" fmla="*/ 30737 h 493737"/>
                <a:gd name="connsiteX2" fmla="*/ 204569 w 468133"/>
                <a:gd name="connsiteY2" fmla="*/ 116798 h 493737"/>
                <a:gd name="connsiteX3" fmla="*/ 150781 w 468133"/>
                <a:gd name="connsiteY3" fmla="*/ 224375 h 493737"/>
                <a:gd name="connsiteX4" fmla="*/ 107751 w 468133"/>
                <a:gd name="connsiteY4" fmla="*/ 331951 h 493737"/>
                <a:gd name="connsiteX5" fmla="*/ 174 w 468133"/>
                <a:gd name="connsiteY5" fmla="*/ 391118 h 493737"/>
                <a:gd name="connsiteX6" fmla="*/ 86236 w 468133"/>
                <a:gd name="connsiteY6" fmla="*/ 434150 h 493737"/>
                <a:gd name="connsiteX7" fmla="*/ 220706 w 468133"/>
                <a:gd name="connsiteY7" fmla="*/ 493316 h 493737"/>
                <a:gd name="connsiteX8" fmla="*/ 183055 w 468133"/>
                <a:gd name="connsiteY8" fmla="*/ 401875 h 493737"/>
                <a:gd name="connsiteX9" fmla="*/ 231464 w 468133"/>
                <a:gd name="connsiteY9" fmla="*/ 267405 h 493737"/>
                <a:gd name="connsiteX10" fmla="*/ 274494 w 468133"/>
                <a:gd name="connsiteY10" fmla="*/ 138313 h 493737"/>
                <a:gd name="connsiteX11" fmla="*/ 344419 w 468133"/>
                <a:gd name="connsiteY11" fmla="*/ 95284 h 493737"/>
                <a:gd name="connsiteX12" fmla="*/ 468133 w 468133"/>
                <a:gd name="connsiteY12" fmla="*/ 106041 h 493737"/>
                <a:gd name="connsiteX13" fmla="*/ 333661 w 468133"/>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8158"/>
                <a:gd name="connsiteY0" fmla="*/ 3843 h 493737"/>
                <a:gd name="connsiteX1" fmla="*/ 177676 w 468158"/>
                <a:gd name="connsiteY1" fmla="*/ 30737 h 493737"/>
                <a:gd name="connsiteX2" fmla="*/ 204569 w 468158"/>
                <a:gd name="connsiteY2" fmla="*/ 116798 h 493737"/>
                <a:gd name="connsiteX3" fmla="*/ 150781 w 468158"/>
                <a:gd name="connsiteY3" fmla="*/ 224375 h 493737"/>
                <a:gd name="connsiteX4" fmla="*/ 107751 w 468158"/>
                <a:gd name="connsiteY4" fmla="*/ 331951 h 493737"/>
                <a:gd name="connsiteX5" fmla="*/ 174 w 468158"/>
                <a:gd name="connsiteY5" fmla="*/ 391118 h 493737"/>
                <a:gd name="connsiteX6" fmla="*/ 86236 w 468158"/>
                <a:gd name="connsiteY6" fmla="*/ 434150 h 493737"/>
                <a:gd name="connsiteX7" fmla="*/ 220706 w 468158"/>
                <a:gd name="connsiteY7" fmla="*/ 493316 h 493737"/>
                <a:gd name="connsiteX8" fmla="*/ 183055 w 468158"/>
                <a:gd name="connsiteY8" fmla="*/ 401875 h 493737"/>
                <a:gd name="connsiteX9" fmla="*/ 231464 w 468158"/>
                <a:gd name="connsiteY9" fmla="*/ 267405 h 493737"/>
                <a:gd name="connsiteX10" fmla="*/ 274494 w 468158"/>
                <a:gd name="connsiteY10" fmla="*/ 138313 h 493737"/>
                <a:gd name="connsiteX11" fmla="*/ 344419 w 468158"/>
                <a:gd name="connsiteY11" fmla="*/ 95284 h 493737"/>
                <a:gd name="connsiteX12" fmla="*/ 468133 w 468158"/>
                <a:gd name="connsiteY12" fmla="*/ 106041 h 493737"/>
                <a:gd name="connsiteX13" fmla="*/ 333661 w 468158"/>
                <a:gd name="connsiteY13" fmla="*/ 3843 h 493737"/>
                <a:gd name="connsiteX0" fmla="*/ 333661 w 469128"/>
                <a:gd name="connsiteY0" fmla="*/ 3843 h 493737"/>
                <a:gd name="connsiteX1" fmla="*/ 177676 w 469128"/>
                <a:gd name="connsiteY1" fmla="*/ 30737 h 493737"/>
                <a:gd name="connsiteX2" fmla="*/ 204569 w 469128"/>
                <a:gd name="connsiteY2" fmla="*/ 116798 h 493737"/>
                <a:gd name="connsiteX3" fmla="*/ 150781 w 469128"/>
                <a:gd name="connsiteY3" fmla="*/ 224375 h 493737"/>
                <a:gd name="connsiteX4" fmla="*/ 107751 w 469128"/>
                <a:gd name="connsiteY4" fmla="*/ 331951 h 493737"/>
                <a:gd name="connsiteX5" fmla="*/ 174 w 469128"/>
                <a:gd name="connsiteY5" fmla="*/ 391118 h 493737"/>
                <a:gd name="connsiteX6" fmla="*/ 86236 w 469128"/>
                <a:gd name="connsiteY6" fmla="*/ 434150 h 493737"/>
                <a:gd name="connsiteX7" fmla="*/ 220706 w 469128"/>
                <a:gd name="connsiteY7" fmla="*/ 493316 h 493737"/>
                <a:gd name="connsiteX8" fmla="*/ 183055 w 469128"/>
                <a:gd name="connsiteY8" fmla="*/ 401875 h 493737"/>
                <a:gd name="connsiteX9" fmla="*/ 231464 w 469128"/>
                <a:gd name="connsiteY9" fmla="*/ 267405 h 493737"/>
                <a:gd name="connsiteX10" fmla="*/ 274494 w 469128"/>
                <a:gd name="connsiteY10" fmla="*/ 138313 h 493737"/>
                <a:gd name="connsiteX11" fmla="*/ 344419 w 469128"/>
                <a:gd name="connsiteY11" fmla="*/ 95284 h 493737"/>
                <a:gd name="connsiteX12" fmla="*/ 468133 w 469128"/>
                <a:gd name="connsiteY12" fmla="*/ 106041 h 493737"/>
                <a:gd name="connsiteX13" fmla="*/ 333661 w 469128"/>
                <a:gd name="connsiteY13" fmla="*/ 3843 h 493737"/>
                <a:gd name="connsiteX0" fmla="*/ 333661 w 477093"/>
                <a:gd name="connsiteY0" fmla="*/ 3843 h 493737"/>
                <a:gd name="connsiteX1" fmla="*/ 177676 w 477093"/>
                <a:gd name="connsiteY1" fmla="*/ 30737 h 493737"/>
                <a:gd name="connsiteX2" fmla="*/ 204569 w 477093"/>
                <a:gd name="connsiteY2" fmla="*/ 116798 h 493737"/>
                <a:gd name="connsiteX3" fmla="*/ 150781 w 477093"/>
                <a:gd name="connsiteY3" fmla="*/ 224375 h 493737"/>
                <a:gd name="connsiteX4" fmla="*/ 107751 w 477093"/>
                <a:gd name="connsiteY4" fmla="*/ 331951 h 493737"/>
                <a:gd name="connsiteX5" fmla="*/ 174 w 477093"/>
                <a:gd name="connsiteY5" fmla="*/ 391118 h 493737"/>
                <a:gd name="connsiteX6" fmla="*/ 86236 w 477093"/>
                <a:gd name="connsiteY6" fmla="*/ 434150 h 493737"/>
                <a:gd name="connsiteX7" fmla="*/ 220706 w 477093"/>
                <a:gd name="connsiteY7" fmla="*/ 493316 h 493737"/>
                <a:gd name="connsiteX8" fmla="*/ 183055 w 477093"/>
                <a:gd name="connsiteY8" fmla="*/ 401875 h 493737"/>
                <a:gd name="connsiteX9" fmla="*/ 231464 w 477093"/>
                <a:gd name="connsiteY9" fmla="*/ 267405 h 493737"/>
                <a:gd name="connsiteX10" fmla="*/ 274494 w 477093"/>
                <a:gd name="connsiteY10" fmla="*/ 138313 h 493737"/>
                <a:gd name="connsiteX11" fmla="*/ 344419 w 477093"/>
                <a:gd name="connsiteY11" fmla="*/ 95284 h 493737"/>
                <a:gd name="connsiteX12" fmla="*/ 468133 w 477093"/>
                <a:gd name="connsiteY12" fmla="*/ 106041 h 493737"/>
                <a:gd name="connsiteX13" fmla="*/ 333661 w 477093"/>
                <a:gd name="connsiteY13" fmla="*/ 3843 h 493737"/>
                <a:gd name="connsiteX0" fmla="*/ 333661 w 477093"/>
                <a:gd name="connsiteY0" fmla="*/ 3843 h 493316"/>
                <a:gd name="connsiteX1" fmla="*/ 177676 w 477093"/>
                <a:gd name="connsiteY1" fmla="*/ 30737 h 493316"/>
                <a:gd name="connsiteX2" fmla="*/ 204569 w 477093"/>
                <a:gd name="connsiteY2" fmla="*/ 116798 h 493316"/>
                <a:gd name="connsiteX3" fmla="*/ 150781 w 477093"/>
                <a:gd name="connsiteY3" fmla="*/ 224375 h 493316"/>
                <a:gd name="connsiteX4" fmla="*/ 107751 w 477093"/>
                <a:gd name="connsiteY4" fmla="*/ 331951 h 493316"/>
                <a:gd name="connsiteX5" fmla="*/ 174 w 477093"/>
                <a:gd name="connsiteY5" fmla="*/ 391118 h 493316"/>
                <a:gd name="connsiteX6" fmla="*/ 86236 w 477093"/>
                <a:gd name="connsiteY6" fmla="*/ 434150 h 493316"/>
                <a:gd name="connsiteX7" fmla="*/ 220706 w 477093"/>
                <a:gd name="connsiteY7" fmla="*/ 493316 h 493316"/>
                <a:gd name="connsiteX8" fmla="*/ 183055 w 477093"/>
                <a:gd name="connsiteY8" fmla="*/ 401875 h 493316"/>
                <a:gd name="connsiteX9" fmla="*/ 231464 w 477093"/>
                <a:gd name="connsiteY9" fmla="*/ 267405 h 493316"/>
                <a:gd name="connsiteX10" fmla="*/ 274494 w 477093"/>
                <a:gd name="connsiteY10" fmla="*/ 138313 h 493316"/>
                <a:gd name="connsiteX11" fmla="*/ 344419 w 477093"/>
                <a:gd name="connsiteY11" fmla="*/ 95284 h 493316"/>
                <a:gd name="connsiteX12" fmla="*/ 468133 w 477093"/>
                <a:gd name="connsiteY12" fmla="*/ 106041 h 493316"/>
                <a:gd name="connsiteX13" fmla="*/ 333661 w 477093"/>
                <a:gd name="connsiteY13" fmla="*/ 3843 h 493316"/>
                <a:gd name="connsiteX0" fmla="*/ 333688 w 477120"/>
                <a:gd name="connsiteY0" fmla="*/ 3843 h 493316"/>
                <a:gd name="connsiteX1" fmla="*/ 177703 w 477120"/>
                <a:gd name="connsiteY1" fmla="*/ 30737 h 493316"/>
                <a:gd name="connsiteX2" fmla="*/ 204596 w 477120"/>
                <a:gd name="connsiteY2" fmla="*/ 116798 h 493316"/>
                <a:gd name="connsiteX3" fmla="*/ 150808 w 477120"/>
                <a:gd name="connsiteY3" fmla="*/ 224375 h 493316"/>
                <a:gd name="connsiteX4" fmla="*/ 107778 w 477120"/>
                <a:gd name="connsiteY4" fmla="*/ 331951 h 493316"/>
                <a:gd name="connsiteX5" fmla="*/ 201 w 477120"/>
                <a:gd name="connsiteY5" fmla="*/ 391118 h 493316"/>
                <a:gd name="connsiteX6" fmla="*/ 86263 w 477120"/>
                <a:gd name="connsiteY6" fmla="*/ 434150 h 493316"/>
                <a:gd name="connsiteX7" fmla="*/ 220733 w 477120"/>
                <a:gd name="connsiteY7" fmla="*/ 493316 h 493316"/>
                <a:gd name="connsiteX8" fmla="*/ 183082 w 477120"/>
                <a:gd name="connsiteY8" fmla="*/ 401875 h 493316"/>
                <a:gd name="connsiteX9" fmla="*/ 231491 w 477120"/>
                <a:gd name="connsiteY9" fmla="*/ 267405 h 493316"/>
                <a:gd name="connsiteX10" fmla="*/ 274521 w 477120"/>
                <a:gd name="connsiteY10" fmla="*/ 138313 h 493316"/>
                <a:gd name="connsiteX11" fmla="*/ 344446 w 477120"/>
                <a:gd name="connsiteY11" fmla="*/ 95284 h 493316"/>
                <a:gd name="connsiteX12" fmla="*/ 468160 w 477120"/>
                <a:gd name="connsiteY12" fmla="*/ 106041 h 493316"/>
                <a:gd name="connsiteX13" fmla="*/ 333688 w 477120"/>
                <a:gd name="connsiteY13" fmla="*/ 3843 h 493316"/>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3843 h 496617"/>
                <a:gd name="connsiteX1" fmla="*/ 177703 w 477120"/>
                <a:gd name="connsiteY1" fmla="*/ 30737 h 496617"/>
                <a:gd name="connsiteX2" fmla="*/ 204596 w 477120"/>
                <a:gd name="connsiteY2" fmla="*/ 116798 h 496617"/>
                <a:gd name="connsiteX3" fmla="*/ 150808 w 477120"/>
                <a:gd name="connsiteY3" fmla="*/ 224375 h 496617"/>
                <a:gd name="connsiteX4" fmla="*/ 107778 w 477120"/>
                <a:gd name="connsiteY4" fmla="*/ 331951 h 496617"/>
                <a:gd name="connsiteX5" fmla="*/ 201 w 477120"/>
                <a:gd name="connsiteY5" fmla="*/ 391118 h 496617"/>
                <a:gd name="connsiteX6" fmla="*/ 86263 w 477120"/>
                <a:gd name="connsiteY6" fmla="*/ 434150 h 496617"/>
                <a:gd name="connsiteX7" fmla="*/ 220733 w 477120"/>
                <a:gd name="connsiteY7" fmla="*/ 493316 h 496617"/>
                <a:gd name="connsiteX8" fmla="*/ 183082 w 477120"/>
                <a:gd name="connsiteY8" fmla="*/ 401875 h 496617"/>
                <a:gd name="connsiteX9" fmla="*/ 231491 w 477120"/>
                <a:gd name="connsiteY9" fmla="*/ 267405 h 496617"/>
                <a:gd name="connsiteX10" fmla="*/ 274521 w 477120"/>
                <a:gd name="connsiteY10" fmla="*/ 138313 h 496617"/>
                <a:gd name="connsiteX11" fmla="*/ 344446 w 477120"/>
                <a:gd name="connsiteY11" fmla="*/ 95284 h 496617"/>
                <a:gd name="connsiteX12" fmla="*/ 468160 w 477120"/>
                <a:gd name="connsiteY12" fmla="*/ 106041 h 496617"/>
                <a:gd name="connsiteX13" fmla="*/ 333688 w 477120"/>
                <a:gd name="connsiteY13" fmla="*/ 3843 h 496617"/>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5661"/>
                <a:gd name="connsiteX1" fmla="*/ 177703 w 477120"/>
                <a:gd name="connsiteY1" fmla="*/ 39781 h 505661"/>
                <a:gd name="connsiteX2" fmla="*/ 204596 w 477120"/>
                <a:gd name="connsiteY2" fmla="*/ 125842 h 505661"/>
                <a:gd name="connsiteX3" fmla="*/ 150808 w 477120"/>
                <a:gd name="connsiteY3" fmla="*/ 233419 h 505661"/>
                <a:gd name="connsiteX4" fmla="*/ 107778 w 477120"/>
                <a:gd name="connsiteY4" fmla="*/ 340995 h 505661"/>
                <a:gd name="connsiteX5" fmla="*/ 201 w 477120"/>
                <a:gd name="connsiteY5" fmla="*/ 400162 h 505661"/>
                <a:gd name="connsiteX6" fmla="*/ 86263 w 477120"/>
                <a:gd name="connsiteY6" fmla="*/ 443194 h 505661"/>
                <a:gd name="connsiteX7" fmla="*/ 220733 w 477120"/>
                <a:gd name="connsiteY7" fmla="*/ 502360 h 505661"/>
                <a:gd name="connsiteX8" fmla="*/ 183082 w 477120"/>
                <a:gd name="connsiteY8" fmla="*/ 410919 h 505661"/>
                <a:gd name="connsiteX9" fmla="*/ 231491 w 477120"/>
                <a:gd name="connsiteY9" fmla="*/ 276449 h 505661"/>
                <a:gd name="connsiteX10" fmla="*/ 274521 w 477120"/>
                <a:gd name="connsiteY10" fmla="*/ 147357 h 505661"/>
                <a:gd name="connsiteX11" fmla="*/ 344446 w 477120"/>
                <a:gd name="connsiteY11" fmla="*/ 104328 h 505661"/>
                <a:gd name="connsiteX12" fmla="*/ 468160 w 477120"/>
                <a:gd name="connsiteY12" fmla="*/ 115085 h 505661"/>
                <a:gd name="connsiteX13" fmla="*/ 333688 w 477120"/>
                <a:gd name="connsiteY13" fmla="*/ 12887 h 505661"/>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 name="connsiteX0" fmla="*/ 333688 w 477120"/>
                <a:gd name="connsiteY0" fmla="*/ 12887 h 502360"/>
                <a:gd name="connsiteX1" fmla="*/ 177703 w 477120"/>
                <a:gd name="connsiteY1" fmla="*/ 39781 h 502360"/>
                <a:gd name="connsiteX2" fmla="*/ 204596 w 477120"/>
                <a:gd name="connsiteY2" fmla="*/ 125842 h 502360"/>
                <a:gd name="connsiteX3" fmla="*/ 150808 w 477120"/>
                <a:gd name="connsiteY3" fmla="*/ 233419 h 502360"/>
                <a:gd name="connsiteX4" fmla="*/ 107778 w 477120"/>
                <a:gd name="connsiteY4" fmla="*/ 340995 h 502360"/>
                <a:gd name="connsiteX5" fmla="*/ 201 w 477120"/>
                <a:gd name="connsiteY5" fmla="*/ 400162 h 502360"/>
                <a:gd name="connsiteX6" fmla="*/ 86263 w 477120"/>
                <a:gd name="connsiteY6" fmla="*/ 443194 h 502360"/>
                <a:gd name="connsiteX7" fmla="*/ 220733 w 477120"/>
                <a:gd name="connsiteY7" fmla="*/ 502360 h 502360"/>
                <a:gd name="connsiteX8" fmla="*/ 183082 w 477120"/>
                <a:gd name="connsiteY8" fmla="*/ 410919 h 502360"/>
                <a:gd name="connsiteX9" fmla="*/ 231491 w 477120"/>
                <a:gd name="connsiteY9" fmla="*/ 276449 h 502360"/>
                <a:gd name="connsiteX10" fmla="*/ 274521 w 477120"/>
                <a:gd name="connsiteY10" fmla="*/ 147357 h 502360"/>
                <a:gd name="connsiteX11" fmla="*/ 344446 w 477120"/>
                <a:gd name="connsiteY11" fmla="*/ 104328 h 502360"/>
                <a:gd name="connsiteX12" fmla="*/ 468160 w 477120"/>
                <a:gd name="connsiteY12" fmla="*/ 115085 h 502360"/>
                <a:gd name="connsiteX13" fmla="*/ 333688 w 477120"/>
                <a:gd name="connsiteY13" fmla="*/ 12887 h 502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7120" h="502360">
                  <a:moveTo>
                    <a:pt x="333688" y="12887"/>
                  </a:moveTo>
                  <a:cubicBezTo>
                    <a:pt x="288864" y="-21179"/>
                    <a:pt x="199218" y="20955"/>
                    <a:pt x="177703" y="39781"/>
                  </a:cubicBezTo>
                  <a:cubicBezTo>
                    <a:pt x="156188" y="58607"/>
                    <a:pt x="209079" y="93569"/>
                    <a:pt x="204596" y="125842"/>
                  </a:cubicBezTo>
                  <a:cubicBezTo>
                    <a:pt x="200113" y="158115"/>
                    <a:pt x="159773" y="200250"/>
                    <a:pt x="150808" y="233419"/>
                  </a:cubicBezTo>
                  <a:cubicBezTo>
                    <a:pt x="141843" y="266588"/>
                    <a:pt x="132879" y="313204"/>
                    <a:pt x="107778" y="340995"/>
                  </a:cubicBezTo>
                  <a:cubicBezTo>
                    <a:pt x="82677" y="368786"/>
                    <a:pt x="3787" y="383129"/>
                    <a:pt x="201" y="400162"/>
                  </a:cubicBezTo>
                  <a:cubicBezTo>
                    <a:pt x="-3385" y="417195"/>
                    <a:pt x="41440" y="423472"/>
                    <a:pt x="86263" y="443194"/>
                  </a:cubicBezTo>
                  <a:lnTo>
                    <a:pt x="220733" y="502360"/>
                  </a:lnTo>
                  <a:cubicBezTo>
                    <a:pt x="236870" y="496981"/>
                    <a:pt x="181289" y="448571"/>
                    <a:pt x="183082" y="410919"/>
                  </a:cubicBezTo>
                  <a:cubicBezTo>
                    <a:pt x="184875" y="373267"/>
                    <a:pt x="216251" y="320376"/>
                    <a:pt x="231491" y="276449"/>
                  </a:cubicBezTo>
                  <a:cubicBezTo>
                    <a:pt x="246731" y="232522"/>
                    <a:pt x="255695" y="176044"/>
                    <a:pt x="274521" y="147357"/>
                  </a:cubicBezTo>
                  <a:cubicBezTo>
                    <a:pt x="293347" y="118670"/>
                    <a:pt x="312173" y="109707"/>
                    <a:pt x="344446" y="104328"/>
                  </a:cubicBezTo>
                  <a:cubicBezTo>
                    <a:pt x="376719" y="98949"/>
                    <a:pt x="512984" y="149151"/>
                    <a:pt x="468160" y="115085"/>
                  </a:cubicBezTo>
                  <a:lnTo>
                    <a:pt x="333688" y="12887"/>
                  </a:lnTo>
                  <a:close/>
                </a:path>
              </a:pathLst>
            </a:custGeom>
            <a:solidFill>
              <a:srgbClr val="FF99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57" name="角丸四角形 56"/>
            <p:cNvSpPr/>
            <p:nvPr/>
          </p:nvSpPr>
          <p:spPr>
            <a:xfrm>
              <a:off x="8247680" y="6800957"/>
              <a:ext cx="1699562" cy="4229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外因系凝固反応</a:t>
              </a:r>
              <a:endParaRPr kumimoji="1" lang="ja-JP" altLang="en-US" sz="1600" dirty="0">
                <a:solidFill>
                  <a:schemeClr val="tx1"/>
                </a:solidFill>
                <a:latin typeface="HGP明朝B" panose="02020800000000000000" pitchFamily="18" charset="-128"/>
                <a:ea typeface="HGP明朝B" panose="02020800000000000000" pitchFamily="18" charset="-128"/>
              </a:endParaRPr>
            </a:p>
          </p:txBody>
        </p:sp>
        <p:sp>
          <p:nvSpPr>
            <p:cNvPr id="58" name="角丸四角形 57"/>
            <p:cNvSpPr/>
            <p:nvPr/>
          </p:nvSpPr>
          <p:spPr>
            <a:xfrm>
              <a:off x="8782520" y="7530892"/>
              <a:ext cx="1235591" cy="4229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ＴＦの発現</a:t>
              </a:r>
              <a:endParaRPr kumimoji="1" lang="ja-JP" altLang="en-US" sz="1600" dirty="0">
                <a:solidFill>
                  <a:schemeClr val="tx1"/>
                </a:solidFill>
                <a:latin typeface="HGP明朝B" panose="02020800000000000000" pitchFamily="18" charset="-128"/>
                <a:ea typeface="HGP明朝B" panose="02020800000000000000" pitchFamily="18" charset="-128"/>
              </a:endParaRPr>
            </a:p>
          </p:txBody>
        </p:sp>
        <p:sp>
          <p:nvSpPr>
            <p:cNvPr id="59" name="角丸四角形 58"/>
            <p:cNvSpPr/>
            <p:nvPr/>
          </p:nvSpPr>
          <p:spPr>
            <a:xfrm>
              <a:off x="8982714" y="5817031"/>
              <a:ext cx="1944982" cy="42296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トロンビンの形成</a:t>
              </a:r>
              <a:endParaRPr kumimoji="1" lang="ja-JP" altLang="en-US" sz="1600" dirty="0">
                <a:solidFill>
                  <a:schemeClr val="tx1"/>
                </a:solidFill>
                <a:latin typeface="HGP明朝B" panose="02020800000000000000" pitchFamily="18" charset="-128"/>
                <a:ea typeface="HGP明朝B" panose="02020800000000000000" pitchFamily="18" charset="-128"/>
              </a:endParaRPr>
            </a:p>
          </p:txBody>
        </p:sp>
        <p:sp>
          <p:nvSpPr>
            <p:cNvPr id="60" name="角丸四角形 59"/>
            <p:cNvSpPr/>
            <p:nvPr/>
          </p:nvSpPr>
          <p:spPr>
            <a:xfrm>
              <a:off x="10061431" y="5014895"/>
              <a:ext cx="1857038" cy="4598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フィブリンの形成</a:t>
              </a:r>
              <a:endParaRPr kumimoji="1" lang="ja-JP" altLang="en-US" sz="1600" dirty="0">
                <a:solidFill>
                  <a:schemeClr val="tx1"/>
                </a:solidFill>
                <a:latin typeface="HGP明朝B" panose="02020800000000000000" pitchFamily="18" charset="-128"/>
                <a:ea typeface="HGP明朝B" panose="02020800000000000000" pitchFamily="18" charset="-128"/>
              </a:endParaRPr>
            </a:p>
          </p:txBody>
        </p:sp>
        <p:sp>
          <p:nvSpPr>
            <p:cNvPr id="62" name="角丸四角形 61"/>
            <p:cNvSpPr/>
            <p:nvPr/>
          </p:nvSpPr>
          <p:spPr>
            <a:xfrm>
              <a:off x="9886299" y="7066288"/>
              <a:ext cx="831700" cy="35474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刺激</a:t>
              </a:r>
              <a:endParaRPr kumimoji="1" lang="ja-JP" altLang="en-US" sz="1200" dirty="0">
                <a:solidFill>
                  <a:schemeClr val="tx1"/>
                </a:solidFill>
                <a:latin typeface="HGP明朝B" panose="02020800000000000000" pitchFamily="18" charset="-128"/>
                <a:ea typeface="HGP明朝B" panose="02020800000000000000" pitchFamily="18" charset="-128"/>
              </a:endParaRPr>
            </a:p>
          </p:txBody>
        </p:sp>
        <p:sp>
          <p:nvSpPr>
            <p:cNvPr id="4" name="右矢印 3"/>
            <p:cNvSpPr/>
            <p:nvPr/>
          </p:nvSpPr>
          <p:spPr>
            <a:xfrm rot="7718961">
              <a:off x="10247053" y="8191530"/>
              <a:ext cx="180935" cy="146553"/>
            </a:xfrm>
            <a:prstGeom prst="rightArrow">
              <a:avLst/>
            </a:prstGeom>
            <a:solidFill>
              <a:srgbClr val="FF000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63" name="右矢印 62"/>
            <p:cNvSpPr/>
            <p:nvPr/>
          </p:nvSpPr>
          <p:spPr>
            <a:xfrm rot="5400000">
              <a:off x="9325810" y="6874978"/>
              <a:ext cx="1406782" cy="163918"/>
            </a:xfrm>
            <a:prstGeom prst="rightArrow">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64" name="右矢印 63"/>
            <p:cNvSpPr/>
            <p:nvPr/>
          </p:nvSpPr>
          <p:spPr>
            <a:xfrm rot="18986082">
              <a:off x="9924603" y="5535578"/>
              <a:ext cx="584287" cy="160388"/>
            </a:xfrm>
            <a:prstGeom prst="rightArrow">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65" name="右矢印 64"/>
            <p:cNvSpPr/>
            <p:nvPr/>
          </p:nvSpPr>
          <p:spPr>
            <a:xfrm rot="18711083">
              <a:off x="9168129" y="6355985"/>
              <a:ext cx="668372" cy="196383"/>
            </a:xfrm>
            <a:prstGeom prst="rightArrow">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67" name="星 24 66"/>
            <p:cNvSpPr/>
            <p:nvPr/>
          </p:nvSpPr>
          <p:spPr>
            <a:xfrm>
              <a:off x="9242828" y="3521656"/>
              <a:ext cx="1665086" cy="1152508"/>
            </a:xfrm>
            <a:prstGeom prst="star2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血小板</a:t>
              </a:r>
            </a:p>
          </p:txBody>
        </p:sp>
        <p:sp>
          <p:nvSpPr>
            <p:cNvPr id="68" name="星 24 67"/>
            <p:cNvSpPr/>
            <p:nvPr/>
          </p:nvSpPr>
          <p:spPr>
            <a:xfrm>
              <a:off x="8787364" y="3197223"/>
              <a:ext cx="1665086" cy="1152508"/>
            </a:xfrm>
            <a:prstGeom prst="star2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血小板</a:t>
              </a:r>
            </a:p>
          </p:txBody>
        </p:sp>
        <p:sp>
          <p:nvSpPr>
            <p:cNvPr id="69" name="星 24 68"/>
            <p:cNvSpPr/>
            <p:nvPr/>
          </p:nvSpPr>
          <p:spPr>
            <a:xfrm>
              <a:off x="9835129" y="3482369"/>
              <a:ext cx="1665086" cy="1152508"/>
            </a:xfrm>
            <a:prstGeom prst="star2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血小板凝集</a:t>
              </a:r>
            </a:p>
          </p:txBody>
        </p:sp>
        <p:sp>
          <p:nvSpPr>
            <p:cNvPr id="8" name="フリーフォーム 7"/>
            <p:cNvSpPr/>
            <p:nvPr/>
          </p:nvSpPr>
          <p:spPr>
            <a:xfrm>
              <a:off x="9440452" y="3297505"/>
              <a:ext cx="2027583" cy="1749287"/>
            </a:xfrm>
            <a:custGeom>
              <a:avLst/>
              <a:gdLst>
                <a:gd name="connsiteX0" fmla="*/ 2027583 w 2027583"/>
                <a:gd name="connsiteY0" fmla="*/ 0 h 1749287"/>
                <a:gd name="connsiteX1" fmla="*/ 1928192 w 2027583"/>
                <a:gd name="connsiteY1" fmla="*/ 49696 h 1749287"/>
                <a:gd name="connsiteX2" fmla="*/ 1878496 w 2027583"/>
                <a:gd name="connsiteY2" fmla="*/ 69574 h 1749287"/>
                <a:gd name="connsiteX3" fmla="*/ 1838740 w 2027583"/>
                <a:gd name="connsiteY3" fmla="*/ 89452 h 1749287"/>
                <a:gd name="connsiteX4" fmla="*/ 1729409 w 2027583"/>
                <a:gd name="connsiteY4" fmla="*/ 149087 h 1749287"/>
                <a:gd name="connsiteX5" fmla="*/ 1610140 w 2027583"/>
                <a:gd name="connsiteY5" fmla="*/ 188844 h 1749287"/>
                <a:gd name="connsiteX6" fmla="*/ 1570383 w 2027583"/>
                <a:gd name="connsiteY6" fmla="*/ 198783 h 1749287"/>
                <a:gd name="connsiteX7" fmla="*/ 1441174 w 2027583"/>
                <a:gd name="connsiteY7" fmla="*/ 238539 h 1749287"/>
                <a:gd name="connsiteX8" fmla="*/ 1361661 w 2027583"/>
                <a:gd name="connsiteY8" fmla="*/ 278296 h 1749287"/>
                <a:gd name="connsiteX9" fmla="*/ 1262270 w 2027583"/>
                <a:gd name="connsiteY9" fmla="*/ 367748 h 1749287"/>
                <a:gd name="connsiteX10" fmla="*/ 1232453 w 2027583"/>
                <a:gd name="connsiteY10" fmla="*/ 387626 h 1749287"/>
                <a:gd name="connsiteX11" fmla="*/ 1172818 w 2027583"/>
                <a:gd name="connsiteY11" fmla="*/ 467139 h 1749287"/>
                <a:gd name="connsiteX12" fmla="*/ 1133061 w 2027583"/>
                <a:gd name="connsiteY12" fmla="*/ 506896 h 1749287"/>
                <a:gd name="connsiteX13" fmla="*/ 1113183 w 2027583"/>
                <a:gd name="connsiteY13" fmla="*/ 536713 h 1749287"/>
                <a:gd name="connsiteX14" fmla="*/ 1023731 w 2027583"/>
                <a:gd name="connsiteY14" fmla="*/ 646044 h 1749287"/>
                <a:gd name="connsiteX15" fmla="*/ 1003853 w 2027583"/>
                <a:gd name="connsiteY15" fmla="*/ 695739 h 1749287"/>
                <a:gd name="connsiteX16" fmla="*/ 964096 w 2027583"/>
                <a:gd name="connsiteY16" fmla="*/ 765313 h 1749287"/>
                <a:gd name="connsiteX17" fmla="*/ 944218 w 2027583"/>
                <a:gd name="connsiteY17" fmla="*/ 805070 h 1749287"/>
                <a:gd name="connsiteX18" fmla="*/ 944218 w 2027583"/>
                <a:gd name="connsiteY18" fmla="*/ 1033670 h 1749287"/>
                <a:gd name="connsiteX19" fmla="*/ 964096 w 2027583"/>
                <a:gd name="connsiteY19" fmla="*/ 1172818 h 1749287"/>
                <a:gd name="connsiteX20" fmla="*/ 974035 w 2027583"/>
                <a:gd name="connsiteY20" fmla="*/ 1202635 h 1749287"/>
                <a:gd name="connsiteX21" fmla="*/ 993914 w 2027583"/>
                <a:gd name="connsiteY21" fmla="*/ 1232452 h 1749287"/>
                <a:gd name="connsiteX22" fmla="*/ 1013792 w 2027583"/>
                <a:gd name="connsiteY22" fmla="*/ 1331844 h 1749287"/>
                <a:gd name="connsiteX23" fmla="*/ 1023731 w 2027583"/>
                <a:gd name="connsiteY23" fmla="*/ 1361661 h 1749287"/>
                <a:gd name="connsiteX24" fmla="*/ 1083366 w 2027583"/>
                <a:gd name="connsiteY24" fmla="*/ 1470992 h 1749287"/>
                <a:gd name="connsiteX25" fmla="*/ 1093305 w 2027583"/>
                <a:gd name="connsiteY25" fmla="*/ 1500809 h 1749287"/>
                <a:gd name="connsiteX26" fmla="*/ 1133061 w 2027583"/>
                <a:gd name="connsiteY26" fmla="*/ 1580322 h 1749287"/>
                <a:gd name="connsiteX27" fmla="*/ 1123122 w 2027583"/>
                <a:gd name="connsiteY27" fmla="*/ 1620079 h 1749287"/>
                <a:gd name="connsiteX28" fmla="*/ 1093305 w 2027583"/>
                <a:gd name="connsiteY28" fmla="*/ 1639957 h 1749287"/>
                <a:gd name="connsiteX29" fmla="*/ 1033670 w 2027583"/>
                <a:gd name="connsiteY29" fmla="*/ 1669774 h 1749287"/>
                <a:gd name="connsiteX30" fmla="*/ 904461 w 2027583"/>
                <a:gd name="connsiteY30" fmla="*/ 1719470 h 1749287"/>
                <a:gd name="connsiteX31" fmla="*/ 685800 w 2027583"/>
                <a:gd name="connsiteY31" fmla="*/ 1739348 h 1749287"/>
                <a:gd name="connsiteX32" fmla="*/ 596348 w 2027583"/>
                <a:gd name="connsiteY32" fmla="*/ 1749287 h 1749287"/>
                <a:gd name="connsiteX33" fmla="*/ 288235 w 2027583"/>
                <a:gd name="connsiteY33" fmla="*/ 1729409 h 1749287"/>
                <a:gd name="connsiteX34" fmla="*/ 168966 w 2027583"/>
                <a:gd name="connsiteY34" fmla="*/ 1689652 h 1749287"/>
                <a:gd name="connsiteX35" fmla="*/ 119270 w 2027583"/>
                <a:gd name="connsiteY35" fmla="*/ 1659835 h 1749287"/>
                <a:gd name="connsiteX36" fmla="*/ 79514 w 2027583"/>
                <a:gd name="connsiteY36" fmla="*/ 1649896 h 1749287"/>
                <a:gd name="connsiteX37" fmla="*/ 49696 w 2027583"/>
                <a:gd name="connsiteY37" fmla="*/ 1630018 h 1749287"/>
                <a:gd name="connsiteX38" fmla="*/ 0 w 2027583"/>
                <a:gd name="connsiteY38" fmla="*/ 1620079 h 17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7583" h="1749287">
                  <a:moveTo>
                    <a:pt x="2027583" y="0"/>
                  </a:moveTo>
                  <a:cubicBezTo>
                    <a:pt x="1910745" y="19473"/>
                    <a:pt x="2018204" y="-10312"/>
                    <a:pt x="1928192" y="49696"/>
                  </a:cubicBezTo>
                  <a:cubicBezTo>
                    <a:pt x="1913347" y="59593"/>
                    <a:pt x="1894800" y="62328"/>
                    <a:pt x="1878496" y="69574"/>
                  </a:cubicBezTo>
                  <a:cubicBezTo>
                    <a:pt x="1864957" y="75591"/>
                    <a:pt x="1851747" y="82357"/>
                    <a:pt x="1838740" y="89452"/>
                  </a:cubicBezTo>
                  <a:cubicBezTo>
                    <a:pt x="1827873" y="95380"/>
                    <a:pt x="1753356" y="140107"/>
                    <a:pt x="1729409" y="149087"/>
                  </a:cubicBezTo>
                  <a:cubicBezTo>
                    <a:pt x="1690170" y="163802"/>
                    <a:pt x="1650796" y="178680"/>
                    <a:pt x="1610140" y="188844"/>
                  </a:cubicBezTo>
                  <a:cubicBezTo>
                    <a:pt x="1596888" y="192157"/>
                    <a:pt x="1583518" y="195030"/>
                    <a:pt x="1570383" y="198783"/>
                  </a:cubicBezTo>
                  <a:cubicBezTo>
                    <a:pt x="1493792" y="220666"/>
                    <a:pt x="1493860" y="220977"/>
                    <a:pt x="1441174" y="238539"/>
                  </a:cubicBezTo>
                  <a:cubicBezTo>
                    <a:pt x="1396266" y="283449"/>
                    <a:pt x="1453025" y="232614"/>
                    <a:pt x="1361661" y="278296"/>
                  </a:cubicBezTo>
                  <a:cubicBezTo>
                    <a:pt x="1327419" y="295417"/>
                    <a:pt x="1286094" y="346572"/>
                    <a:pt x="1262270" y="367748"/>
                  </a:cubicBezTo>
                  <a:cubicBezTo>
                    <a:pt x="1253342" y="375684"/>
                    <a:pt x="1240444" y="378747"/>
                    <a:pt x="1232453" y="387626"/>
                  </a:cubicBezTo>
                  <a:cubicBezTo>
                    <a:pt x="1210290" y="412252"/>
                    <a:pt x="1194028" y="441688"/>
                    <a:pt x="1172818" y="467139"/>
                  </a:cubicBezTo>
                  <a:cubicBezTo>
                    <a:pt x="1160820" y="481537"/>
                    <a:pt x="1145258" y="492666"/>
                    <a:pt x="1133061" y="506896"/>
                  </a:cubicBezTo>
                  <a:cubicBezTo>
                    <a:pt x="1125287" y="515965"/>
                    <a:pt x="1120209" y="527053"/>
                    <a:pt x="1113183" y="536713"/>
                  </a:cubicBezTo>
                  <a:cubicBezTo>
                    <a:pt x="1052678" y="619906"/>
                    <a:pt x="1073765" y="596008"/>
                    <a:pt x="1023731" y="646044"/>
                  </a:cubicBezTo>
                  <a:cubicBezTo>
                    <a:pt x="1017105" y="662609"/>
                    <a:pt x="1011832" y="679782"/>
                    <a:pt x="1003853" y="695739"/>
                  </a:cubicBezTo>
                  <a:cubicBezTo>
                    <a:pt x="991908" y="719630"/>
                    <a:pt x="976886" y="741864"/>
                    <a:pt x="964096" y="765313"/>
                  </a:cubicBezTo>
                  <a:cubicBezTo>
                    <a:pt x="957001" y="778320"/>
                    <a:pt x="950844" y="791818"/>
                    <a:pt x="944218" y="805070"/>
                  </a:cubicBezTo>
                  <a:cubicBezTo>
                    <a:pt x="929998" y="918830"/>
                    <a:pt x="928965" y="886227"/>
                    <a:pt x="944218" y="1033670"/>
                  </a:cubicBezTo>
                  <a:cubicBezTo>
                    <a:pt x="949039" y="1080275"/>
                    <a:pt x="955954" y="1126677"/>
                    <a:pt x="964096" y="1172818"/>
                  </a:cubicBezTo>
                  <a:cubicBezTo>
                    <a:pt x="965917" y="1183135"/>
                    <a:pt x="969350" y="1193264"/>
                    <a:pt x="974035" y="1202635"/>
                  </a:cubicBezTo>
                  <a:cubicBezTo>
                    <a:pt x="979377" y="1213319"/>
                    <a:pt x="987288" y="1222513"/>
                    <a:pt x="993914" y="1232452"/>
                  </a:cubicBezTo>
                  <a:cubicBezTo>
                    <a:pt x="1000540" y="1265583"/>
                    <a:pt x="1006195" y="1298922"/>
                    <a:pt x="1013792" y="1331844"/>
                  </a:cubicBezTo>
                  <a:cubicBezTo>
                    <a:pt x="1016148" y="1342052"/>
                    <a:pt x="1019046" y="1352290"/>
                    <a:pt x="1023731" y="1361661"/>
                  </a:cubicBezTo>
                  <a:cubicBezTo>
                    <a:pt x="1042296" y="1398791"/>
                    <a:pt x="1064801" y="1433862"/>
                    <a:pt x="1083366" y="1470992"/>
                  </a:cubicBezTo>
                  <a:cubicBezTo>
                    <a:pt x="1088051" y="1480363"/>
                    <a:pt x="1088620" y="1491438"/>
                    <a:pt x="1093305" y="1500809"/>
                  </a:cubicBezTo>
                  <a:cubicBezTo>
                    <a:pt x="1140248" y="1594696"/>
                    <a:pt x="1110649" y="1513085"/>
                    <a:pt x="1133061" y="1580322"/>
                  </a:cubicBezTo>
                  <a:cubicBezTo>
                    <a:pt x="1129748" y="1593574"/>
                    <a:pt x="1130699" y="1608713"/>
                    <a:pt x="1123122" y="1620079"/>
                  </a:cubicBezTo>
                  <a:cubicBezTo>
                    <a:pt x="1116496" y="1630018"/>
                    <a:pt x="1103747" y="1634156"/>
                    <a:pt x="1093305" y="1639957"/>
                  </a:cubicBezTo>
                  <a:cubicBezTo>
                    <a:pt x="1073877" y="1650750"/>
                    <a:pt x="1053849" y="1660461"/>
                    <a:pt x="1033670" y="1669774"/>
                  </a:cubicBezTo>
                  <a:cubicBezTo>
                    <a:pt x="1017007" y="1677465"/>
                    <a:pt x="928099" y="1716844"/>
                    <a:pt x="904461" y="1719470"/>
                  </a:cubicBezTo>
                  <a:cubicBezTo>
                    <a:pt x="695568" y="1742680"/>
                    <a:pt x="955082" y="1714868"/>
                    <a:pt x="685800" y="1739348"/>
                  </a:cubicBezTo>
                  <a:cubicBezTo>
                    <a:pt x="655922" y="1742064"/>
                    <a:pt x="626165" y="1745974"/>
                    <a:pt x="596348" y="1749287"/>
                  </a:cubicBezTo>
                  <a:cubicBezTo>
                    <a:pt x="493644" y="1742661"/>
                    <a:pt x="390587" y="1740183"/>
                    <a:pt x="288235" y="1729409"/>
                  </a:cubicBezTo>
                  <a:cubicBezTo>
                    <a:pt x="265837" y="1727051"/>
                    <a:pt x="193469" y="1701904"/>
                    <a:pt x="168966" y="1689652"/>
                  </a:cubicBezTo>
                  <a:cubicBezTo>
                    <a:pt x="151687" y="1681013"/>
                    <a:pt x="136923" y="1667681"/>
                    <a:pt x="119270" y="1659835"/>
                  </a:cubicBezTo>
                  <a:cubicBezTo>
                    <a:pt x="106787" y="1654287"/>
                    <a:pt x="92766" y="1653209"/>
                    <a:pt x="79514" y="1649896"/>
                  </a:cubicBezTo>
                  <a:cubicBezTo>
                    <a:pt x="69575" y="1643270"/>
                    <a:pt x="60881" y="1634212"/>
                    <a:pt x="49696" y="1630018"/>
                  </a:cubicBezTo>
                  <a:cubicBezTo>
                    <a:pt x="33878" y="1624086"/>
                    <a:pt x="0" y="1620079"/>
                    <a:pt x="0" y="1620079"/>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フリーフォーム 9"/>
            <p:cNvSpPr/>
            <p:nvPr/>
          </p:nvSpPr>
          <p:spPr>
            <a:xfrm>
              <a:off x="9380818" y="3923670"/>
              <a:ext cx="2435087" cy="924340"/>
            </a:xfrm>
            <a:custGeom>
              <a:avLst/>
              <a:gdLst>
                <a:gd name="connsiteX0" fmla="*/ 0 w 2435087"/>
                <a:gd name="connsiteY0" fmla="*/ 805070 h 924340"/>
                <a:gd name="connsiteX1" fmla="*/ 29817 w 2435087"/>
                <a:gd name="connsiteY1" fmla="*/ 695740 h 924340"/>
                <a:gd name="connsiteX2" fmla="*/ 49695 w 2435087"/>
                <a:gd name="connsiteY2" fmla="*/ 655983 h 924340"/>
                <a:gd name="connsiteX3" fmla="*/ 228600 w 2435087"/>
                <a:gd name="connsiteY3" fmla="*/ 516835 h 924340"/>
                <a:gd name="connsiteX4" fmla="*/ 377687 w 2435087"/>
                <a:gd name="connsiteY4" fmla="*/ 467140 h 924340"/>
                <a:gd name="connsiteX5" fmla="*/ 487017 w 2435087"/>
                <a:gd name="connsiteY5" fmla="*/ 437322 h 924340"/>
                <a:gd name="connsiteX6" fmla="*/ 636104 w 2435087"/>
                <a:gd name="connsiteY6" fmla="*/ 427383 h 924340"/>
                <a:gd name="connsiteX7" fmla="*/ 914400 w 2435087"/>
                <a:gd name="connsiteY7" fmla="*/ 437322 h 924340"/>
                <a:gd name="connsiteX8" fmla="*/ 964095 w 2435087"/>
                <a:gd name="connsiteY8" fmla="*/ 447261 h 924340"/>
                <a:gd name="connsiteX9" fmla="*/ 1023730 w 2435087"/>
                <a:gd name="connsiteY9" fmla="*/ 457200 h 924340"/>
                <a:gd name="connsiteX10" fmla="*/ 1083365 w 2435087"/>
                <a:gd name="connsiteY10" fmla="*/ 487018 h 924340"/>
                <a:gd name="connsiteX11" fmla="*/ 1113182 w 2435087"/>
                <a:gd name="connsiteY11" fmla="*/ 496957 h 924340"/>
                <a:gd name="connsiteX12" fmla="*/ 1143000 w 2435087"/>
                <a:gd name="connsiteY12" fmla="*/ 516835 h 924340"/>
                <a:gd name="connsiteX13" fmla="*/ 1242391 w 2435087"/>
                <a:gd name="connsiteY13" fmla="*/ 546653 h 924340"/>
                <a:gd name="connsiteX14" fmla="*/ 1381539 w 2435087"/>
                <a:gd name="connsiteY14" fmla="*/ 586409 h 924340"/>
                <a:gd name="connsiteX15" fmla="*/ 1421295 w 2435087"/>
                <a:gd name="connsiteY15" fmla="*/ 606287 h 924340"/>
                <a:gd name="connsiteX16" fmla="*/ 1550504 w 2435087"/>
                <a:gd name="connsiteY16" fmla="*/ 646044 h 924340"/>
                <a:gd name="connsiteX17" fmla="*/ 1699591 w 2435087"/>
                <a:gd name="connsiteY17" fmla="*/ 705679 h 924340"/>
                <a:gd name="connsiteX18" fmla="*/ 1798982 w 2435087"/>
                <a:gd name="connsiteY18" fmla="*/ 735496 h 924340"/>
                <a:gd name="connsiteX19" fmla="*/ 1908313 w 2435087"/>
                <a:gd name="connsiteY19" fmla="*/ 775253 h 924340"/>
                <a:gd name="connsiteX20" fmla="*/ 1958008 w 2435087"/>
                <a:gd name="connsiteY20" fmla="*/ 795131 h 924340"/>
                <a:gd name="connsiteX21" fmla="*/ 2077278 w 2435087"/>
                <a:gd name="connsiteY21" fmla="*/ 894522 h 924340"/>
                <a:gd name="connsiteX22" fmla="*/ 2176669 w 2435087"/>
                <a:gd name="connsiteY22" fmla="*/ 924340 h 924340"/>
                <a:gd name="connsiteX23" fmla="*/ 2305878 w 2435087"/>
                <a:gd name="connsiteY23" fmla="*/ 914400 h 924340"/>
                <a:gd name="connsiteX24" fmla="*/ 2335695 w 2435087"/>
                <a:gd name="connsiteY24" fmla="*/ 854766 h 924340"/>
                <a:gd name="connsiteX25" fmla="*/ 2345634 w 2435087"/>
                <a:gd name="connsiteY25" fmla="*/ 805070 h 924340"/>
                <a:gd name="connsiteX26" fmla="*/ 2395330 w 2435087"/>
                <a:gd name="connsiteY26" fmla="*/ 685800 h 924340"/>
                <a:gd name="connsiteX27" fmla="*/ 2415208 w 2435087"/>
                <a:gd name="connsiteY27" fmla="*/ 576470 h 924340"/>
                <a:gd name="connsiteX28" fmla="*/ 2425148 w 2435087"/>
                <a:gd name="connsiteY28" fmla="*/ 536714 h 924340"/>
                <a:gd name="connsiteX29" fmla="*/ 2435087 w 2435087"/>
                <a:gd name="connsiteY29" fmla="*/ 427383 h 924340"/>
                <a:gd name="connsiteX30" fmla="*/ 2425148 w 2435087"/>
                <a:gd name="connsiteY30" fmla="*/ 238540 h 924340"/>
                <a:gd name="connsiteX31" fmla="*/ 2415208 w 2435087"/>
                <a:gd name="connsiteY31" fmla="*/ 149087 h 924340"/>
                <a:gd name="connsiteX32" fmla="*/ 2415208 w 2435087"/>
                <a:gd name="connsiteY32" fmla="*/ 0 h 9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35087" h="924340">
                  <a:moveTo>
                    <a:pt x="0" y="805070"/>
                  </a:moveTo>
                  <a:cubicBezTo>
                    <a:pt x="10812" y="740198"/>
                    <a:pt x="4278" y="753202"/>
                    <a:pt x="29817" y="695740"/>
                  </a:cubicBezTo>
                  <a:cubicBezTo>
                    <a:pt x="35834" y="682201"/>
                    <a:pt x="40313" y="667450"/>
                    <a:pt x="49695" y="655983"/>
                  </a:cubicBezTo>
                  <a:cubicBezTo>
                    <a:pt x="89323" y="607549"/>
                    <a:pt x="171270" y="535945"/>
                    <a:pt x="228600" y="516835"/>
                  </a:cubicBezTo>
                  <a:cubicBezTo>
                    <a:pt x="278296" y="500270"/>
                    <a:pt x="327149" y="480923"/>
                    <a:pt x="377687" y="467140"/>
                  </a:cubicBezTo>
                  <a:cubicBezTo>
                    <a:pt x="414130" y="457201"/>
                    <a:pt x="449682" y="443066"/>
                    <a:pt x="487017" y="437322"/>
                  </a:cubicBezTo>
                  <a:cubicBezTo>
                    <a:pt x="536244" y="429749"/>
                    <a:pt x="586408" y="430696"/>
                    <a:pt x="636104" y="427383"/>
                  </a:cubicBezTo>
                  <a:cubicBezTo>
                    <a:pt x="728869" y="430696"/>
                    <a:pt x="821746" y="431707"/>
                    <a:pt x="914400" y="437322"/>
                  </a:cubicBezTo>
                  <a:cubicBezTo>
                    <a:pt x="931262" y="438344"/>
                    <a:pt x="947474" y="444239"/>
                    <a:pt x="964095" y="447261"/>
                  </a:cubicBezTo>
                  <a:cubicBezTo>
                    <a:pt x="983922" y="450866"/>
                    <a:pt x="1003852" y="453887"/>
                    <a:pt x="1023730" y="457200"/>
                  </a:cubicBezTo>
                  <a:cubicBezTo>
                    <a:pt x="1043608" y="467139"/>
                    <a:pt x="1063056" y="477992"/>
                    <a:pt x="1083365" y="487018"/>
                  </a:cubicBezTo>
                  <a:cubicBezTo>
                    <a:pt x="1092939" y="491273"/>
                    <a:pt x="1103811" y="492272"/>
                    <a:pt x="1113182" y="496957"/>
                  </a:cubicBezTo>
                  <a:cubicBezTo>
                    <a:pt x="1123866" y="502299"/>
                    <a:pt x="1131851" y="512547"/>
                    <a:pt x="1143000" y="516835"/>
                  </a:cubicBezTo>
                  <a:cubicBezTo>
                    <a:pt x="1175284" y="529252"/>
                    <a:pt x="1209376" y="536336"/>
                    <a:pt x="1242391" y="546653"/>
                  </a:cubicBezTo>
                  <a:cubicBezTo>
                    <a:pt x="1356448" y="582296"/>
                    <a:pt x="1244533" y="552158"/>
                    <a:pt x="1381539" y="586409"/>
                  </a:cubicBezTo>
                  <a:cubicBezTo>
                    <a:pt x="1394791" y="593035"/>
                    <a:pt x="1407539" y="600784"/>
                    <a:pt x="1421295" y="606287"/>
                  </a:cubicBezTo>
                  <a:cubicBezTo>
                    <a:pt x="1455685" y="620043"/>
                    <a:pt x="1516180" y="636237"/>
                    <a:pt x="1550504" y="646044"/>
                  </a:cubicBezTo>
                  <a:cubicBezTo>
                    <a:pt x="1615190" y="689168"/>
                    <a:pt x="1568989" y="662145"/>
                    <a:pt x="1699591" y="705679"/>
                  </a:cubicBezTo>
                  <a:cubicBezTo>
                    <a:pt x="1752287" y="723244"/>
                    <a:pt x="1719340" y="712742"/>
                    <a:pt x="1798982" y="735496"/>
                  </a:cubicBezTo>
                  <a:cubicBezTo>
                    <a:pt x="1857934" y="774796"/>
                    <a:pt x="1802570" y="742716"/>
                    <a:pt x="1908313" y="775253"/>
                  </a:cubicBezTo>
                  <a:cubicBezTo>
                    <a:pt x="1925365" y="780500"/>
                    <a:pt x="1941443" y="788505"/>
                    <a:pt x="1958008" y="795131"/>
                  </a:cubicBezTo>
                  <a:cubicBezTo>
                    <a:pt x="1988761" y="825883"/>
                    <a:pt x="2046000" y="885586"/>
                    <a:pt x="2077278" y="894522"/>
                  </a:cubicBezTo>
                  <a:cubicBezTo>
                    <a:pt x="2156926" y="917278"/>
                    <a:pt x="2123971" y="906772"/>
                    <a:pt x="2176669" y="924340"/>
                  </a:cubicBezTo>
                  <a:lnTo>
                    <a:pt x="2305878" y="914400"/>
                  </a:lnTo>
                  <a:cubicBezTo>
                    <a:pt x="2326239" y="905492"/>
                    <a:pt x="2328100" y="875652"/>
                    <a:pt x="2335695" y="854766"/>
                  </a:cubicBezTo>
                  <a:cubicBezTo>
                    <a:pt x="2341468" y="838890"/>
                    <a:pt x="2341537" y="821459"/>
                    <a:pt x="2345634" y="805070"/>
                  </a:cubicBezTo>
                  <a:cubicBezTo>
                    <a:pt x="2354314" y="770353"/>
                    <a:pt x="2387385" y="703677"/>
                    <a:pt x="2395330" y="685800"/>
                  </a:cubicBezTo>
                  <a:cubicBezTo>
                    <a:pt x="2401956" y="649357"/>
                    <a:pt x="2407944" y="612791"/>
                    <a:pt x="2415208" y="576470"/>
                  </a:cubicBezTo>
                  <a:cubicBezTo>
                    <a:pt x="2417887" y="563075"/>
                    <a:pt x="2423343" y="550254"/>
                    <a:pt x="2425148" y="536714"/>
                  </a:cubicBezTo>
                  <a:cubicBezTo>
                    <a:pt x="2429985" y="500441"/>
                    <a:pt x="2431774" y="463827"/>
                    <a:pt x="2435087" y="427383"/>
                  </a:cubicBezTo>
                  <a:cubicBezTo>
                    <a:pt x="2431774" y="364435"/>
                    <a:pt x="2429639" y="301415"/>
                    <a:pt x="2425148" y="238540"/>
                  </a:cubicBezTo>
                  <a:cubicBezTo>
                    <a:pt x="2423010" y="208615"/>
                    <a:pt x="2416457" y="179062"/>
                    <a:pt x="2415208" y="149087"/>
                  </a:cubicBezTo>
                  <a:cubicBezTo>
                    <a:pt x="2413139" y="99434"/>
                    <a:pt x="2415208" y="49696"/>
                    <a:pt x="2415208" y="0"/>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リーフォーム 11"/>
            <p:cNvSpPr/>
            <p:nvPr/>
          </p:nvSpPr>
          <p:spPr>
            <a:xfrm>
              <a:off x="10066618" y="3198114"/>
              <a:ext cx="1351721" cy="1838739"/>
            </a:xfrm>
            <a:custGeom>
              <a:avLst/>
              <a:gdLst>
                <a:gd name="connsiteX0" fmla="*/ 1351721 w 1351721"/>
                <a:gd name="connsiteY0" fmla="*/ 1838739 h 1838739"/>
                <a:gd name="connsiteX1" fmla="*/ 1272208 w 1351721"/>
                <a:gd name="connsiteY1" fmla="*/ 1798983 h 1838739"/>
                <a:gd name="connsiteX2" fmla="*/ 1252330 w 1351721"/>
                <a:gd name="connsiteY2" fmla="*/ 1779104 h 1838739"/>
                <a:gd name="connsiteX3" fmla="*/ 1162878 w 1351721"/>
                <a:gd name="connsiteY3" fmla="*/ 1709530 h 1838739"/>
                <a:gd name="connsiteX4" fmla="*/ 1123121 w 1351721"/>
                <a:gd name="connsiteY4" fmla="*/ 1669774 h 1838739"/>
                <a:gd name="connsiteX5" fmla="*/ 1043608 w 1351721"/>
                <a:gd name="connsiteY5" fmla="*/ 1610139 h 1838739"/>
                <a:gd name="connsiteX6" fmla="*/ 1013791 w 1351721"/>
                <a:gd name="connsiteY6" fmla="*/ 1590261 h 1838739"/>
                <a:gd name="connsiteX7" fmla="*/ 904461 w 1351721"/>
                <a:gd name="connsiteY7" fmla="*/ 1470991 h 1838739"/>
                <a:gd name="connsiteX8" fmla="*/ 864704 w 1351721"/>
                <a:gd name="connsiteY8" fmla="*/ 1441174 h 1838739"/>
                <a:gd name="connsiteX9" fmla="*/ 815008 w 1351721"/>
                <a:gd name="connsiteY9" fmla="*/ 1381539 h 1838739"/>
                <a:gd name="connsiteX10" fmla="*/ 725556 w 1351721"/>
                <a:gd name="connsiteY10" fmla="*/ 1262270 h 1838739"/>
                <a:gd name="connsiteX11" fmla="*/ 705678 w 1351721"/>
                <a:gd name="connsiteY11" fmla="*/ 1192696 h 1838739"/>
                <a:gd name="connsiteX12" fmla="*/ 695739 w 1351721"/>
                <a:gd name="connsiteY12" fmla="*/ 1143000 h 1838739"/>
                <a:gd name="connsiteX13" fmla="*/ 655982 w 1351721"/>
                <a:gd name="connsiteY13" fmla="*/ 1043609 h 1838739"/>
                <a:gd name="connsiteX14" fmla="*/ 636104 w 1351721"/>
                <a:gd name="connsiteY14" fmla="*/ 974035 h 1838739"/>
                <a:gd name="connsiteX15" fmla="*/ 626165 w 1351721"/>
                <a:gd name="connsiteY15" fmla="*/ 924339 h 1838739"/>
                <a:gd name="connsiteX16" fmla="*/ 596348 w 1351721"/>
                <a:gd name="connsiteY16" fmla="*/ 844826 h 1838739"/>
                <a:gd name="connsiteX17" fmla="*/ 586408 w 1351721"/>
                <a:gd name="connsiteY17" fmla="*/ 815009 h 1838739"/>
                <a:gd name="connsiteX18" fmla="*/ 576469 w 1351721"/>
                <a:gd name="connsiteY18" fmla="*/ 745435 h 1838739"/>
                <a:gd name="connsiteX19" fmla="*/ 566530 w 1351721"/>
                <a:gd name="connsiteY19" fmla="*/ 715617 h 1838739"/>
                <a:gd name="connsiteX20" fmla="*/ 536713 w 1351721"/>
                <a:gd name="connsiteY20" fmla="*/ 606287 h 1838739"/>
                <a:gd name="connsiteX21" fmla="*/ 516834 w 1351721"/>
                <a:gd name="connsiteY21" fmla="*/ 546652 h 1838739"/>
                <a:gd name="connsiteX22" fmla="*/ 506895 w 1351721"/>
                <a:gd name="connsiteY22" fmla="*/ 506896 h 1838739"/>
                <a:gd name="connsiteX23" fmla="*/ 487017 w 1351721"/>
                <a:gd name="connsiteY23" fmla="*/ 467139 h 1838739"/>
                <a:gd name="connsiteX24" fmla="*/ 447261 w 1351721"/>
                <a:gd name="connsiteY24" fmla="*/ 387626 h 1838739"/>
                <a:gd name="connsiteX25" fmla="*/ 417443 w 1351721"/>
                <a:gd name="connsiteY25" fmla="*/ 367748 h 1838739"/>
                <a:gd name="connsiteX26" fmla="*/ 397565 w 1351721"/>
                <a:gd name="connsiteY26" fmla="*/ 337930 h 1838739"/>
                <a:gd name="connsiteX27" fmla="*/ 327991 w 1351721"/>
                <a:gd name="connsiteY27" fmla="*/ 288235 h 1838739"/>
                <a:gd name="connsiteX28" fmla="*/ 248478 w 1351721"/>
                <a:gd name="connsiteY28" fmla="*/ 238539 h 1838739"/>
                <a:gd name="connsiteX29" fmla="*/ 218661 w 1351721"/>
                <a:gd name="connsiteY29" fmla="*/ 208722 h 1838739"/>
                <a:gd name="connsiteX30" fmla="*/ 178904 w 1351721"/>
                <a:gd name="connsiteY30" fmla="*/ 188843 h 1838739"/>
                <a:gd name="connsiteX31" fmla="*/ 119269 w 1351721"/>
                <a:gd name="connsiteY31" fmla="*/ 139148 h 1838739"/>
                <a:gd name="connsiteX32" fmla="*/ 39756 w 1351721"/>
                <a:gd name="connsiteY32" fmla="*/ 49696 h 1838739"/>
                <a:gd name="connsiteX33" fmla="*/ 19878 w 1351721"/>
                <a:gd name="connsiteY33" fmla="*/ 29817 h 1838739"/>
                <a:gd name="connsiteX34" fmla="*/ 0 w 1351721"/>
                <a:gd name="connsiteY34" fmla="*/ 0 h 183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51721" h="1838739">
                  <a:moveTo>
                    <a:pt x="1351721" y="1838739"/>
                  </a:moveTo>
                  <a:cubicBezTo>
                    <a:pt x="1325217" y="1825487"/>
                    <a:pt x="1297618" y="1814229"/>
                    <a:pt x="1272208" y="1798983"/>
                  </a:cubicBezTo>
                  <a:cubicBezTo>
                    <a:pt x="1264173" y="1794162"/>
                    <a:pt x="1259583" y="1785038"/>
                    <a:pt x="1252330" y="1779104"/>
                  </a:cubicBezTo>
                  <a:cubicBezTo>
                    <a:pt x="1223094" y="1755184"/>
                    <a:pt x="1191715" y="1733930"/>
                    <a:pt x="1162878" y="1709530"/>
                  </a:cubicBezTo>
                  <a:cubicBezTo>
                    <a:pt x="1148571" y="1697424"/>
                    <a:pt x="1137519" y="1681772"/>
                    <a:pt x="1123121" y="1669774"/>
                  </a:cubicBezTo>
                  <a:cubicBezTo>
                    <a:pt x="1097669" y="1648564"/>
                    <a:pt x="1070402" y="1629625"/>
                    <a:pt x="1043608" y="1610139"/>
                  </a:cubicBezTo>
                  <a:cubicBezTo>
                    <a:pt x="1033948" y="1603113"/>
                    <a:pt x="1022860" y="1598035"/>
                    <a:pt x="1013791" y="1590261"/>
                  </a:cubicBezTo>
                  <a:cubicBezTo>
                    <a:pt x="970194" y="1552892"/>
                    <a:pt x="946795" y="1513325"/>
                    <a:pt x="904461" y="1470991"/>
                  </a:cubicBezTo>
                  <a:cubicBezTo>
                    <a:pt x="892748" y="1459278"/>
                    <a:pt x="877956" y="1451113"/>
                    <a:pt x="864704" y="1441174"/>
                  </a:cubicBezTo>
                  <a:cubicBezTo>
                    <a:pt x="822058" y="1355881"/>
                    <a:pt x="871203" y="1437734"/>
                    <a:pt x="815008" y="1381539"/>
                  </a:cubicBezTo>
                  <a:cubicBezTo>
                    <a:pt x="776019" y="1342550"/>
                    <a:pt x="755661" y="1307426"/>
                    <a:pt x="725556" y="1262270"/>
                  </a:cubicBezTo>
                  <a:cubicBezTo>
                    <a:pt x="718930" y="1239079"/>
                    <a:pt x="711528" y="1216095"/>
                    <a:pt x="705678" y="1192696"/>
                  </a:cubicBezTo>
                  <a:cubicBezTo>
                    <a:pt x="701581" y="1176307"/>
                    <a:pt x="701081" y="1159026"/>
                    <a:pt x="695739" y="1143000"/>
                  </a:cubicBezTo>
                  <a:cubicBezTo>
                    <a:pt x="684455" y="1109149"/>
                    <a:pt x="665785" y="1077919"/>
                    <a:pt x="655982" y="1043609"/>
                  </a:cubicBezTo>
                  <a:cubicBezTo>
                    <a:pt x="649356" y="1020418"/>
                    <a:pt x="641954" y="997434"/>
                    <a:pt x="636104" y="974035"/>
                  </a:cubicBezTo>
                  <a:cubicBezTo>
                    <a:pt x="632007" y="957646"/>
                    <a:pt x="631133" y="940485"/>
                    <a:pt x="626165" y="924339"/>
                  </a:cubicBezTo>
                  <a:cubicBezTo>
                    <a:pt x="617841" y="897284"/>
                    <a:pt x="606022" y="871428"/>
                    <a:pt x="596348" y="844826"/>
                  </a:cubicBezTo>
                  <a:cubicBezTo>
                    <a:pt x="592768" y="834980"/>
                    <a:pt x="589721" y="824948"/>
                    <a:pt x="586408" y="815009"/>
                  </a:cubicBezTo>
                  <a:cubicBezTo>
                    <a:pt x="583095" y="791818"/>
                    <a:pt x="581063" y="768407"/>
                    <a:pt x="576469" y="745435"/>
                  </a:cubicBezTo>
                  <a:cubicBezTo>
                    <a:pt x="574414" y="735162"/>
                    <a:pt x="569408" y="725691"/>
                    <a:pt x="566530" y="715617"/>
                  </a:cubicBezTo>
                  <a:cubicBezTo>
                    <a:pt x="532560" y="596721"/>
                    <a:pt x="592446" y="787418"/>
                    <a:pt x="536713" y="606287"/>
                  </a:cubicBezTo>
                  <a:cubicBezTo>
                    <a:pt x="530551" y="586260"/>
                    <a:pt x="521916" y="566980"/>
                    <a:pt x="516834" y="546652"/>
                  </a:cubicBezTo>
                  <a:cubicBezTo>
                    <a:pt x="513521" y="533400"/>
                    <a:pt x="511691" y="519686"/>
                    <a:pt x="506895" y="506896"/>
                  </a:cubicBezTo>
                  <a:cubicBezTo>
                    <a:pt x="501693" y="493023"/>
                    <a:pt x="493034" y="480679"/>
                    <a:pt x="487017" y="467139"/>
                  </a:cubicBezTo>
                  <a:cubicBezTo>
                    <a:pt x="475628" y="441514"/>
                    <a:pt x="468382" y="408746"/>
                    <a:pt x="447261" y="387626"/>
                  </a:cubicBezTo>
                  <a:cubicBezTo>
                    <a:pt x="438814" y="379179"/>
                    <a:pt x="427382" y="374374"/>
                    <a:pt x="417443" y="367748"/>
                  </a:cubicBezTo>
                  <a:cubicBezTo>
                    <a:pt x="410817" y="357809"/>
                    <a:pt x="406012" y="346377"/>
                    <a:pt x="397565" y="337930"/>
                  </a:cubicBezTo>
                  <a:cubicBezTo>
                    <a:pt x="377414" y="317779"/>
                    <a:pt x="350562" y="305164"/>
                    <a:pt x="327991" y="288235"/>
                  </a:cubicBezTo>
                  <a:cubicBezTo>
                    <a:pt x="263169" y="239618"/>
                    <a:pt x="301850" y="256330"/>
                    <a:pt x="248478" y="238539"/>
                  </a:cubicBezTo>
                  <a:cubicBezTo>
                    <a:pt x="238539" y="228600"/>
                    <a:pt x="230099" y="216892"/>
                    <a:pt x="218661" y="208722"/>
                  </a:cubicBezTo>
                  <a:cubicBezTo>
                    <a:pt x="206604" y="200110"/>
                    <a:pt x="190286" y="198328"/>
                    <a:pt x="178904" y="188843"/>
                  </a:cubicBezTo>
                  <a:cubicBezTo>
                    <a:pt x="94617" y="118603"/>
                    <a:pt x="239407" y="199216"/>
                    <a:pt x="119269" y="139148"/>
                  </a:cubicBezTo>
                  <a:cubicBezTo>
                    <a:pt x="16503" y="36380"/>
                    <a:pt x="112874" y="137438"/>
                    <a:pt x="39756" y="49696"/>
                  </a:cubicBezTo>
                  <a:cubicBezTo>
                    <a:pt x="33757" y="42497"/>
                    <a:pt x="25732" y="37134"/>
                    <a:pt x="19878" y="29817"/>
                  </a:cubicBezTo>
                  <a:cubicBezTo>
                    <a:pt x="12416" y="20489"/>
                    <a:pt x="0" y="0"/>
                    <a:pt x="0" y="0"/>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フリーフォーム 20"/>
            <p:cNvSpPr/>
            <p:nvPr/>
          </p:nvSpPr>
          <p:spPr>
            <a:xfrm>
              <a:off x="10255461" y="4251662"/>
              <a:ext cx="566531" cy="685800"/>
            </a:xfrm>
            <a:custGeom>
              <a:avLst/>
              <a:gdLst>
                <a:gd name="connsiteX0" fmla="*/ 566531 w 566531"/>
                <a:gd name="connsiteY0" fmla="*/ 685800 h 685800"/>
                <a:gd name="connsiteX1" fmla="*/ 407505 w 566531"/>
                <a:gd name="connsiteY1" fmla="*/ 576469 h 685800"/>
                <a:gd name="connsiteX2" fmla="*/ 377687 w 566531"/>
                <a:gd name="connsiteY2" fmla="*/ 566530 h 685800"/>
                <a:gd name="connsiteX3" fmla="*/ 268357 w 566531"/>
                <a:gd name="connsiteY3" fmla="*/ 496956 h 685800"/>
                <a:gd name="connsiteX4" fmla="*/ 238539 w 566531"/>
                <a:gd name="connsiteY4" fmla="*/ 477078 h 685800"/>
                <a:gd name="connsiteX5" fmla="*/ 208722 w 566531"/>
                <a:gd name="connsiteY5" fmla="*/ 457200 h 685800"/>
                <a:gd name="connsiteX6" fmla="*/ 168965 w 566531"/>
                <a:gd name="connsiteY6" fmla="*/ 387626 h 685800"/>
                <a:gd name="connsiteX7" fmla="*/ 129209 w 566531"/>
                <a:gd name="connsiteY7" fmla="*/ 327991 h 685800"/>
                <a:gd name="connsiteX8" fmla="*/ 119270 w 566531"/>
                <a:gd name="connsiteY8" fmla="*/ 298174 h 685800"/>
                <a:gd name="connsiteX9" fmla="*/ 69574 w 566531"/>
                <a:gd name="connsiteY9" fmla="*/ 228600 h 685800"/>
                <a:gd name="connsiteX10" fmla="*/ 39757 w 566531"/>
                <a:gd name="connsiteY10" fmla="*/ 139148 h 685800"/>
                <a:gd name="connsiteX11" fmla="*/ 29818 w 566531"/>
                <a:gd name="connsiteY11" fmla="*/ 109330 h 685800"/>
                <a:gd name="connsiteX12" fmla="*/ 19878 w 566531"/>
                <a:gd name="connsiteY12" fmla="*/ 79513 h 685800"/>
                <a:gd name="connsiteX13" fmla="*/ 9939 w 566531"/>
                <a:gd name="connsiteY13" fmla="*/ 29817 h 685800"/>
                <a:gd name="connsiteX14" fmla="*/ 0 w 566531"/>
                <a:gd name="connsiteY14"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6531" h="685800">
                  <a:moveTo>
                    <a:pt x="566531" y="685800"/>
                  </a:moveTo>
                  <a:cubicBezTo>
                    <a:pt x="513522" y="649356"/>
                    <a:pt x="468532" y="596811"/>
                    <a:pt x="407505" y="576469"/>
                  </a:cubicBezTo>
                  <a:cubicBezTo>
                    <a:pt x="397566" y="573156"/>
                    <a:pt x="386784" y="571728"/>
                    <a:pt x="377687" y="566530"/>
                  </a:cubicBezTo>
                  <a:cubicBezTo>
                    <a:pt x="340182" y="545098"/>
                    <a:pt x="304693" y="520315"/>
                    <a:pt x="268357" y="496956"/>
                  </a:cubicBezTo>
                  <a:cubicBezTo>
                    <a:pt x="258309" y="490496"/>
                    <a:pt x="248478" y="483704"/>
                    <a:pt x="238539" y="477078"/>
                  </a:cubicBezTo>
                  <a:lnTo>
                    <a:pt x="208722" y="457200"/>
                  </a:lnTo>
                  <a:cubicBezTo>
                    <a:pt x="139953" y="354043"/>
                    <a:pt x="244634" y="513741"/>
                    <a:pt x="168965" y="387626"/>
                  </a:cubicBezTo>
                  <a:cubicBezTo>
                    <a:pt x="156673" y="367140"/>
                    <a:pt x="136764" y="350656"/>
                    <a:pt x="129209" y="327991"/>
                  </a:cubicBezTo>
                  <a:cubicBezTo>
                    <a:pt x="125896" y="318052"/>
                    <a:pt x="123955" y="307545"/>
                    <a:pt x="119270" y="298174"/>
                  </a:cubicBezTo>
                  <a:cubicBezTo>
                    <a:pt x="112004" y="283642"/>
                    <a:pt x="76326" y="237603"/>
                    <a:pt x="69574" y="228600"/>
                  </a:cubicBezTo>
                  <a:lnTo>
                    <a:pt x="39757" y="139148"/>
                  </a:lnTo>
                  <a:lnTo>
                    <a:pt x="29818" y="109330"/>
                  </a:lnTo>
                  <a:cubicBezTo>
                    <a:pt x="26505" y="99391"/>
                    <a:pt x="21933" y="89786"/>
                    <a:pt x="19878" y="79513"/>
                  </a:cubicBezTo>
                  <a:cubicBezTo>
                    <a:pt x="16565" y="62948"/>
                    <a:pt x="14036" y="46206"/>
                    <a:pt x="9939" y="29817"/>
                  </a:cubicBezTo>
                  <a:cubicBezTo>
                    <a:pt x="7398" y="19653"/>
                    <a:pt x="0" y="0"/>
                    <a:pt x="0" y="0"/>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フリーフォーム 37"/>
            <p:cNvSpPr/>
            <p:nvPr/>
          </p:nvSpPr>
          <p:spPr>
            <a:xfrm>
              <a:off x="10901505" y="3208053"/>
              <a:ext cx="616226" cy="1063487"/>
            </a:xfrm>
            <a:custGeom>
              <a:avLst/>
              <a:gdLst>
                <a:gd name="connsiteX0" fmla="*/ 616226 w 616226"/>
                <a:gd name="connsiteY0" fmla="*/ 1063487 h 1063487"/>
                <a:gd name="connsiteX1" fmla="*/ 536713 w 616226"/>
                <a:gd name="connsiteY1" fmla="*/ 983974 h 1063487"/>
                <a:gd name="connsiteX2" fmla="*/ 506895 w 616226"/>
                <a:gd name="connsiteY2" fmla="*/ 954157 h 1063487"/>
                <a:gd name="connsiteX3" fmla="*/ 437321 w 616226"/>
                <a:gd name="connsiteY3" fmla="*/ 904461 h 1063487"/>
                <a:gd name="connsiteX4" fmla="*/ 377687 w 616226"/>
                <a:gd name="connsiteY4" fmla="*/ 854765 h 1063487"/>
                <a:gd name="connsiteX5" fmla="*/ 347869 w 616226"/>
                <a:gd name="connsiteY5" fmla="*/ 815009 h 1063487"/>
                <a:gd name="connsiteX6" fmla="*/ 278295 w 616226"/>
                <a:gd name="connsiteY6" fmla="*/ 755374 h 1063487"/>
                <a:gd name="connsiteX7" fmla="*/ 258417 w 616226"/>
                <a:gd name="connsiteY7" fmla="*/ 725557 h 1063487"/>
                <a:gd name="connsiteX8" fmla="*/ 238539 w 616226"/>
                <a:gd name="connsiteY8" fmla="*/ 705678 h 1063487"/>
                <a:gd name="connsiteX9" fmla="*/ 198782 w 616226"/>
                <a:gd name="connsiteY9" fmla="*/ 646044 h 1063487"/>
                <a:gd name="connsiteX10" fmla="*/ 168965 w 616226"/>
                <a:gd name="connsiteY10" fmla="*/ 596348 h 1063487"/>
                <a:gd name="connsiteX11" fmla="*/ 119269 w 616226"/>
                <a:gd name="connsiteY11" fmla="*/ 536713 h 1063487"/>
                <a:gd name="connsiteX12" fmla="*/ 99391 w 616226"/>
                <a:gd name="connsiteY12" fmla="*/ 487017 h 1063487"/>
                <a:gd name="connsiteX13" fmla="*/ 69574 w 616226"/>
                <a:gd name="connsiteY13" fmla="*/ 437322 h 1063487"/>
                <a:gd name="connsiteX14" fmla="*/ 49695 w 616226"/>
                <a:gd name="connsiteY14" fmla="*/ 367748 h 1063487"/>
                <a:gd name="connsiteX15" fmla="*/ 19878 w 616226"/>
                <a:gd name="connsiteY15" fmla="*/ 288235 h 1063487"/>
                <a:gd name="connsiteX16" fmla="*/ 0 w 616226"/>
                <a:gd name="connsiteY16" fmla="*/ 109331 h 1063487"/>
                <a:gd name="connsiteX17" fmla="*/ 9939 w 616226"/>
                <a:gd name="connsiteY17" fmla="*/ 19878 h 1063487"/>
                <a:gd name="connsiteX18" fmla="*/ 39756 w 616226"/>
                <a:gd name="connsiteY18" fmla="*/ 9939 h 1063487"/>
                <a:gd name="connsiteX19" fmla="*/ 79513 w 616226"/>
                <a:gd name="connsiteY19" fmla="*/ 0 h 1063487"/>
                <a:gd name="connsiteX20" fmla="*/ 149087 w 616226"/>
                <a:gd name="connsiteY20" fmla="*/ 19878 h 1063487"/>
                <a:gd name="connsiteX21" fmla="*/ 188843 w 616226"/>
                <a:gd name="connsiteY21" fmla="*/ 29817 h 1063487"/>
                <a:gd name="connsiteX22" fmla="*/ 258417 w 616226"/>
                <a:gd name="connsiteY22" fmla="*/ 99391 h 1063487"/>
                <a:gd name="connsiteX23" fmla="*/ 278295 w 616226"/>
                <a:gd name="connsiteY23" fmla="*/ 119270 h 1063487"/>
                <a:gd name="connsiteX24" fmla="*/ 318052 w 616226"/>
                <a:gd name="connsiteY24" fmla="*/ 178904 h 1063487"/>
                <a:gd name="connsiteX25" fmla="*/ 337930 w 616226"/>
                <a:gd name="connsiteY25" fmla="*/ 208722 h 1063487"/>
                <a:gd name="connsiteX26" fmla="*/ 347869 w 616226"/>
                <a:gd name="connsiteY26" fmla="*/ 258417 h 1063487"/>
                <a:gd name="connsiteX27" fmla="*/ 367747 w 616226"/>
                <a:gd name="connsiteY27" fmla="*/ 318052 h 1063487"/>
                <a:gd name="connsiteX28" fmla="*/ 387626 w 616226"/>
                <a:gd name="connsiteY28" fmla="*/ 407504 h 1063487"/>
                <a:gd name="connsiteX29" fmla="*/ 437321 w 616226"/>
                <a:gd name="connsiteY29" fmla="*/ 447261 h 1063487"/>
                <a:gd name="connsiteX30" fmla="*/ 496956 w 616226"/>
                <a:gd name="connsiteY30" fmla="*/ 496957 h 1063487"/>
                <a:gd name="connsiteX31" fmla="*/ 526774 w 616226"/>
                <a:gd name="connsiteY31" fmla="*/ 506896 h 1063487"/>
                <a:gd name="connsiteX32" fmla="*/ 566530 w 616226"/>
                <a:gd name="connsiteY32" fmla="*/ 526774 h 106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6226" h="1063487">
                  <a:moveTo>
                    <a:pt x="616226" y="1063487"/>
                  </a:moveTo>
                  <a:lnTo>
                    <a:pt x="536713" y="983974"/>
                  </a:lnTo>
                  <a:cubicBezTo>
                    <a:pt x="526774" y="974035"/>
                    <a:pt x="518590" y="961954"/>
                    <a:pt x="506895" y="954157"/>
                  </a:cubicBezTo>
                  <a:cubicBezTo>
                    <a:pt x="476639" y="933985"/>
                    <a:pt x="468130" y="929108"/>
                    <a:pt x="437321" y="904461"/>
                  </a:cubicBezTo>
                  <a:cubicBezTo>
                    <a:pt x="417116" y="888297"/>
                    <a:pt x="395984" y="873062"/>
                    <a:pt x="377687" y="854765"/>
                  </a:cubicBezTo>
                  <a:cubicBezTo>
                    <a:pt x="365974" y="843052"/>
                    <a:pt x="358650" y="827586"/>
                    <a:pt x="347869" y="815009"/>
                  </a:cubicBezTo>
                  <a:cubicBezTo>
                    <a:pt x="322947" y="785933"/>
                    <a:pt x="309724" y="778946"/>
                    <a:pt x="278295" y="755374"/>
                  </a:cubicBezTo>
                  <a:cubicBezTo>
                    <a:pt x="271669" y="745435"/>
                    <a:pt x="265879" y="734885"/>
                    <a:pt x="258417" y="725557"/>
                  </a:cubicBezTo>
                  <a:cubicBezTo>
                    <a:pt x="252563" y="718240"/>
                    <a:pt x="244162" y="713175"/>
                    <a:pt x="238539" y="705678"/>
                  </a:cubicBezTo>
                  <a:cubicBezTo>
                    <a:pt x="224205" y="686566"/>
                    <a:pt x="211608" y="666200"/>
                    <a:pt x="198782" y="646044"/>
                  </a:cubicBezTo>
                  <a:cubicBezTo>
                    <a:pt x="188410" y="629746"/>
                    <a:pt x="180556" y="611803"/>
                    <a:pt x="168965" y="596348"/>
                  </a:cubicBezTo>
                  <a:cubicBezTo>
                    <a:pt x="135989" y="552380"/>
                    <a:pt x="142449" y="583074"/>
                    <a:pt x="119269" y="536713"/>
                  </a:cubicBezTo>
                  <a:cubicBezTo>
                    <a:pt x="111290" y="520755"/>
                    <a:pt x="107370" y="502975"/>
                    <a:pt x="99391" y="487017"/>
                  </a:cubicBezTo>
                  <a:cubicBezTo>
                    <a:pt x="90752" y="469738"/>
                    <a:pt x="78213" y="454600"/>
                    <a:pt x="69574" y="437322"/>
                  </a:cubicBezTo>
                  <a:cubicBezTo>
                    <a:pt x="57556" y="413287"/>
                    <a:pt x="59252" y="393233"/>
                    <a:pt x="49695" y="367748"/>
                  </a:cubicBezTo>
                  <a:cubicBezTo>
                    <a:pt x="25365" y="302867"/>
                    <a:pt x="31883" y="354264"/>
                    <a:pt x="19878" y="288235"/>
                  </a:cubicBezTo>
                  <a:cubicBezTo>
                    <a:pt x="8886" y="227779"/>
                    <a:pt x="5621" y="171163"/>
                    <a:pt x="0" y="109331"/>
                  </a:cubicBezTo>
                  <a:cubicBezTo>
                    <a:pt x="3313" y="79513"/>
                    <a:pt x="-1203" y="47733"/>
                    <a:pt x="9939" y="19878"/>
                  </a:cubicBezTo>
                  <a:cubicBezTo>
                    <a:pt x="13830" y="10151"/>
                    <a:pt x="29682" y="12817"/>
                    <a:pt x="39756" y="9939"/>
                  </a:cubicBezTo>
                  <a:cubicBezTo>
                    <a:pt x="52891" y="6186"/>
                    <a:pt x="66261" y="3313"/>
                    <a:pt x="79513" y="0"/>
                  </a:cubicBezTo>
                  <a:cubicBezTo>
                    <a:pt x="203794" y="31070"/>
                    <a:pt x="49276" y="-8639"/>
                    <a:pt x="149087" y="19878"/>
                  </a:cubicBezTo>
                  <a:cubicBezTo>
                    <a:pt x="162221" y="23631"/>
                    <a:pt x="175591" y="26504"/>
                    <a:pt x="188843" y="29817"/>
                  </a:cubicBezTo>
                  <a:lnTo>
                    <a:pt x="258417" y="99391"/>
                  </a:lnTo>
                  <a:cubicBezTo>
                    <a:pt x="265043" y="106017"/>
                    <a:pt x="273097" y="111473"/>
                    <a:pt x="278295" y="119270"/>
                  </a:cubicBezTo>
                  <a:lnTo>
                    <a:pt x="318052" y="178904"/>
                  </a:lnTo>
                  <a:lnTo>
                    <a:pt x="337930" y="208722"/>
                  </a:lnTo>
                  <a:cubicBezTo>
                    <a:pt x="341243" y="225287"/>
                    <a:pt x="343424" y="242119"/>
                    <a:pt x="347869" y="258417"/>
                  </a:cubicBezTo>
                  <a:cubicBezTo>
                    <a:pt x="353382" y="278632"/>
                    <a:pt x="363637" y="297505"/>
                    <a:pt x="367747" y="318052"/>
                  </a:cubicBezTo>
                  <a:cubicBezTo>
                    <a:pt x="368792" y="323277"/>
                    <a:pt x="382948" y="398149"/>
                    <a:pt x="387626" y="407504"/>
                  </a:cubicBezTo>
                  <a:cubicBezTo>
                    <a:pt x="395626" y="423505"/>
                    <a:pt x="425615" y="437896"/>
                    <a:pt x="437321" y="447261"/>
                  </a:cubicBezTo>
                  <a:cubicBezTo>
                    <a:pt x="475668" y="477938"/>
                    <a:pt x="437764" y="463133"/>
                    <a:pt x="496956" y="496957"/>
                  </a:cubicBezTo>
                  <a:cubicBezTo>
                    <a:pt x="506053" y="502155"/>
                    <a:pt x="516835" y="503583"/>
                    <a:pt x="526774" y="506896"/>
                  </a:cubicBezTo>
                  <a:cubicBezTo>
                    <a:pt x="559348" y="528612"/>
                    <a:pt x="544646" y="526774"/>
                    <a:pt x="566530" y="526774"/>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右矢印 69"/>
            <p:cNvSpPr/>
            <p:nvPr/>
          </p:nvSpPr>
          <p:spPr>
            <a:xfrm rot="3547019">
              <a:off x="10148502" y="8331954"/>
              <a:ext cx="180935" cy="146553"/>
            </a:xfrm>
            <a:prstGeom prst="rightArrow">
              <a:avLst/>
            </a:prstGeom>
            <a:solidFill>
              <a:srgbClr val="FF0000"/>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71" name="角丸四角形 70"/>
            <p:cNvSpPr/>
            <p:nvPr/>
          </p:nvSpPr>
          <p:spPr>
            <a:xfrm>
              <a:off x="9739162" y="7864057"/>
              <a:ext cx="1807539" cy="28054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炎症性サイトカイン刺激</a:t>
              </a:r>
              <a:endParaRPr kumimoji="1" lang="ja-JP" altLang="en-US" sz="1600" dirty="0">
                <a:solidFill>
                  <a:schemeClr val="tx1"/>
                </a:solidFill>
                <a:latin typeface="HGP明朝B" panose="02020800000000000000" pitchFamily="18" charset="-128"/>
                <a:ea typeface="HGP明朝B" panose="02020800000000000000" pitchFamily="18" charset="-128"/>
              </a:endParaRPr>
            </a:p>
          </p:txBody>
        </p:sp>
        <p:sp>
          <p:nvSpPr>
            <p:cNvPr id="72" name="角丸四角形 71"/>
            <p:cNvSpPr/>
            <p:nvPr/>
          </p:nvSpPr>
          <p:spPr>
            <a:xfrm>
              <a:off x="10742478" y="2621119"/>
              <a:ext cx="2195773" cy="6016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血流に乗って</a:t>
              </a:r>
              <a:endParaRPr kumimoji="1" lang="en-US" altLang="ja-JP" sz="1600" dirty="0" smtClean="0">
                <a:solidFill>
                  <a:schemeClr val="tx1"/>
                </a:solidFill>
                <a:latin typeface="HGP明朝B" panose="02020800000000000000" pitchFamily="18" charset="-128"/>
                <a:ea typeface="HGP明朝B" panose="02020800000000000000" pitchFamily="18" charset="-128"/>
              </a:endParaRPr>
            </a:p>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フィブリン塊が流れる</a:t>
              </a:r>
              <a:endParaRPr kumimoji="1" lang="ja-JP" altLang="en-US" sz="1600" dirty="0">
                <a:solidFill>
                  <a:schemeClr val="tx1"/>
                </a:solidFill>
                <a:latin typeface="HGP明朝B" panose="02020800000000000000" pitchFamily="18" charset="-128"/>
                <a:ea typeface="HGP明朝B" panose="02020800000000000000" pitchFamily="18" charset="-128"/>
              </a:endParaRPr>
            </a:p>
          </p:txBody>
        </p:sp>
        <p:grpSp>
          <p:nvGrpSpPr>
            <p:cNvPr id="81" name="グループ化 80"/>
            <p:cNvGrpSpPr/>
            <p:nvPr/>
          </p:nvGrpSpPr>
          <p:grpSpPr>
            <a:xfrm>
              <a:off x="11375279" y="7618332"/>
              <a:ext cx="1761290" cy="936274"/>
              <a:chOff x="11579180" y="6488657"/>
              <a:chExt cx="1761290" cy="1305617"/>
            </a:xfrm>
          </p:grpSpPr>
          <p:sp>
            <p:nvSpPr>
              <p:cNvPr id="73" name="星 24 72"/>
              <p:cNvSpPr/>
              <p:nvPr/>
            </p:nvSpPr>
            <p:spPr>
              <a:xfrm rot="1287314">
                <a:off x="11579180" y="7155258"/>
                <a:ext cx="1665086" cy="521893"/>
              </a:xfrm>
              <a:prstGeom prst="star2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血小板</a:t>
                </a:r>
              </a:p>
            </p:txBody>
          </p:sp>
          <p:sp>
            <p:nvSpPr>
              <p:cNvPr id="74" name="星 24 73"/>
              <p:cNvSpPr/>
              <p:nvPr/>
            </p:nvSpPr>
            <p:spPr>
              <a:xfrm rot="20962864">
                <a:off x="11796323" y="6845697"/>
                <a:ext cx="1468039" cy="286912"/>
              </a:xfrm>
              <a:prstGeom prst="star2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血小板</a:t>
                </a:r>
              </a:p>
            </p:txBody>
          </p:sp>
          <p:sp>
            <p:nvSpPr>
              <p:cNvPr id="76" name="フリーフォーム 75"/>
              <p:cNvSpPr/>
              <p:nvPr/>
            </p:nvSpPr>
            <p:spPr>
              <a:xfrm>
                <a:off x="11679705" y="6488657"/>
                <a:ext cx="1040144" cy="890973"/>
              </a:xfrm>
              <a:custGeom>
                <a:avLst/>
                <a:gdLst>
                  <a:gd name="connsiteX0" fmla="*/ 2027583 w 2027583"/>
                  <a:gd name="connsiteY0" fmla="*/ 0 h 1749287"/>
                  <a:gd name="connsiteX1" fmla="*/ 1928192 w 2027583"/>
                  <a:gd name="connsiteY1" fmla="*/ 49696 h 1749287"/>
                  <a:gd name="connsiteX2" fmla="*/ 1878496 w 2027583"/>
                  <a:gd name="connsiteY2" fmla="*/ 69574 h 1749287"/>
                  <a:gd name="connsiteX3" fmla="*/ 1838740 w 2027583"/>
                  <a:gd name="connsiteY3" fmla="*/ 89452 h 1749287"/>
                  <a:gd name="connsiteX4" fmla="*/ 1729409 w 2027583"/>
                  <a:gd name="connsiteY4" fmla="*/ 149087 h 1749287"/>
                  <a:gd name="connsiteX5" fmla="*/ 1610140 w 2027583"/>
                  <a:gd name="connsiteY5" fmla="*/ 188844 h 1749287"/>
                  <a:gd name="connsiteX6" fmla="*/ 1570383 w 2027583"/>
                  <a:gd name="connsiteY6" fmla="*/ 198783 h 1749287"/>
                  <a:gd name="connsiteX7" fmla="*/ 1441174 w 2027583"/>
                  <a:gd name="connsiteY7" fmla="*/ 238539 h 1749287"/>
                  <a:gd name="connsiteX8" fmla="*/ 1361661 w 2027583"/>
                  <a:gd name="connsiteY8" fmla="*/ 278296 h 1749287"/>
                  <a:gd name="connsiteX9" fmla="*/ 1262270 w 2027583"/>
                  <a:gd name="connsiteY9" fmla="*/ 367748 h 1749287"/>
                  <a:gd name="connsiteX10" fmla="*/ 1232453 w 2027583"/>
                  <a:gd name="connsiteY10" fmla="*/ 387626 h 1749287"/>
                  <a:gd name="connsiteX11" fmla="*/ 1172818 w 2027583"/>
                  <a:gd name="connsiteY11" fmla="*/ 467139 h 1749287"/>
                  <a:gd name="connsiteX12" fmla="*/ 1133061 w 2027583"/>
                  <a:gd name="connsiteY12" fmla="*/ 506896 h 1749287"/>
                  <a:gd name="connsiteX13" fmla="*/ 1113183 w 2027583"/>
                  <a:gd name="connsiteY13" fmla="*/ 536713 h 1749287"/>
                  <a:gd name="connsiteX14" fmla="*/ 1023731 w 2027583"/>
                  <a:gd name="connsiteY14" fmla="*/ 646044 h 1749287"/>
                  <a:gd name="connsiteX15" fmla="*/ 1003853 w 2027583"/>
                  <a:gd name="connsiteY15" fmla="*/ 695739 h 1749287"/>
                  <a:gd name="connsiteX16" fmla="*/ 964096 w 2027583"/>
                  <a:gd name="connsiteY16" fmla="*/ 765313 h 1749287"/>
                  <a:gd name="connsiteX17" fmla="*/ 944218 w 2027583"/>
                  <a:gd name="connsiteY17" fmla="*/ 805070 h 1749287"/>
                  <a:gd name="connsiteX18" fmla="*/ 944218 w 2027583"/>
                  <a:gd name="connsiteY18" fmla="*/ 1033670 h 1749287"/>
                  <a:gd name="connsiteX19" fmla="*/ 964096 w 2027583"/>
                  <a:gd name="connsiteY19" fmla="*/ 1172818 h 1749287"/>
                  <a:gd name="connsiteX20" fmla="*/ 974035 w 2027583"/>
                  <a:gd name="connsiteY20" fmla="*/ 1202635 h 1749287"/>
                  <a:gd name="connsiteX21" fmla="*/ 993914 w 2027583"/>
                  <a:gd name="connsiteY21" fmla="*/ 1232452 h 1749287"/>
                  <a:gd name="connsiteX22" fmla="*/ 1013792 w 2027583"/>
                  <a:gd name="connsiteY22" fmla="*/ 1331844 h 1749287"/>
                  <a:gd name="connsiteX23" fmla="*/ 1023731 w 2027583"/>
                  <a:gd name="connsiteY23" fmla="*/ 1361661 h 1749287"/>
                  <a:gd name="connsiteX24" fmla="*/ 1083366 w 2027583"/>
                  <a:gd name="connsiteY24" fmla="*/ 1470992 h 1749287"/>
                  <a:gd name="connsiteX25" fmla="*/ 1093305 w 2027583"/>
                  <a:gd name="connsiteY25" fmla="*/ 1500809 h 1749287"/>
                  <a:gd name="connsiteX26" fmla="*/ 1133061 w 2027583"/>
                  <a:gd name="connsiteY26" fmla="*/ 1580322 h 1749287"/>
                  <a:gd name="connsiteX27" fmla="*/ 1123122 w 2027583"/>
                  <a:gd name="connsiteY27" fmla="*/ 1620079 h 1749287"/>
                  <a:gd name="connsiteX28" fmla="*/ 1093305 w 2027583"/>
                  <a:gd name="connsiteY28" fmla="*/ 1639957 h 1749287"/>
                  <a:gd name="connsiteX29" fmla="*/ 1033670 w 2027583"/>
                  <a:gd name="connsiteY29" fmla="*/ 1669774 h 1749287"/>
                  <a:gd name="connsiteX30" fmla="*/ 904461 w 2027583"/>
                  <a:gd name="connsiteY30" fmla="*/ 1719470 h 1749287"/>
                  <a:gd name="connsiteX31" fmla="*/ 685800 w 2027583"/>
                  <a:gd name="connsiteY31" fmla="*/ 1739348 h 1749287"/>
                  <a:gd name="connsiteX32" fmla="*/ 596348 w 2027583"/>
                  <a:gd name="connsiteY32" fmla="*/ 1749287 h 1749287"/>
                  <a:gd name="connsiteX33" fmla="*/ 288235 w 2027583"/>
                  <a:gd name="connsiteY33" fmla="*/ 1729409 h 1749287"/>
                  <a:gd name="connsiteX34" fmla="*/ 168966 w 2027583"/>
                  <a:gd name="connsiteY34" fmla="*/ 1689652 h 1749287"/>
                  <a:gd name="connsiteX35" fmla="*/ 119270 w 2027583"/>
                  <a:gd name="connsiteY35" fmla="*/ 1659835 h 1749287"/>
                  <a:gd name="connsiteX36" fmla="*/ 79514 w 2027583"/>
                  <a:gd name="connsiteY36" fmla="*/ 1649896 h 1749287"/>
                  <a:gd name="connsiteX37" fmla="*/ 49696 w 2027583"/>
                  <a:gd name="connsiteY37" fmla="*/ 1630018 h 1749287"/>
                  <a:gd name="connsiteX38" fmla="*/ 0 w 2027583"/>
                  <a:gd name="connsiteY38" fmla="*/ 1620079 h 1749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027583" h="1749287">
                    <a:moveTo>
                      <a:pt x="2027583" y="0"/>
                    </a:moveTo>
                    <a:cubicBezTo>
                      <a:pt x="1910745" y="19473"/>
                      <a:pt x="2018204" y="-10312"/>
                      <a:pt x="1928192" y="49696"/>
                    </a:cubicBezTo>
                    <a:cubicBezTo>
                      <a:pt x="1913347" y="59593"/>
                      <a:pt x="1894800" y="62328"/>
                      <a:pt x="1878496" y="69574"/>
                    </a:cubicBezTo>
                    <a:cubicBezTo>
                      <a:pt x="1864957" y="75591"/>
                      <a:pt x="1851747" y="82357"/>
                      <a:pt x="1838740" y="89452"/>
                    </a:cubicBezTo>
                    <a:cubicBezTo>
                      <a:pt x="1827873" y="95380"/>
                      <a:pt x="1753356" y="140107"/>
                      <a:pt x="1729409" y="149087"/>
                    </a:cubicBezTo>
                    <a:cubicBezTo>
                      <a:pt x="1690170" y="163802"/>
                      <a:pt x="1650796" y="178680"/>
                      <a:pt x="1610140" y="188844"/>
                    </a:cubicBezTo>
                    <a:cubicBezTo>
                      <a:pt x="1596888" y="192157"/>
                      <a:pt x="1583518" y="195030"/>
                      <a:pt x="1570383" y="198783"/>
                    </a:cubicBezTo>
                    <a:cubicBezTo>
                      <a:pt x="1493792" y="220666"/>
                      <a:pt x="1493860" y="220977"/>
                      <a:pt x="1441174" y="238539"/>
                    </a:cubicBezTo>
                    <a:cubicBezTo>
                      <a:pt x="1396266" y="283449"/>
                      <a:pt x="1453025" y="232614"/>
                      <a:pt x="1361661" y="278296"/>
                    </a:cubicBezTo>
                    <a:cubicBezTo>
                      <a:pt x="1327419" y="295417"/>
                      <a:pt x="1286094" y="346572"/>
                      <a:pt x="1262270" y="367748"/>
                    </a:cubicBezTo>
                    <a:cubicBezTo>
                      <a:pt x="1253342" y="375684"/>
                      <a:pt x="1240444" y="378747"/>
                      <a:pt x="1232453" y="387626"/>
                    </a:cubicBezTo>
                    <a:cubicBezTo>
                      <a:pt x="1210290" y="412252"/>
                      <a:pt x="1194028" y="441688"/>
                      <a:pt x="1172818" y="467139"/>
                    </a:cubicBezTo>
                    <a:cubicBezTo>
                      <a:pt x="1160820" y="481537"/>
                      <a:pt x="1145258" y="492666"/>
                      <a:pt x="1133061" y="506896"/>
                    </a:cubicBezTo>
                    <a:cubicBezTo>
                      <a:pt x="1125287" y="515965"/>
                      <a:pt x="1120209" y="527053"/>
                      <a:pt x="1113183" y="536713"/>
                    </a:cubicBezTo>
                    <a:cubicBezTo>
                      <a:pt x="1052678" y="619906"/>
                      <a:pt x="1073765" y="596008"/>
                      <a:pt x="1023731" y="646044"/>
                    </a:cubicBezTo>
                    <a:cubicBezTo>
                      <a:pt x="1017105" y="662609"/>
                      <a:pt x="1011832" y="679782"/>
                      <a:pt x="1003853" y="695739"/>
                    </a:cubicBezTo>
                    <a:cubicBezTo>
                      <a:pt x="991908" y="719630"/>
                      <a:pt x="976886" y="741864"/>
                      <a:pt x="964096" y="765313"/>
                    </a:cubicBezTo>
                    <a:cubicBezTo>
                      <a:pt x="957001" y="778320"/>
                      <a:pt x="950844" y="791818"/>
                      <a:pt x="944218" y="805070"/>
                    </a:cubicBezTo>
                    <a:cubicBezTo>
                      <a:pt x="929998" y="918830"/>
                      <a:pt x="928965" y="886227"/>
                      <a:pt x="944218" y="1033670"/>
                    </a:cubicBezTo>
                    <a:cubicBezTo>
                      <a:pt x="949039" y="1080275"/>
                      <a:pt x="955954" y="1126677"/>
                      <a:pt x="964096" y="1172818"/>
                    </a:cubicBezTo>
                    <a:cubicBezTo>
                      <a:pt x="965917" y="1183135"/>
                      <a:pt x="969350" y="1193264"/>
                      <a:pt x="974035" y="1202635"/>
                    </a:cubicBezTo>
                    <a:cubicBezTo>
                      <a:pt x="979377" y="1213319"/>
                      <a:pt x="987288" y="1222513"/>
                      <a:pt x="993914" y="1232452"/>
                    </a:cubicBezTo>
                    <a:cubicBezTo>
                      <a:pt x="1000540" y="1265583"/>
                      <a:pt x="1006195" y="1298922"/>
                      <a:pt x="1013792" y="1331844"/>
                    </a:cubicBezTo>
                    <a:cubicBezTo>
                      <a:pt x="1016148" y="1342052"/>
                      <a:pt x="1019046" y="1352290"/>
                      <a:pt x="1023731" y="1361661"/>
                    </a:cubicBezTo>
                    <a:cubicBezTo>
                      <a:pt x="1042296" y="1398791"/>
                      <a:pt x="1064801" y="1433862"/>
                      <a:pt x="1083366" y="1470992"/>
                    </a:cubicBezTo>
                    <a:cubicBezTo>
                      <a:pt x="1088051" y="1480363"/>
                      <a:pt x="1088620" y="1491438"/>
                      <a:pt x="1093305" y="1500809"/>
                    </a:cubicBezTo>
                    <a:cubicBezTo>
                      <a:pt x="1140248" y="1594696"/>
                      <a:pt x="1110649" y="1513085"/>
                      <a:pt x="1133061" y="1580322"/>
                    </a:cubicBezTo>
                    <a:cubicBezTo>
                      <a:pt x="1129748" y="1593574"/>
                      <a:pt x="1130699" y="1608713"/>
                      <a:pt x="1123122" y="1620079"/>
                    </a:cubicBezTo>
                    <a:cubicBezTo>
                      <a:pt x="1116496" y="1630018"/>
                      <a:pt x="1103747" y="1634156"/>
                      <a:pt x="1093305" y="1639957"/>
                    </a:cubicBezTo>
                    <a:cubicBezTo>
                      <a:pt x="1073877" y="1650750"/>
                      <a:pt x="1053849" y="1660461"/>
                      <a:pt x="1033670" y="1669774"/>
                    </a:cubicBezTo>
                    <a:cubicBezTo>
                      <a:pt x="1017007" y="1677465"/>
                      <a:pt x="928099" y="1716844"/>
                      <a:pt x="904461" y="1719470"/>
                    </a:cubicBezTo>
                    <a:cubicBezTo>
                      <a:pt x="695568" y="1742680"/>
                      <a:pt x="955082" y="1714868"/>
                      <a:pt x="685800" y="1739348"/>
                    </a:cubicBezTo>
                    <a:cubicBezTo>
                      <a:pt x="655922" y="1742064"/>
                      <a:pt x="626165" y="1745974"/>
                      <a:pt x="596348" y="1749287"/>
                    </a:cubicBezTo>
                    <a:cubicBezTo>
                      <a:pt x="493644" y="1742661"/>
                      <a:pt x="390587" y="1740183"/>
                      <a:pt x="288235" y="1729409"/>
                    </a:cubicBezTo>
                    <a:cubicBezTo>
                      <a:pt x="265837" y="1727051"/>
                      <a:pt x="193469" y="1701904"/>
                      <a:pt x="168966" y="1689652"/>
                    </a:cubicBezTo>
                    <a:cubicBezTo>
                      <a:pt x="151687" y="1681013"/>
                      <a:pt x="136923" y="1667681"/>
                      <a:pt x="119270" y="1659835"/>
                    </a:cubicBezTo>
                    <a:cubicBezTo>
                      <a:pt x="106787" y="1654287"/>
                      <a:pt x="92766" y="1653209"/>
                      <a:pt x="79514" y="1649896"/>
                    </a:cubicBezTo>
                    <a:cubicBezTo>
                      <a:pt x="69575" y="1643270"/>
                      <a:pt x="60881" y="1634212"/>
                      <a:pt x="49696" y="1630018"/>
                    </a:cubicBezTo>
                    <a:cubicBezTo>
                      <a:pt x="33878" y="1624086"/>
                      <a:pt x="0" y="1620079"/>
                      <a:pt x="0" y="1620079"/>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フリーフォーム 76"/>
              <p:cNvSpPr/>
              <p:nvPr/>
            </p:nvSpPr>
            <p:spPr>
              <a:xfrm>
                <a:off x="11909533" y="6690066"/>
                <a:ext cx="488009" cy="924340"/>
              </a:xfrm>
              <a:custGeom>
                <a:avLst/>
                <a:gdLst>
                  <a:gd name="connsiteX0" fmla="*/ 0 w 2435087"/>
                  <a:gd name="connsiteY0" fmla="*/ 805070 h 924340"/>
                  <a:gd name="connsiteX1" fmla="*/ 29817 w 2435087"/>
                  <a:gd name="connsiteY1" fmla="*/ 695740 h 924340"/>
                  <a:gd name="connsiteX2" fmla="*/ 49695 w 2435087"/>
                  <a:gd name="connsiteY2" fmla="*/ 655983 h 924340"/>
                  <a:gd name="connsiteX3" fmla="*/ 228600 w 2435087"/>
                  <a:gd name="connsiteY3" fmla="*/ 516835 h 924340"/>
                  <a:gd name="connsiteX4" fmla="*/ 377687 w 2435087"/>
                  <a:gd name="connsiteY4" fmla="*/ 467140 h 924340"/>
                  <a:gd name="connsiteX5" fmla="*/ 487017 w 2435087"/>
                  <a:gd name="connsiteY5" fmla="*/ 437322 h 924340"/>
                  <a:gd name="connsiteX6" fmla="*/ 636104 w 2435087"/>
                  <a:gd name="connsiteY6" fmla="*/ 427383 h 924340"/>
                  <a:gd name="connsiteX7" fmla="*/ 914400 w 2435087"/>
                  <a:gd name="connsiteY7" fmla="*/ 437322 h 924340"/>
                  <a:gd name="connsiteX8" fmla="*/ 964095 w 2435087"/>
                  <a:gd name="connsiteY8" fmla="*/ 447261 h 924340"/>
                  <a:gd name="connsiteX9" fmla="*/ 1023730 w 2435087"/>
                  <a:gd name="connsiteY9" fmla="*/ 457200 h 924340"/>
                  <a:gd name="connsiteX10" fmla="*/ 1083365 w 2435087"/>
                  <a:gd name="connsiteY10" fmla="*/ 487018 h 924340"/>
                  <a:gd name="connsiteX11" fmla="*/ 1113182 w 2435087"/>
                  <a:gd name="connsiteY11" fmla="*/ 496957 h 924340"/>
                  <a:gd name="connsiteX12" fmla="*/ 1143000 w 2435087"/>
                  <a:gd name="connsiteY12" fmla="*/ 516835 h 924340"/>
                  <a:gd name="connsiteX13" fmla="*/ 1242391 w 2435087"/>
                  <a:gd name="connsiteY13" fmla="*/ 546653 h 924340"/>
                  <a:gd name="connsiteX14" fmla="*/ 1381539 w 2435087"/>
                  <a:gd name="connsiteY14" fmla="*/ 586409 h 924340"/>
                  <a:gd name="connsiteX15" fmla="*/ 1421295 w 2435087"/>
                  <a:gd name="connsiteY15" fmla="*/ 606287 h 924340"/>
                  <a:gd name="connsiteX16" fmla="*/ 1550504 w 2435087"/>
                  <a:gd name="connsiteY16" fmla="*/ 646044 h 924340"/>
                  <a:gd name="connsiteX17" fmla="*/ 1699591 w 2435087"/>
                  <a:gd name="connsiteY17" fmla="*/ 705679 h 924340"/>
                  <a:gd name="connsiteX18" fmla="*/ 1798982 w 2435087"/>
                  <a:gd name="connsiteY18" fmla="*/ 735496 h 924340"/>
                  <a:gd name="connsiteX19" fmla="*/ 1908313 w 2435087"/>
                  <a:gd name="connsiteY19" fmla="*/ 775253 h 924340"/>
                  <a:gd name="connsiteX20" fmla="*/ 1958008 w 2435087"/>
                  <a:gd name="connsiteY20" fmla="*/ 795131 h 924340"/>
                  <a:gd name="connsiteX21" fmla="*/ 2077278 w 2435087"/>
                  <a:gd name="connsiteY21" fmla="*/ 894522 h 924340"/>
                  <a:gd name="connsiteX22" fmla="*/ 2176669 w 2435087"/>
                  <a:gd name="connsiteY22" fmla="*/ 924340 h 924340"/>
                  <a:gd name="connsiteX23" fmla="*/ 2305878 w 2435087"/>
                  <a:gd name="connsiteY23" fmla="*/ 914400 h 924340"/>
                  <a:gd name="connsiteX24" fmla="*/ 2335695 w 2435087"/>
                  <a:gd name="connsiteY24" fmla="*/ 854766 h 924340"/>
                  <a:gd name="connsiteX25" fmla="*/ 2345634 w 2435087"/>
                  <a:gd name="connsiteY25" fmla="*/ 805070 h 924340"/>
                  <a:gd name="connsiteX26" fmla="*/ 2395330 w 2435087"/>
                  <a:gd name="connsiteY26" fmla="*/ 685800 h 924340"/>
                  <a:gd name="connsiteX27" fmla="*/ 2415208 w 2435087"/>
                  <a:gd name="connsiteY27" fmla="*/ 576470 h 924340"/>
                  <a:gd name="connsiteX28" fmla="*/ 2425148 w 2435087"/>
                  <a:gd name="connsiteY28" fmla="*/ 536714 h 924340"/>
                  <a:gd name="connsiteX29" fmla="*/ 2435087 w 2435087"/>
                  <a:gd name="connsiteY29" fmla="*/ 427383 h 924340"/>
                  <a:gd name="connsiteX30" fmla="*/ 2425148 w 2435087"/>
                  <a:gd name="connsiteY30" fmla="*/ 238540 h 924340"/>
                  <a:gd name="connsiteX31" fmla="*/ 2415208 w 2435087"/>
                  <a:gd name="connsiteY31" fmla="*/ 149087 h 924340"/>
                  <a:gd name="connsiteX32" fmla="*/ 2415208 w 2435087"/>
                  <a:gd name="connsiteY32" fmla="*/ 0 h 9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435087" h="924340">
                    <a:moveTo>
                      <a:pt x="0" y="805070"/>
                    </a:moveTo>
                    <a:cubicBezTo>
                      <a:pt x="10812" y="740198"/>
                      <a:pt x="4278" y="753202"/>
                      <a:pt x="29817" y="695740"/>
                    </a:cubicBezTo>
                    <a:cubicBezTo>
                      <a:pt x="35834" y="682201"/>
                      <a:pt x="40313" y="667450"/>
                      <a:pt x="49695" y="655983"/>
                    </a:cubicBezTo>
                    <a:cubicBezTo>
                      <a:pt x="89323" y="607549"/>
                      <a:pt x="171270" y="535945"/>
                      <a:pt x="228600" y="516835"/>
                    </a:cubicBezTo>
                    <a:cubicBezTo>
                      <a:pt x="278296" y="500270"/>
                      <a:pt x="327149" y="480923"/>
                      <a:pt x="377687" y="467140"/>
                    </a:cubicBezTo>
                    <a:cubicBezTo>
                      <a:pt x="414130" y="457201"/>
                      <a:pt x="449682" y="443066"/>
                      <a:pt x="487017" y="437322"/>
                    </a:cubicBezTo>
                    <a:cubicBezTo>
                      <a:pt x="536244" y="429749"/>
                      <a:pt x="586408" y="430696"/>
                      <a:pt x="636104" y="427383"/>
                    </a:cubicBezTo>
                    <a:cubicBezTo>
                      <a:pt x="728869" y="430696"/>
                      <a:pt x="821746" y="431707"/>
                      <a:pt x="914400" y="437322"/>
                    </a:cubicBezTo>
                    <a:cubicBezTo>
                      <a:pt x="931262" y="438344"/>
                      <a:pt x="947474" y="444239"/>
                      <a:pt x="964095" y="447261"/>
                    </a:cubicBezTo>
                    <a:cubicBezTo>
                      <a:pt x="983922" y="450866"/>
                      <a:pt x="1003852" y="453887"/>
                      <a:pt x="1023730" y="457200"/>
                    </a:cubicBezTo>
                    <a:cubicBezTo>
                      <a:pt x="1043608" y="467139"/>
                      <a:pt x="1063056" y="477992"/>
                      <a:pt x="1083365" y="487018"/>
                    </a:cubicBezTo>
                    <a:cubicBezTo>
                      <a:pt x="1092939" y="491273"/>
                      <a:pt x="1103811" y="492272"/>
                      <a:pt x="1113182" y="496957"/>
                    </a:cubicBezTo>
                    <a:cubicBezTo>
                      <a:pt x="1123866" y="502299"/>
                      <a:pt x="1131851" y="512547"/>
                      <a:pt x="1143000" y="516835"/>
                    </a:cubicBezTo>
                    <a:cubicBezTo>
                      <a:pt x="1175284" y="529252"/>
                      <a:pt x="1209376" y="536336"/>
                      <a:pt x="1242391" y="546653"/>
                    </a:cubicBezTo>
                    <a:cubicBezTo>
                      <a:pt x="1356448" y="582296"/>
                      <a:pt x="1244533" y="552158"/>
                      <a:pt x="1381539" y="586409"/>
                    </a:cubicBezTo>
                    <a:cubicBezTo>
                      <a:pt x="1394791" y="593035"/>
                      <a:pt x="1407539" y="600784"/>
                      <a:pt x="1421295" y="606287"/>
                    </a:cubicBezTo>
                    <a:cubicBezTo>
                      <a:pt x="1455685" y="620043"/>
                      <a:pt x="1516180" y="636237"/>
                      <a:pt x="1550504" y="646044"/>
                    </a:cubicBezTo>
                    <a:cubicBezTo>
                      <a:pt x="1615190" y="689168"/>
                      <a:pt x="1568989" y="662145"/>
                      <a:pt x="1699591" y="705679"/>
                    </a:cubicBezTo>
                    <a:cubicBezTo>
                      <a:pt x="1752287" y="723244"/>
                      <a:pt x="1719340" y="712742"/>
                      <a:pt x="1798982" y="735496"/>
                    </a:cubicBezTo>
                    <a:cubicBezTo>
                      <a:pt x="1857934" y="774796"/>
                      <a:pt x="1802570" y="742716"/>
                      <a:pt x="1908313" y="775253"/>
                    </a:cubicBezTo>
                    <a:cubicBezTo>
                      <a:pt x="1925365" y="780500"/>
                      <a:pt x="1941443" y="788505"/>
                      <a:pt x="1958008" y="795131"/>
                    </a:cubicBezTo>
                    <a:cubicBezTo>
                      <a:pt x="1988761" y="825883"/>
                      <a:pt x="2046000" y="885586"/>
                      <a:pt x="2077278" y="894522"/>
                    </a:cubicBezTo>
                    <a:cubicBezTo>
                      <a:pt x="2156926" y="917278"/>
                      <a:pt x="2123971" y="906772"/>
                      <a:pt x="2176669" y="924340"/>
                    </a:cubicBezTo>
                    <a:lnTo>
                      <a:pt x="2305878" y="914400"/>
                    </a:lnTo>
                    <a:cubicBezTo>
                      <a:pt x="2326239" y="905492"/>
                      <a:pt x="2328100" y="875652"/>
                      <a:pt x="2335695" y="854766"/>
                    </a:cubicBezTo>
                    <a:cubicBezTo>
                      <a:pt x="2341468" y="838890"/>
                      <a:pt x="2341537" y="821459"/>
                      <a:pt x="2345634" y="805070"/>
                    </a:cubicBezTo>
                    <a:cubicBezTo>
                      <a:pt x="2354314" y="770353"/>
                      <a:pt x="2387385" y="703677"/>
                      <a:pt x="2395330" y="685800"/>
                    </a:cubicBezTo>
                    <a:cubicBezTo>
                      <a:pt x="2401956" y="649357"/>
                      <a:pt x="2407944" y="612791"/>
                      <a:pt x="2415208" y="576470"/>
                    </a:cubicBezTo>
                    <a:cubicBezTo>
                      <a:pt x="2417887" y="563075"/>
                      <a:pt x="2423343" y="550254"/>
                      <a:pt x="2425148" y="536714"/>
                    </a:cubicBezTo>
                    <a:cubicBezTo>
                      <a:pt x="2429985" y="500441"/>
                      <a:pt x="2431774" y="463827"/>
                      <a:pt x="2435087" y="427383"/>
                    </a:cubicBezTo>
                    <a:cubicBezTo>
                      <a:pt x="2431774" y="364435"/>
                      <a:pt x="2429639" y="301415"/>
                      <a:pt x="2425148" y="238540"/>
                    </a:cubicBezTo>
                    <a:cubicBezTo>
                      <a:pt x="2423010" y="208615"/>
                      <a:pt x="2416457" y="179062"/>
                      <a:pt x="2415208" y="149087"/>
                    </a:cubicBezTo>
                    <a:cubicBezTo>
                      <a:pt x="2413139" y="99434"/>
                      <a:pt x="2415208" y="49696"/>
                      <a:pt x="2415208" y="0"/>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フリーフォーム 77"/>
              <p:cNvSpPr/>
              <p:nvPr/>
            </p:nvSpPr>
            <p:spPr>
              <a:xfrm>
                <a:off x="12233016" y="6488657"/>
                <a:ext cx="775136" cy="1305617"/>
              </a:xfrm>
              <a:custGeom>
                <a:avLst/>
                <a:gdLst>
                  <a:gd name="connsiteX0" fmla="*/ 1351721 w 1351721"/>
                  <a:gd name="connsiteY0" fmla="*/ 1838739 h 1838739"/>
                  <a:gd name="connsiteX1" fmla="*/ 1272208 w 1351721"/>
                  <a:gd name="connsiteY1" fmla="*/ 1798983 h 1838739"/>
                  <a:gd name="connsiteX2" fmla="*/ 1252330 w 1351721"/>
                  <a:gd name="connsiteY2" fmla="*/ 1779104 h 1838739"/>
                  <a:gd name="connsiteX3" fmla="*/ 1162878 w 1351721"/>
                  <a:gd name="connsiteY3" fmla="*/ 1709530 h 1838739"/>
                  <a:gd name="connsiteX4" fmla="*/ 1123121 w 1351721"/>
                  <a:gd name="connsiteY4" fmla="*/ 1669774 h 1838739"/>
                  <a:gd name="connsiteX5" fmla="*/ 1043608 w 1351721"/>
                  <a:gd name="connsiteY5" fmla="*/ 1610139 h 1838739"/>
                  <a:gd name="connsiteX6" fmla="*/ 1013791 w 1351721"/>
                  <a:gd name="connsiteY6" fmla="*/ 1590261 h 1838739"/>
                  <a:gd name="connsiteX7" fmla="*/ 904461 w 1351721"/>
                  <a:gd name="connsiteY7" fmla="*/ 1470991 h 1838739"/>
                  <a:gd name="connsiteX8" fmla="*/ 864704 w 1351721"/>
                  <a:gd name="connsiteY8" fmla="*/ 1441174 h 1838739"/>
                  <a:gd name="connsiteX9" fmla="*/ 815008 w 1351721"/>
                  <a:gd name="connsiteY9" fmla="*/ 1381539 h 1838739"/>
                  <a:gd name="connsiteX10" fmla="*/ 725556 w 1351721"/>
                  <a:gd name="connsiteY10" fmla="*/ 1262270 h 1838739"/>
                  <a:gd name="connsiteX11" fmla="*/ 705678 w 1351721"/>
                  <a:gd name="connsiteY11" fmla="*/ 1192696 h 1838739"/>
                  <a:gd name="connsiteX12" fmla="*/ 695739 w 1351721"/>
                  <a:gd name="connsiteY12" fmla="*/ 1143000 h 1838739"/>
                  <a:gd name="connsiteX13" fmla="*/ 655982 w 1351721"/>
                  <a:gd name="connsiteY13" fmla="*/ 1043609 h 1838739"/>
                  <a:gd name="connsiteX14" fmla="*/ 636104 w 1351721"/>
                  <a:gd name="connsiteY14" fmla="*/ 974035 h 1838739"/>
                  <a:gd name="connsiteX15" fmla="*/ 626165 w 1351721"/>
                  <a:gd name="connsiteY15" fmla="*/ 924339 h 1838739"/>
                  <a:gd name="connsiteX16" fmla="*/ 596348 w 1351721"/>
                  <a:gd name="connsiteY16" fmla="*/ 844826 h 1838739"/>
                  <a:gd name="connsiteX17" fmla="*/ 586408 w 1351721"/>
                  <a:gd name="connsiteY17" fmla="*/ 815009 h 1838739"/>
                  <a:gd name="connsiteX18" fmla="*/ 576469 w 1351721"/>
                  <a:gd name="connsiteY18" fmla="*/ 745435 h 1838739"/>
                  <a:gd name="connsiteX19" fmla="*/ 566530 w 1351721"/>
                  <a:gd name="connsiteY19" fmla="*/ 715617 h 1838739"/>
                  <a:gd name="connsiteX20" fmla="*/ 536713 w 1351721"/>
                  <a:gd name="connsiteY20" fmla="*/ 606287 h 1838739"/>
                  <a:gd name="connsiteX21" fmla="*/ 516834 w 1351721"/>
                  <a:gd name="connsiteY21" fmla="*/ 546652 h 1838739"/>
                  <a:gd name="connsiteX22" fmla="*/ 506895 w 1351721"/>
                  <a:gd name="connsiteY22" fmla="*/ 506896 h 1838739"/>
                  <a:gd name="connsiteX23" fmla="*/ 487017 w 1351721"/>
                  <a:gd name="connsiteY23" fmla="*/ 467139 h 1838739"/>
                  <a:gd name="connsiteX24" fmla="*/ 447261 w 1351721"/>
                  <a:gd name="connsiteY24" fmla="*/ 387626 h 1838739"/>
                  <a:gd name="connsiteX25" fmla="*/ 417443 w 1351721"/>
                  <a:gd name="connsiteY25" fmla="*/ 367748 h 1838739"/>
                  <a:gd name="connsiteX26" fmla="*/ 397565 w 1351721"/>
                  <a:gd name="connsiteY26" fmla="*/ 337930 h 1838739"/>
                  <a:gd name="connsiteX27" fmla="*/ 327991 w 1351721"/>
                  <a:gd name="connsiteY27" fmla="*/ 288235 h 1838739"/>
                  <a:gd name="connsiteX28" fmla="*/ 248478 w 1351721"/>
                  <a:gd name="connsiteY28" fmla="*/ 238539 h 1838739"/>
                  <a:gd name="connsiteX29" fmla="*/ 218661 w 1351721"/>
                  <a:gd name="connsiteY29" fmla="*/ 208722 h 1838739"/>
                  <a:gd name="connsiteX30" fmla="*/ 178904 w 1351721"/>
                  <a:gd name="connsiteY30" fmla="*/ 188843 h 1838739"/>
                  <a:gd name="connsiteX31" fmla="*/ 119269 w 1351721"/>
                  <a:gd name="connsiteY31" fmla="*/ 139148 h 1838739"/>
                  <a:gd name="connsiteX32" fmla="*/ 39756 w 1351721"/>
                  <a:gd name="connsiteY32" fmla="*/ 49696 h 1838739"/>
                  <a:gd name="connsiteX33" fmla="*/ 19878 w 1351721"/>
                  <a:gd name="connsiteY33" fmla="*/ 29817 h 1838739"/>
                  <a:gd name="connsiteX34" fmla="*/ 0 w 1351721"/>
                  <a:gd name="connsiteY34" fmla="*/ 0 h 1838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351721" h="1838739">
                    <a:moveTo>
                      <a:pt x="1351721" y="1838739"/>
                    </a:moveTo>
                    <a:cubicBezTo>
                      <a:pt x="1325217" y="1825487"/>
                      <a:pt x="1297618" y="1814229"/>
                      <a:pt x="1272208" y="1798983"/>
                    </a:cubicBezTo>
                    <a:cubicBezTo>
                      <a:pt x="1264173" y="1794162"/>
                      <a:pt x="1259583" y="1785038"/>
                      <a:pt x="1252330" y="1779104"/>
                    </a:cubicBezTo>
                    <a:cubicBezTo>
                      <a:pt x="1223094" y="1755184"/>
                      <a:pt x="1191715" y="1733930"/>
                      <a:pt x="1162878" y="1709530"/>
                    </a:cubicBezTo>
                    <a:cubicBezTo>
                      <a:pt x="1148571" y="1697424"/>
                      <a:pt x="1137519" y="1681772"/>
                      <a:pt x="1123121" y="1669774"/>
                    </a:cubicBezTo>
                    <a:cubicBezTo>
                      <a:pt x="1097669" y="1648564"/>
                      <a:pt x="1070402" y="1629625"/>
                      <a:pt x="1043608" y="1610139"/>
                    </a:cubicBezTo>
                    <a:cubicBezTo>
                      <a:pt x="1033948" y="1603113"/>
                      <a:pt x="1022860" y="1598035"/>
                      <a:pt x="1013791" y="1590261"/>
                    </a:cubicBezTo>
                    <a:cubicBezTo>
                      <a:pt x="970194" y="1552892"/>
                      <a:pt x="946795" y="1513325"/>
                      <a:pt x="904461" y="1470991"/>
                    </a:cubicBezTo>
                    <a:cubicBezTo>
                      <a:pt x="892748" y="1459278"/>
                      <a:pt x="877956" y="1451113"/>
                      <a:pt x="864704" y="1441174"/>
                    </a:cubicBezTo>
                    <a:cubicBezTo>
                      <a:pt x="822058" y="1355881"/>
                      <a:pt x="871203" y="1437734"/>
                      <a:pt x="815008" y="1381539"/>
                    </a:cubicBezTo>
                    <a:cubicBezTo>
                      <a:pt x="776019" y="1342550"/>
                      <a:pt x="755661" y="1307426"/>
                      <a:pt x="725556" y="1262270"/>
                    </a:cubicBezTo>
                    <a:cubicBezTo>
                      <a:pt x="718930" y="1239079"/>
                      <a:pt x="711528" y="1216095"/>
                      <a:pt x="705678" y="1192696"/>
                    </a:cubicBezTo>
                    <a:cubicBezTo>
                      <a:pt x="701581" y="1176307"/>
                      <a:pt x="701081" y="1159026"/>
                      <a:pt x="695739" y="1143000"/>
                    </a:cubicBezTo>
                    <a:cubicBezTo>
                      <a:pt x="684455" y="1109149"/>
                      <a:pt x="665785" y="1077919"/>
                      <a:pt x="655982" y="1043609"/>
                    </a:cubicBezTo>
                    <a:cubicBezTo>
                      <a:pt x="649356" y="1020418"/>
                      <a:pt x="641954" y="997434"/>
                      <a:pt x="636104" y="974035"/>
                    </a:cubicBezTo>
                    <a:cubicBezTo>
                      <a:pt x="632007" y="957646"/>
                      <a:pt x="631133" y="940485"/>
                      <a:pt x="626165" y="924339"/>
                    </a:cubicBezTo>
                    <a:cubicBezTo>
                      <a:pt x="617841" y="897284"/>
                      <a:pt x="606022" y="871428"/>
                      <a:pt x="596348" y="844826"/>
                    </a:cubicBezTo>
                    <a:cubicBezTo>
                      <a:pt x="592768" y="834980"/>
                      <a:pt x="589721" y="824948"/>
                      <a:pt x="586408" y="815009"/>
                    </a:cubicBezTo>
                    <a:cubicBezTo>
                      <a:pt x="583095" y="791818"/>
                      <a:pt x="581063" y="768407"/>
                      <a:pt x="576469" y="745435"/>
                    </a:cubicBezTo>
                    <a:cubicBezTo>
                      <a:pt x="574414" y="735162"/>
                      <a:pt x="569408" y="725691"/>
                      <a:pt x="566530" y="715617"/>
                    </a:cubicBezTo>
                    <a:cubicBezTo>
                      <a:pt x="532560" y="596721"/>
                      <a:pt x="592446" y="787418"/>
                      <a:pt x="536713" y="606287"/>
                    </a:cubicBezTo>
                    <a:cubicBezTo>
                      <a:pt x="530551" y="586260"/>
                      <a:pt x="521916" y="566980"/>
                      <a:pt x="516834" y="546652"/>
                    </a:cubicBezTo>
                    <a:cubicBezTo>
                      <a:pt x="513521" y="533400"/>
                      <a:pt x="511691" y="519686"/>
                      <a:pt x="506895" y="506896"/>
                    </a:cubicBezTo>
                    <a:cubicBezTo>
                      <a:pt x="501693" y="493023"/>
                      <a:pt x="493034" y="480679"/>
                      <a:pt x="487017" y="467139"/>
                    </a:cubicBezTo>
                    <a:cubicBezTo>
                      <a:pt x="475628" y="441514"/>
                      <a:pt x="468382" y="408746"/>
                      <a:pt x="447261" y="387626"/>
                    </a:cubicBezTo>
                    <a:cubicBezTo>
                      <a:pt x="438814" y="379179"/>
                      <a:pt x="427382" y="374374"/>
                      <a:pt x="417443" y="367748"/>
                    </a:cubicBezTo>
                    <a:cubicBezTo>
                      <a:pt x="410817" y="357809"/>
                      <a:pt x="406012" y="346377"/>
                      <a:pt x="397565" y="337930"/>
                    </a:cubicBezTo>
                    <a:cubicBezTo>
                      <a:pt x="377414" y="317779"/>
                      <a:pt x="350562" y="305164"/>
                      <a:pt x="327991" y="288235"/>
                    </a:cubicBezTo>
                    <a:cubicBezTo>
                      <a:pt x="263169" y="239618"/>
                      <a:pt x="301850" y="256330"/>
                      <a:pt x="248478" y="238539"/>
                    </a:cubicBezTo>
                    <a:cubicBezTo>
                      <a:pt x="238539" y="228600"/>
                      <a:pt x="230099" y="216892"/>
                      <a:pt x="218661" y="208722"/>
                    </a:cubicBezTo>
                    <a:cubicBezTo>
                      <a:pt x="206604" y="200110"/>
                      <a:pt x="190286" y="198328"/>
                      <a:pt x="178904" y="188843"/>
                    </a:cubicBezTo>
                    <a:cubicBezTo>
                      <a:pt x="94617" y="118603"/>
                      <a:pt x="239407" y="199216"/>
                      <a:pt x="119269" y="139148"/>
                    </a:cubicBezTo>
                    <a:cubicBezTo>
                      <a:pt x="16503" y="36380"/>
                      <a:pt x="112874" y="137438"/>
                      <a:pt x="39756" y="49696"/>
                    </a:cubicBezTo>
                    <a:cubicBezTo>
                      <a:pt x="33757" y="42497"/>
                      <a:pt x="25732" y="37134"/>
                      <a:pt x="19878" y="29817"/>
                    </a:cubicBezTo>
                    <a:cubicBezTo>
                      <a:pt x="12416" y="20489"/>
                      <a:pt x="0" y="0"/>
                      <a:pt x="0" y="0"/>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フリーフォーム 78"/>
              <p:cNvSpPr/>
              <p:nvPr/>
            </p:nvSpPr>
            <p:spPr>
              <a:xfrm rot="7023374">
                <a:off x="11844875" y="6596629"/>
                <a:ext cx="566531" cy="685800"/>
              </a:xfrm>
              <a:custGeom>
                <a:avLst/>
                <a:gdLst>
                  <a:gd name="connsiteX0" fmla="*/ 566531 w 566531"/>
                  <a:gd name="connsiteY0" fmla="*/ 685800 h 685800"/>
                  <a:gd name="connsiteX1" fmla="*/ 407505 w 566531"/>
                  <a:gd name="connsiteY1" fmla="*/ 576469 h 685800"/>
                  <a:gd name="connsiteX2" fmla="*/ 377687 w 566531"/>
                  <a:gd name="connsiteY2" fmla="*/ 566530 h 685800"/>
                  <a:gd name="connsiteX3" fmla="*/ 268357 w 566531"/>
                  <a:gd name="connsiteY3" fmla="*/ 496956 h 685800"/>
                  <a:gd name="connsiteX4" fmla="*/ 238539 w 566531"/>
                  <a:gd name="connsiteY4" fmla="*/ 477078 h 685800"/>
                  <a:gd name="connsiteX5" fmla="*/ 208722 w 566531"/>
                  <a:gd name="connsiteY5" fmla="*/ 457200 h 685800"/>
                  <a:gd name="connsiteX6" fmla="*/ 168965 w 566531"/>
                  <a:gd name="connsiteY6" fmla="*/ 387626 h 685800"/>
                  <a:gd name="connsiteX7" fmla="*/ 129209 w 566531"/>
                  <a:gd name="connsiteY7" fmla="*/ 327991 h 685800"/>
                  <a:gd name="connsiteX8" fmla="*/ 119270 w 566531"/>
                  <a:gd name="connsiteY8" fmla="*/ 298174 h 685800"/>
                  <a:gd name="connsiteX9" fmla="*/ 69574 w 566531"/>
                  <a:gd name="connsiteY9" fmla="*/ 228600 h 685800"/>
                  <a:gd name="connsiteX10" fmla="*/ 39757 w 566531"/>
                  <a:gd name="connsiteY10" fmla="*/ 139148 h 685800"/>
                  <a:gd name="connsiteX11" fmla="*/ 29818 w 566531"/>
                  <a:gd name="connsiteY11" fmla="*/ 109330 h 685800"/>
                  <a:gd name="connsiteX12" fmla="*/ 19878 w 566531"/>
                  <a:gd name="connsiteY12" fmla="*/ 79513 h 685800"/>
                  <a:gd name="connsiteX13" fmla="*/ 9939 w 566531"/>
                  <a:gd name="connsiteY13" fmla="*/ 29817 h 685800"/>
                  <a:gd name="connsiteX14" fmla="*/ 0 w 566531"/>
                  <a:gd name="connsiteY14"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6531" h="685800">
                    <a:moveTo>
                      <a:pt x="566531" y="685800"/>
                    </a:moveTo>
                    <a:cubicBezTo>
                      <a:pt x="513522" y="649356"/>
                      <a:pt x="468532" y="596811"/>
                      <a:pt x="407505" y="576469"/>
                    </a:cubicBezTo>
                    <a:cubicBezTo>
                      <a:pt x="397566" y="573156"/>
                      <a:pt x="386784" y="571728"/>
                      <a:pt x="377687" y="566530"/>
                    </a:cubicBezTo>
                    <a:cubicBezTo>
                      <a:pt x="340182" y="545098"/>
                      <a:pt x="304693" y="520315"/>
                      <a:pt x="268357" y="496956"/>
                    </a:cubicBezTo>
                    <a:cubicBezTo>
                      <a:pt x="258309" y="490496"/>
                      <a:pt x="248478" y="483704"/>
                      <a:pt x="238539" y="477078"/>
                    </a:cubicBezTo>
                    <a:lnTo>
                      <a:pt x="208722" y="457200"/>
                    </a:lnTo>
                    <a:cubicBezTo>
                      <a:pt x="139953" y="354043"/>
                      <a:pt x="244634" y="513741"/>
                      <a:pt x="168965" y="387626"/>
                    </a:cubicBezTo>
                    <a:cubicBezTo>
                      <a:pt x="156673" y="367140"/>
                      <a:pt x="136764" y="350656"/>
                      <a:pt x="129209" y="327991"/>
                    </a:cubicBezTo>
                    <a:cubicBezTo>
                      <a:pt x="125896" y="318052"/>
                      <a:pt x="123955" y="307545"/>
                      <a:pt x="119270" y="298174"/>
                    </a:cubicBezTo>
                    <a:cubicBezTo>
                      <a:pt x="112004" y="283642"/>
                      <a:pt x="76326" y="237603"/>
                      <a:pt x="69574" y="228600"/>
                    </a:cubicBezTo>
                    <a:lnTo>
                      <a:pt x="39757" y="139148"/>
                    </a:lnTo>
                    <a:lnTo>
                      <a:pt x="29818" y="109330"/>
                    </a:lnTo>
                    <a:cubicBezTo>
                      <a:pt x="26505" y="99391"/>
                      <a:pt x="21933" y="89786"/>
                      <a:pt x="19878" y="79513"/>
                    </a:cubicBezTo>
                    <a:cubicBezTo>
                      <a:pt x="16565" y="62948"/>
                      <a:pt x="14036" y="46206"/>
                      <a:pt x="9939" y="29817"/>
                    </a:cubicBezTo>
                    <a:cubicBezTo>
                      <a:pt x="7398" y="19653"/>
                      <a:pt x="0" y="0"/>
                      <a:pt x="0" y="0"/>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フリーフォーム 79"/>
              <p:cNvSpPr/>
              <p:nvPr/>
            </p:nvSpPr>
            <p:spPr>
              <a:xfrm>
                <a:off x="11728889" y="6692507"/>
                <a:ext cx="616226" cy="1063487"/>
              </a:xfrm>
              <a:custGeom>
                <a:avLst/>
                <a:gdLst>
                  <a:gd name="connsiteX0" fmla="*/ 616226 w 616226"/>
                  <a:gd name="connsiteY0" fmla="*/ 1063487 h 1063487"/>
                  <a:gd name="connsiteX1" fmla="*/ 536713 w 616226"/>
                  <a:gd name="connsiteY1" fmla="*/ 983974 h 1063487"/>
                  <a:gd name="connsiteX2" fmla="*/ 506895 w 616226"/>
                  <a:gd name="connsiteY2" fmla="*/ 954157 h 1063487"/>
                  <a:gd name="connsiteX3" fmla="*/ 437321 w 616226"/>
                  <a:gd name="connsiteY3" fmla="*/ 904461 h 1063487"/>
                  <a:gd name="connsiteX4" fmla="*/ 377687 w 616226"/>
                  <a:gd name="connsiteY4" fmla="*/ 854765 h 1063487"/>
                  <a:gd name="connsiteX5" fmla="*/ 347869 w 616226"/>
                  <a:gd name="connsiteY5" fmla="*/ 815009 h 1063487"/>
                  <a:gd name="connsiteX6" fmla="*/ 278295 w 616226"/>
                  <a:gd name="connsiteY6" fmla="*/ 755374 h 1063487"/>
                  <a:gd name="connsiteX7" fmla="*/ 258417 w 616226"/>
                  <a:gd name="connsiteY7" fmla="*/ 725557 h 1063487"/>
                  <a:gd name="connsiteX8" fmla="*/ 238539 w 616226"/>
                  <a:gd name="connsiteY8" fmla="*/ 705678 h 1063487"/>
                  <a:gd name="connsiteX9" fmla="*/ 198782 w 616226"/>
                  <a:gd name="connsiteY9" fmla="*/ 646044 h 1063487"/>
                  <a:gd name="connsiteX10" fmla="*/ 168965 w 616226"/>
                  <a:gd name="connsiteY10" fmla="*/ 596348 h 1063487"/>
                  <a:gd name="connsiteX11" fmla="*/ 119269 w 616226"/>
                  <a:gd name="connsiteY11" fmla="*/ 536713 h 1063487"/>
                  <a:gd name="connsiteX12" fmla="*/ 99391 w 616226"/>
                  <a:gd name="connsiteY12" fmla="*/ 487017 h 1063487"/>
                  <a:gd name="connsiteX13" fmla="*/ 69574 w 616226"/>
                  <a:gd name="connsiteY13" fmla="*/ 437322 h 1063487"/>
                  <a:gd name="connsiteX14" fmla="*/ 49695 w 616226"/>
                  <a:gd name="connsiteY14" fmla="*/ 367748 h 1063487"/>
                  <a:gd name="connsiteX15" fmla="*/ 19878 w 616226"/>
                  <a:gd name="connsiteY15" fmla="*/ 288235 h 1063487"/>
                  <a:gd name="connsiteX16" fmla="*/ 0 w 616226"/>
                  <a:gd name="connsiteY16" fmla="*/ 109331 h 1063487"/>
                  <a:gd name="connsiteX17" fmla="*/ 9939 w 616226"/>
                  <a:gd name="connsiteY17" fmla="*/ 19878 h 1063487"/>
                  <a:gd name="connsiteX18" fmla="*/ 39756 w 616226"/>
                  <a:gd name="connsiteY18" fmla="*/ 9939 h 1063487"/>
                  <a:gd name="connsiteX19" fmla="*/ 79513 w 616226"/>
                  <a:gd name="connsiteY19" fmla="*/ 0 h 1063487"/>
                  <a:gd name="connsiteX20" fmla="*/ 149087 w 616226"/>
                  <a:gd name="connsiteY20" fmla="*/ 19878 h 1063487"/>
                  <a:gd name="connsiteX21" fmla="*/ 188843 w 616226"/>
                  <a:gd name="connsiteY21" fmla="*/ 29817 h 1063487"/>
                  <a:gd name="connsiteX22" fmla="*/ 258417 w 616226"/>
                  <a:gd name="connsiteY22" fmla="*/ 99391 h 1063487"/>
                  <a:gd name="connsiteX23" fmla="*/ 278295 w 616226"/>
                  <a:gd name="connsiteY23" fmla="*/ 119270 h 1063487"/>
                  <a:gd name="connsiteX24" fmla="*/ 318052 w 616226"/>
                  <a:gd name="connsiteY24" fmla="*/ 178904 h 1063487"/>
                  <a:gd name="connsiteX25" fmla="*/ 337930 w 616226"/>
                  <a:gd name="connsiteY25" fmla="*/ 208722 h 1063487"/>
                  <a:gd name="connsiteX26" fmla="*/ 347869 w 616226"/>
                  <a:gd name="connsiteY26" fmla="*/ 258417 h 1063487"/>
                  <a:gd name="connsiteX27" fmla="*/ 367747 w 616226"/>
                  <a:gd name="connsiteY27" fmla="*/ 318052 h 1063487"/>
                  <a:gd name="connsiteX28" fmla="*/ 387626 w 616226"/>
                  <a:gd name="connsiteY28" fmla="*/ 407504 h 1063487"/>
                  <a:gd name="connsiteX29" fmla="*/ 437321 w 616226"/>
                  <a:gd name="connsiteY29" fmla="*/ 447261 h 1063487"/>
                  <a:gd name="connsiteX30" fmla="*/ 496956 w 616226"/>
                  <a:gd name="connsiteY30" fmla="*/ 496957 h 1063487"/>
                  <a:gd name="connsiteX31" fmla="*/ 526774 w 616226"/>
                  <a:gd name="connsiteY31" fmla="*/ 506896 h 1063487"/>
                  <a:gd name="connsiteX32" fmla="*/ 566530 w 616226"/>
                  <a:gd name="connsiteY32" fmla="*/ 526774 h 1063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16226" h="1063487">
                    <a:moveTo>
                      <a:pt x="616226" y="1063487"/>
                    </a:moveTo>
                    <a:lnTo>
                      <a:pt x="536713" y="983974"/>
                    </a:lnTo>
                    <a:cubicBezTo>
                      <a:pt x="526774" y="974035"/>
                      <a:pt x="518590" y="961954"/>
                      <a:pt x="506895" y="954157"/>
                    </a:cubicBezTo>
                    <a:cubicBezTo>
                      <a:pt x="476639" y="933985"/>
                      <a:pt x="468130" y="929108"/>
                      <a:pt x="437321" y="904461"/>
                    </a:cubicBezTo>
                    <a:cubicBezTo>
                      <a:pt x="417116" y="888297"/>
                      <a:pt x="395984" y="873062"/>
                      <a:pt x="377687" y="854765"/>
                    </a:cubicBezTo>
                    <a:cubicBezTo>
                      <a:pt x="365974" y="843052"/>
                      <a:pt x="358650" y="827586"/>
                      <a:pt x="347869" y="815009"/>
                    </a:cubicBezTo>
                    <a:cubicBezTo>
                      <a:pt x="322947" y="785933"/>
                      <a:pt x="309724" y="778946"/>
                      <a:pt x="278295" y="755374"/>
                    </a:cubicBezTo>
                    <a:cubicBezTo>
                      <a:pt x="271669" y="745435"/>
                      <a:pt x="265879" y="734885"/>
                      <a:pt x="258417" y="725557"/>
                    </a:cubicBezTo>
                    <a:cubicBezTo>
                      <a:pt x="252563" y="718240"/>
                      <a:pt x="244162" y="713175"/>
                      <a:pt x="238539" y="705678"/>
                    </a:cubicBezTo>
                    <a:cubicBezTo>
                      <a:pt x="224205" y="686566"/>
                      <a:pt x="211608" y="666200"/>
                      <a:pt x="198782" y="646044"/>
                    </a:cubicBezTo>
                    <a:cubicBezTo>
                      <a:pt x="188410" y="629746"/>
                      <a:pt x="180556" y="611803"/>
                      <a:pt x="168965" y="596348"/>
                    </a:cubicBezTo>
                    <a:cubicBezTo>
                      <a:pt x="135989" y="552380"/>
                      <a:pt x="142449" y="583074"/>
                      <a:pt x="119269" y="536713"/>
                    </a:cubicBezTo>
                    <a:cubicBezTo>
                      <a:pt x="111290" y="520755"/>
                      <a:pt x="107370" y="502975"/>
                      <a:pt x="99391" y="487017"/>
                    </a:cubicBezTo>
                    <a:cubicBezTo>
                      <a:pt x="90752" y="469738"/>
                      <a:pt x="78213" y="454600"/>
                      <a:pt x="69574" y="437322"/>
                    </a:cubicBezTo>
                    <a:cubicBezTo>
                      <a:pt x="57556" y="413287"/>
                      <a:pt x="59252" y="393233"/>
                      <a:pt x="49695" y="367748"/>
                    </a:cubicBezTo>
                    <a:cubicBezTo>
                      <a:pt x="25365" y="302867"/>
                      <a:pt x="31883" y="354264"/>
                      <a:pt x="19878" y="288235"/>
                    </a:cubicBezTo>
                    <a:cubicBezTo>
                      <a:pt x="8886" y="227779"/>
                      <a:pt x="5621" y="171163"/>
                      <a:pt x="0" y="109331"/>
                    </a:cubicBezTo>
                    <a:cubicBezTo>
                      <a:pt x="3313" y="79513"/>
                      <a:pt x="-1203" y="47733"/>
                      <a:pt x="9939" y="19878"/>
                    </a:cubicBezTo>
                    <a:cubicBezTo>
                      <a:pt x="13830" y="10151"/>
                      <a:pt x="29682" y="12817"/>
                      <a:pt x="39756" y="9939"/>
                    </a:cubicBezTo>
                    <a:cubicBezTo>
                      <a:pt x="52891" y="6186"/>
                      <a:pt x="66261" y="3313"/>
                      <a:pt x="79513" y="0"/>
                    </a:cubicBezTo>
                    <a:cubicBezTo>
                      <a:pt x="203794" y="31070"/>
                      <a:pt x="49276" y="-8639"/>
                      <a:pt x="149087" y="19878"/>
                    </a:cubicBezTo>
                    <a:cubicBezTo>
                      <a:pt x="162221" y="23631"/>
                      <a:pt x="175591" y="26504"/>
                      <a:pt x="188843" y="29817"/>
                    </a:cubicBezTo>
                    <a:lnTo>
                      <a:pt x="258417" y="99391"/>
                    </a:lnTo>
                    <a:cubicBezTo>
                      <a:pt x="265043" y="106017"/>
                      <a:pt x="273097" y="111473"/>
                      <a:pt x="278295" y="119270"/>
                    </a:cubicBezTo>
                    <a:lnTo>
                      <a:pt x="318052" y="178904"/>
                    </a:lnTo>
                    <a:lnTo>
                      <a:pt x="337930" y="208722"/>
                    </a:lnTo>
                    <a:cubicBezTo>
                      <a:pt x="341243" y="225287"/>
                      <a:pt x="343424" y="242119"/>
                      <a:pt x="347869" y="258417"/>
                    </a:cubicBezTo>
                    <a:cubicBezTo>
                      <a:pt x="353382" y="278632"/>
                      <a:pt x="363637" y="297505"/>
                      <a:pt x="367747" y="318052"/>
                    </a:cubicBezTo>
                    <a:cubicBezTo>
                      <a:pt x="368792" y="323277"/>
                      <a:pt x="382948" y="398149"/>
                      <a:pt x="387626" y="407504"/>
                    </a:cubicBezTo>
                    <a:cubicBezTo>
                      <a:pt x="395626" y="423505"/>
                      <a:pt x="425615" y="437896"/>
                      <a:pt x="437321" y="447261"/>
                    </a:cubicBezTo>
                    <a:cubicBezTo>
                      <a:pt x="475668" y="477938"/>
                      <a:pt x="437764" y="463133"/>
                      <a:pt x="496956" y="496957"/>
                    </a:cubicBezTo>
                    <a:cubicBezTo>
                      <a:pt x="506053" y="502155"/>
                      <a:pt x="516835" y="503583"/>
                      <a:pt x="526774" y="506896"/>
                    </a:cubicBezTo>
                    <a:cubicBezTo>
                      <a:pt x="559348" y="528612"/>
                      <a:pt x="544646" y="526774"/>
                      <a:pt x="566530" y="526774"/>
                    </a:cubicBezTo>
                  </a:path>
                </a:pathLst>
              </a:cu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星 24 74"/>
              <p:cNvSpPr/>
              <p:nvPr/>
            </p:nvSpPr>
            <p:spPr>
              <a:xfrm>
                <a:off x="11647930" y="6874905"/>
                <a:ext cx="1692540" cy="493583"/>
              </a:xfrm>
              <a:prstGeom prst="star24">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血小板凝集塊</a:t>
                </a:r>
              </a:p>
            </p:txBody>
          </p:sp>
        </p:grpSp>
        <p:cxnSp>
          <p:nvCxnSpPr>
            <p:cNvPr id="83" name="曲線コネクタ 82"/>
            <p:cNvCxnSpPr/>
            <p:nvPr/>
          </p:nvCxnSpPr>
          <p:spPr>
            <a:xfrm rot="5400000" flipH="1" flipV="1">
              <a:off x="10749077" y="7620092"/>
              <a:ext cx="1260600" cy="203735"/>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6" name="曲線コネクタ 85"/>
            <p:cNvCxnSpPr/>
            <p:nvPr/>
          </p:nvCxnSpPr>
          <p:spPr>
            <a:xfrm rot="5400000" flipH="1" flipV="1">
              <a:off x="10653972" y="7662647"/>
              <a:ext cx="1260600" cy="203735"/>
            </a:xfrm>
            <a:prstGeom prst="curvedConnector3">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7" name="角丸四角形 86"/>
            <p:cNvSpPr/>
            <p:nvPr/>
          </p:nvSpPr>
          <p:spPr>
            <a:xfrm>
              <a:off x="10681830" y="6699999"/>
              <a:ext cx="1857038" cy="45980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血小板活性化因子（</a:t>
              </a:r>
              <a:r>
                <a:rPr kumimoji="1" lang="en-US" altLang="ja-JP" sz="1600" dirty="0" smtClean="0">
                  <a:solidFill>
                    <a:schemeClr val="tx1"/>
                  </a:solidFill>
                  <a:latin typeface="HGP明朝B" panose="02020800000000000000" pitchFamily="18" charset="-128"/>
                  <a:ea typeface="HGP明朝B" panose="02020800000000000000" pitchFamily="18" charset="-128"/>
                </a:rPr>
                <a:t>PAF</a:t>
              </a:r>
              <a:r>
                <a:rPr kumimoji="1" lang="ja-JP" altLang="en-US" sz="1600" dirty="0" smtClean="0">
                  <a:solidFill>
                    <a:schemeClr val="tx1"/>
                  </a:solidFill>
                  <a:latin typeface="HGP明朝B" panose="02020800000000000000" pitchFamily="18" charset="-128"/>
                  <a:ea typeface="HGP明朝B" panose="02020800000000000000" pitchFamily="18" charset="-128"/>
                </a:rPr>
                <a:t>）の放出</a:t>
              </a:r>
              <a:endParaRPr kumimoji="1" lang="ja-JP" altLang="en-US" sz="1600" dirty="0">
                <a:solidFill>
                  <a:schemeClr val="tx1"/>
                </a:solidFill>
                <a:latin typeface="HGP明朝B" panose="02020800000000000000" pitchFamily="18" charset="-128"/>
                <a:ea typeface="HGP明朝B" panose="02020800000000000000" pitchFamily="18" charset="-128"/>
              </a:endParaRPr>
            </a:p>
          </p:txBody>
        </p:sp>
        <p:sp>
          <p:nvSpPr>
            <p:cNvPr id="89" name="タイトル 1"/>
            <p:cNvSpPr txBox="1">
              <a:spLocks/>
            </p:cNvSpPr>
            <p:nvPr/>
          </p:nvSpPr>
          <p:spPr>
            <a:xfrm>
              <a:off x="6130893" y="2077923"/>
              <a:ext cx="5146616" cy="927582"/>
            </a:xfrm>
            <a:prstGeom prst="rect">
              <a:avLst/>
            </a:prstGeom>
          </p:spPr>
          <p:txBody>
            <a:bodyPr vert="horz" lIns="91440" tIns="45720" rIns="91440" bIns="45720" rtlCol="0" anchor="ctr">
              <a:normAutofit/>
            </a:bodyPr>
            <a:lst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a:lstStyle>
            <a:p>
              <a:r>
                <a:rPr lang="ja-JP" altLang="en-US" sz="2800" b="1" dirty="0" smtClean="0">
                  <a:solidFill>
                    <a:srgbClr val="FF66CC"/>
                  </a:solidFill>
                  <a:latin typeface="ＭＳ Ｐ明朝" panose="02020600040205080304" pitchFamily="18" charset="-128"/>
                  <a:ea typeface="ＭＳ Ｐ明朝" panose="02020600040205080304" pitchFamily="18" charset="-128"/>
                </a:rPr>
                <a:t>血小板系＋凝固系の発動による血栓の形成作用を発揮</a:t>
              </a:r>
              <a:endParaRPr lang="ja-JP" altLang="en-US" sz="2800" b="1" dirty="0">
                <a:solidFill>
                  <a:srgbClr val="FF66CC"/>
                </a:solidFill>
                <a:latin typeface="ＭＳ Ｐ明朝" panose="02020600040205080304" pitchFamily="18" charset="-128"/>
                <a:ea typeface="ＭＳ Ｐ明朝" panose="02020600040205080304" pitchFamily="18" charset="-128"/>
              </a:endParaRPr>
            </a:p>
          </p:txBody>
        </p:sp>
      </p:grpSp>
      <p:grpSp>
        <p:nvGrpSpPr>
          <p:cNvPr id="122" name="グループ化 121"/>
          <p:cNvGrpSpPr/>
          <p:nvPr/>
        </p:nvGrpSpPr>
        <p:grpSpPr>
          <a:xfrm>
            <a:off x="-174572" y="1776808"/>
            <a:ext cx="13036062" cy="8393723"/>
            <a:chOff x="0" y="1242646"/>
            <a:chExt cx="13036062" cy="8393723"/>
          </a:xfrm>
        </p:grpSpPr>
        <p:sp>
          <p:nvSpPr>
            <p:cNvPr id="123" name="正方形/長方形 122"/>
            <p:cNvSpPr/>
            <p:nvPr/>
          </p:nvSpPr>
          <p:spPr>
            <a:xfrm>
              <a:off x="0" y="1242646"/>
              <a:ext cx="13036062" cy="8393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24" name="小波 123"/>
            <p:cNvSpPr/>
            <p:nvPr/>
          </p:nvSpPr>
          <p:spPr>
            <a:xfrm>
              <a:off x="7702240" y="7976500"/>
              <a:ext cx="249868" cy="50495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25" name="円柱 124"/>
            <p:cNvSpPr/>
            <p:nvPr/>
          </p:nvSpPr>
          <p:spPr>
            <a:xfrm>
              <a:off x="3486582" y="7684526"/>
              <a:ext cx="370240" cy="74991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HGP明朝B" panose="02020800000000000000" pitchFamily="18" charset="-128"/>
                  <a:ea typeface="HGP明朝B" panose="02020800000000000000" pitchFamily="18" charset="-128"/>
                </a:rPr>
                <a:t>TM</a:t>
              </a:r>
              <a:endParaRPr kumimoji="1" lang="ja-JP" altLang="en-US" sz="1600" dirty="0" smtClean="0">
                <a:solidFill>
                  <a:schemeClr val="tx1"/>
                </a:solidFill>
                <a:latin typeface="HGP明朝B" panose="02020800000000000000" pitchFamily="18" charset="-128"/>
                <a:ea typeface="HGP明朝B" panose="02020800000000000000" pitchFamily="18" charset="-128"/>
              </a:endParaRPr>
            </a:p>
          </p:txBody>
        </p:sp>
        <p:sp>
          <p:nvSpPr>
            <p:cNvPr id="126" name="角丸四角形 125"/>
            <p:cNvSpPr/>
            <p:nvPr/>
          </p:nvSpPr>
          <p:spPr>
            <a:xfrm>
              <a:off x="3247414" y="8405223"/>
              <a:ext cx="1613953" cy="464239"/>
            </a:xfrm>
            <a:prstGeom prst="roundRect">
              <a:avLst/>
            </a:prstGeom>
            <a:pattFill prst="lgCheck">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血管内皮細胞</a:t>
              </a:r>
            </a:p>
          </p:txBody>
        </p:sp>
        <p:sp>
          <p:nvSpPr>
            <p:cNvPr id="127" name="角丸四角形 126"/>
            <p:cNvSpPr/>
            <p:nvPr/>
          </p:nvSpPr>
          <p:spPr>
            <a:xfrm>
              <a:off x="4861367" y="8405223"/>
              <a:ext cx="1613953" cy="464239"/>
            </a:xfrm>
            <a:prstGeom prst="roundRect">
              <a:avLst/>
            </a:prstGeom>
            <a:pattFill prst="lgCheck">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血管内皮細胞</a:t>
              </a:r>
            </a:p>
          </p:txBody>
        </p:sp>
        <p:sp>
          <p:nvSpPr>
            <p:cNvPr id="128" name="角丸四角形 127"/>
            <p:cNvSpPr/>
            <p:nvPr/>
          </p:nvSpPr>
          <p:spPr>
            <a:xfrm>
              <a:off x="6475320" y="8405222"/>
              <a:ext cx="1613953" cy="464239"/>
            </a:xfrm>
            <a:prstGeom prst="roundRect">
              <a:avLst/>
            </a:prstGeom>
            <a:pattFill prst="lgCheck">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血管内皮細胞</a:t>
              </a:r>
            </a:p>
          </p:txBody>
        </p:sp>
        <p:cxnSp>
          <p:nvCxnSpPr>
            <p:cNvPr id="129" name="曲線コネクタ 128"/>
            <p:cNvCxnSpPr/>
            <p:nvPr/>
          </p:nvCxnSpPr>
          <p:spPr>
            <a:xfrm rot="16200000" flipV="1">
              <a:off x="6195778" y="8043844"/>
              <a:ext cx="702649" cy="187449"/>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30" name="曲線コネクタ 129"/>
            <p:cNvCxnSpPr/>
            <p:nvPr/>
          </p:nvCxnSpPr>
          <p:spPr>
            <a:xfrm rot="16200000" flipV="1">
              <a:off x="6097122" y="8020427"/>
              <a:ext cx="532170" cy="211472"/>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31" name="雲 130"/>
            <p:cNvSpPr/>
            <p:nvPr/>
          </p:nvSpPr>
          <p:spPr>
            <a:xfrm>
              <a:off x="6593089" y="4111470"/>
              <a:ext cx="1450526" cy="712694"/>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血小板</a:t>
              </a:r>
            </a:p>
          </p:txBody>
        </p:sp>
        <p:sp>
          <p:nvSpPr>
            <p:cNvPr id="132" name="角丸四角形 131"/>
            <p:cNvSpPr/>
            <p:nvPr/>
          </p:nvSpPr>
          <p:spPr>
            <a:xfrm>
              <a:off x="5023222" y="7930802"/>
              <a:ext cx="1703654" cy="5729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ヘパリン様物質</a:t>
              </a:r>
              <a:endParaRPr kumimoji="1" lang="ja-JP" altLang="en-US" sz="1600" dirty="0">
                <a:solidFill>
                  <a:schemeClr val="tx1"/>
                </a:solidFill>
                <a:latin typeface="HGP明朝B" panose="02020800000000000000" pitchFamily="18" charset="-128"/>
                <a:ea typeface="HGP明朝B" panose="02020800000000000000" pitchFamily="18" charset="-128"/>
              </a:endParaRPr>
            </a:p>
          </p:txBody>
        </p:sp>
        <p:sp>
          <p:nvSpPr>
            <p:cNvPr id="133" name="弦 132"/>
            <p:cNvSpPr/>
            <p:nvPr/>
          </p:nvSpPr>
          <p:spPr>
            <a:xfrm rot="18559873">
              <a:off x="6080247" y="7250986"/>
              <a:ext cx="790144" cy="57299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34" name="角丸四角形 133"/>
            <p:cNvSpPr/>
            <p:nvPr/>
          </p:nvSpPr>
          <p:spPr>
            <a:xfrm>
              <a:off x="5906759" y="7437559"/>
              <a:ext cx="1098951" cy="3359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HGP明朝B" panose="02020800000000000000" pitchFamily="18" charset="-128"/>
                  <a:ea typeface="HGP明朝B" panose="02020800000000000000" pitchFamily="18" charset="-128"/>
                </a:rPr>
                <a:t>AT-Ⅲ</a:t>
              </a:r>
              <a:endParaRPr kumimoji="1" lang="ja-JP" altLang="en-US" sz="1600" dirty="0">
                <a:solidFill>
                  <a:schemeClr val="tx1"/>
                </a:solidFill>
                <a:latin typeface="HGP明朝B" panose="02020800000000000000" pitchFamily="18" charset="-128"/>
                <a:ea typeface="HGP明朝B" panose="02020800000000000000" pitchFamily="18" charset="-128"/>
              </a:endParaRPr>
            </a:p>
          </p:txBody>
        </p:sp>
        <p:sp>
          <p:nvSpPr>
            <p:cNvPr id="135" name="雲 134"/>
            <p:cNvSpPr/>
            <p:nvPr/>
          </p:nvSpPr>
          <p:spPr>
            <a:xfrm rot="20887047">
              <a:off x="5875627" y="3007212"/>
              <a:ext cx="1401573" cy="853888"/>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P明朝B" panose="02020800000000000000" pitchFamily="18" charset="-128"/>
                  <a:ea typeface="HGP明朝B" panose="02020800000000000000" pitchFamily="18" charset="-128"/>
                </a:rPr>
                <a:t>白血球</a:t>
              </a: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36" name="タイトル 1"/>
            <p:cNvSpPr txBox="1">
              <a:spLocks/>
            </p:cNvSpPr>
            <p:nvPr/>
          </p:nvSpPr>
          <p:spPr>
            <a:xfrm>
              <a:off x="3592530" y="2061052"/>
              <a:ext cx="3111935" cy="927582"/>
            </a:xfrm>
            <a:prstGeom prst="rect">
              <a:avLst/>
            </a:prstGeom>
          </p:spPr>
          <p:txBody>
            <a:bodyPr vert="horz" lIns="91440" tIns="45720" rIns="91440" bIns="45720" rtlCol="0" anchor="ctr">
              <a:normAutofit/>
            </a:bodyPr>
            <a:lst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a:lstStyle>
            <a:p>
              <a:r>
                <a:rPr lang="ja-JP" altLang="en-US" sz="2800" b="1" dirty="0" smtClean="0">
                  <a:solidFill>
                    <a:schemeClr val="accent6">
                      <a:lumMod val="75000"/>
                    </a:schemeClr>
                  </a:solidFill>
                  <a:latin typeface="ＭＳ Ｐ明朝" panose="02020600040205080304" pitchFamily="18" charset="-128"/>
                  <a:ea typeface="ＭＳ Ｐ明朝" panose="02020600040205080304" pitchFamily="18" charset="-128"/>
                </a:rPr>
                <a:t>凝固作用の鎮静化</a:t>
              </a:r>
              <a:endParaRPr lang="ja-JP" altLang="en-US" sz="2800" b="1" dirty="0">
                <a:solidFill>
                  <a:schemeClr val="accent6">
                    <a:lumMod val="75000"/>
                  </a:schemeClr>
                </a:solidFill>
                <a:latin typeface="ＭＳ Ｐ明朝" panose="02020600040205080304" pitchFamily="18" charset="-128"/>
                <a:ea typeface="ＭＳ Ｐ明朝" panose="02020600040205080304" pitchFamily="18" charset="-128"/>
              </a:endParaRPr>
            </a:p>
          </p:txBody>
        </p:sp>
        <p:sp>
          <p:nvSpPr>
            <p:cNvPr id="137" name="雲 136"/>
            <p:cNvSpPr/>
            <p:nvPr/>
          </p:nvSpPr>
          <p:spPr>
            <a:xfrm rot="1572110">
              <a:off x="4640481" y="3968921"/>
              <a:ext cx="1450526" cy="712694"/>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血小板</a:t>
              </a:r>
            </a:p>
          </p:txBody>
        </p:sp>
        <p:sp>
          <p:nvSpPr>
            <p:cNvPr id="138" name="星 10 137"/>
            <p:cNvSpPr/>
            <p:nvPr/>
          </p:nvSpPr>
          <p:spPr>
            <a:xfrm rot="2013556">
              <a:off x="3124254" y="6186687"/>
              <a:ext cx="1380740" cy="606900"/>
            </a:xfrm>
            <a:prstGeom prst="star10">
              <a:avLst/>
            </a:prstGeom>
            <a:solidFill>
              <a:srgbClr val="FF66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トロンビン</a:t>
              </a:r>
            </a:p>
          </p:txBody>
        </p:sp>
        <p:sp>
          <p:nvSpPr>
            <p:cNvPr id="139" name="星 10 138"/>
            <p:cNvSpPr/>
            <p:nvPr/>
          </p:nvSpPr>
          <p:spPr>
            <a:xfrm>
              <a:off x="3014570" y="7254541"/>
              <a:ext cx="1380740" cy="606900"/>
            </a:xfrm>
            <a:prstGeom prst="star10">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トロンビン</a:t>
              </a:r>
            </a:p>
          </p:txBody>
        </p:sp>
        <p:sp>
          <p:nvSpPr>
            <p:cNvPr id="140" name="円/楕円 139"/>
            <p:cNvSpPr/>
            <p:nvPr/>
          </p:nvSpPr>
          <p:spPr>
            <a:xfrm>
              <a:off x="4830183" y="7581726"/>
              <a:ext cx="801604" cy="5489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P明朝B" panose="02020800000000000000" pitchFamily="18" charset="-128"/>
                  <a:ea typeface="HGP明朝B" panose="02020800000000000000" pitchFamily="18" charset="-128"/>
                </a:rPr>
                <a:t>PC</a:t>
              </a: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41" name="円/楕円 140"/>
            <p:cNvSpPr/>
            <p:nvPr/>
          </p:nvSpPr>
          <p:spPr>
            <a:xfrm>
              <a:off x="4770361" y="6441253"/>
              <a:ext cx="936057" cy="5585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HGP明朝B" panose="02020800000000000000" pitchFamily="18" charset="-128"/>
                  <a:ea typeface="HGP明朝B" panose="02020800000000000000" pitchFamily="18" charset="-128"/>
                </a:rPr>
                <a:t>APC</a:t>
              </a: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42" name="円/楕円 141"/>
            <p:cNvSpPr/>
            <p:nvPr/>
          </p:nvSpPr>
          <p:spPr>
            <a:xfrm>
              <a:off x="5472616" y="6239593"/>
              <a:ext cx="589358" cy="4667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dirty="0" smtClean="0">
                  <a:solidFill>
                    <a:schemeClr val="tx1"/>
                  </a:solidFill>
                  <a:latin typeface="HGP明朝B" panose="02020800000000000000" pitchFamily="18" charset="-128"/>
                  <a:ea typeface="HGP明朝B" panose="02020800000000000000" pitchFamily="18" charset="-128"/>
                </a:rPr>
                <a:t>PS</a:t>
              </a:r>
              <a:endParaRPr kumimoji="1" lang="ja-JP" altLang="en-US" sz="1400" dirty="0" smtClean="0">
                <a:solidFill>
                  <a:schemeClr val="tx1"/>
                </a:solidFill>
                <a:latin typeface="HGP明朝B" panose="02020800000000000000" pitchFamily="18" charset="-128"/>
                <a:ea typeface="HGP明朝B" panose="02020800000000000000" pitchFamily="18" charset="-128"/>
              </a:endParaRPr>
            </a:p>
          </p:txBody>
        </p:sp>
        <p:sp>
          <p:nvSpPr>
            <p:cNvPr id="143" name="星 10 142"/>
            <p:cNvSpPr/>
            <p:nvPr/>
          </p:nvSpPr>
          <p:spPr>
            <a:xfrm>
              <a:off x="5969354" y="6899995"/>
              <a:ext cx="1380740" cy="606900"/>
            </a:xfrm>
            <a:prstGeom prst="star10">
              <a:avLst/>
            </a:prstGeom>
            <a:solidFill>
              <a:schemeClr val="accent6">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トロンビン</a:t>
              </a:r>
            </a:p>
          </p:txBody>
        </p:sp>
        <p:sp>
          <p:nvSpPr>
            <p:cNvPr id="144" name="星 24 143"/>
            <p:cNvSpPr/>
            <p:nvPr/>
          </p:nvSpPr>
          <p:spPr>
            <a:xfrm rot="21132288">
              <a:off x="2654038" y="3724838"/>
              <a:ext cx="1781163" cy="1152508"/>
            </a:xfrm>
            <a:prstGeom prst="star24">
              <a:avLst>
                <a:gd name="adj" fmla="val 35466"/>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血小板</a:t>
              </a:r>
            </a:p>
          </p:txBody>
        </p:sp>
        <p:sp>
          <p:nvSpPr>
            <p:cNvPr id="145" name="星 10 144"/>
            <p:cNvSpPr/>
            <p:nvPr/>
          </p:nvSpPr>
          <p:spPr>
            <a:xfrm rot="19819181">
              <a:off x="3291126" y="5099838"/>
              <a:ext cx="1380740" cy="606900"/>
            </a:xfrm>
            <a:prstGeom prst="star10">
              <a:avLst/>
            </a:prstGeom>
            <a:solidFill>
              <a:srgbClr val="FF66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トロンビン</a:t>
              </a:r>
            </a:p>
          </p:txBody>
        </p:sp>
        <p:sp>
          <p:nvSpPr>
            <p:cNvPr id="146" name="下矢印 145"/>
            <p:cNvSpPr/>
            <p:nvPr/>
          </p:nvSpPr>
          <p:spPr>
            <a:xfrm flipH="1" flipV="1">
              <a:off x="5148497" y="7094917"/>
              <a:ext cx="147951" cy="3876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47" name="右矢印 146"/>
            <p:cNvSpPr/>
            <p:nvPr/>
          </p:nvSpPr>
          <p:spPr>
            <a:xfrm rot="20140700">
              <a:off x="4433940" y="7262435"/>
              <a:ext cx="682041" cy="140845"/>
            </a:xfrm>
            <a:prstGeom prst="rightArrow">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48" name="右矢印 147"/>
            <p:cNvSpPr/>
            <p:nvPr/>
          </p:nvSpPr>
          <p:spPr>
            <a:xfrm rot="16200000" flipV="1">
              <a:off x="5022573" y="6064899"/>
              <a:ext cx="399798" cy="147951"/>
            </a:xfrm>
            <a:prstGeom prst="rightArrow">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49" name="角丸四角形 148"/>
            <p:cNvSpPr/>
            <p:nvPr/>
          </p:nvSpPr>
          <p:spPr>
            <a:xfrm>
              <a:off x="4602169" y="5331581"/>
              <a:ext cx="1963797" cy="5729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err="1" smtClean="0">
                  <a:solidFill>
                    <a:schemeClr val="tx1"/>
                  </a:solidFill>
                  <a:latin typeface="HGP明朝B" panose="02020800000000000000" pitchFamily="18" charset="-128"/>
                  <a:ea typeface="HGP明朝B" panose="02020800000000000000" pitchFamily="18" charset="-128"/>
                </a:rPr>
                <a:t>FⅤ</a:t>
              </a:r>
              <a:r>
                <a:rPr kumimoji="1" lang="ja-JP" altLang="en-US" sz="1600" dirty="0" smtClean="0">
                  <a:solidFill>
                    <a:schemeClr val="tx1"/>
                  </a:solidFill>
                  <a:latin typeface="HGP明朝B" panose="02020800000000000000" pitchFamily="18" charset="-128"/>
                  <a:ea typeface="HGP明朝B" panose="02020800000000000000" pitchFamily="18" charset="-128"/>
                </a:rPr>
                <a:t>・</a:t>
              </a:r>
              <a:r>
                <a:rPr kumimoji="1" lang="en-US" altLang="ja-JP" sz="1600" dirty="0" err="1" smtClean="0">
                  <a:solidFill>
                    <a:schemeClr val="tx1"/>
                  </a:solidFill>
                  <a:latin typeface="HGP明朝B" panose="02020800000000000000" pitchFamily="18" charset="-128"/>
                  <a:ea typeface="HGP明朝B" panose="02020800000000000000" pitchFamily="18" charset="-128"/>
                </a:rPr>
                <a:t>FⅧ</a:t>
              </a:r>
              <a:r>
                <a:rPr kumimoji="1" lang="ja-JP" altLang="en-US" sz="1600" dirty="0" smtClean="0">
                  <a:solidFill>
                    <a:schemeClr val="tx1"/>
                  </a:solidFill>
                  <a:latin typeface="HGP明朝B" panose="02020800000000000000" pitchFamily="18" charset="-128"/>
                  <a:ea typeface="HGP明朝B" panose="02020800000000000000" pitchFamily="18" charset="-128"/>
                </a:rPr>
                <a:t>の分解</a:t>
              </a:r>
              <a:endParaRPr kumimoji="1" lang="en-US" altLang="ja-JP" sz="1600" dirty="0" smtClean="0">
                <a:solidFill>
                  <a:schemeClr val="tx1"/>
                </a:solidFill>
                <a:latin typeface="HGP明朝B" panose="02020800000000000000" pitchFamily="18" charset="-128"/>
                <a:ea typeface="HGP明朝B" panose="02020800000000000000" pitchFamily="18" charset="-128"/>
              </a:endParaRPr>
            </a:p>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凝固活性の停止</a:t>
              </a:r>
              <a:endParaRPr kumimoji="1" lang="ja-JP" altLang="en-US" sz="1600" dirty="0">
                <a:solidFill>
                  <a:schemeClr val="tx1"/>
                </a:solidFill>
                <a:latin typeface="HGP明朝B" panose="02020800000000000000" pitchFamily="18" charset="-128"/>
                <a:ea typeface="HGP明朝B" panose="02020800000000000000" pitchFamily="18" charset="-128"/>
              </a:endParaRPr>
            </a:p>
          </p:txBody>
        </p:sp>
        <p:sp>
          <p:nvSpPr>
            <p:cNvPr id="150" name="角丸四角形 149"/>
            <p:cNvSpPr/>
            <p:nvPr/>
          </p:nvSpPr>
          <p:spPr>
            <a:xfrm>
              <a:off x="6408673" y="6212472"/>
              <a:ext cx="1963797" cy="5729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HGP明朝B" panose="02020800000000000000" pitchFamily="18" charset="-128"/>
                  <a:ea typeface="HGP明朝B" panose="02020800000000000000" pitchFamily="18" charset="-128"/>
                </a:rPr>
                <a:t>TAT</a:t>
              </a:r>
              <a:r>
                <a:rPr kumimoji="1" lang="ja-JP" altLang="en-US" sz="1600" dirty="0" smtClean="0">
                  <a:solidFill>
                    <a:schemeClr val="tx1"/>
                  </a:solidFill>
                  <a:latin typeface="HGP明朝B" panose="02020800000000000000" pitchFamily="18" charset="-128"/>
                  <a:ea typeface="HGP明朝B" panose="02020800000000000000" pitchFamily="18" charset="-128"/>
                </a:rPr>
                <a:t>の形成により</a:t>
              </a:r>
              <a:endParaRPr kumimoji="1" lang="en-US" altLang="ja-JP" sz="1600" dirty="0" smtClean="0">
                <a:solidFill>
                  <a:schemeClr val="tx1"/>
                </a:solidFill>
                <a:latin typeface="HGP明朝B" panose="02020800000000000000" pitchFamily="18" charset="-128"/>
                <a:ea typeface="HGP明朝B" panose="02020800000000000000" pitchFamily="18" charset="-128"/>
              </a:endParaRPr>
            </a:p>
            <a:p>
              <a:pPr algn="ctr"/>
              <a:r>
                <a:rPr lang="ja-JP" altLang="en-US" sz="1600" dirty="0" smtClean="0">
                  <a:solidFill>
                    <a:schemeClr val="tx1"/>
                  </a:solidFill>
                  <a:latin typeface="HGP明朝B" panose="02020800000000000000" pitchFamily="18" charset="-128"/>
                  <a:ea typeface="HGP明朝B" panose="02020800000000000000" pitchFamily="18" charset="-128"/>
                </a:rPr>
                <a:t>凝固活性の停止</a:t>
              </a:r>
              <a:endParaRPr kumimoji="1" lang="ja-JP" altLang="en-US" sz="1600" dirty="0">
                <a:solidFill>
                  <a:schemeClr val="tx1"/>
                </a:solidFill>
                <a:latin typeface="HGP明朝B" panose="02020800000000000000" pitchFamily="18" charset="-128"/>
                <a:ea typeface="HGP明朝B" panose="02020800000000000000" pitchFamily="18" charset="-128"/>
              </a:endParaRPr>
            </a:p>
          </p:txBody>
        </p:sp>
        <p:sp>
          <p:nvSpPr>
            <p:cNvPr id="151" name="角丸四角形 150"/>
            <p:cNvSpPr/>
            <p:nvPr/>
          </p:nvSpPr>
          <p:spPr>
            <a:xfrm>
              <a:off x="6659724" y="7928440"/>
              <a:ext cx="2202356" cy="5729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グルコノサミノグリカン</a:t>
              </a:r>
              <a:endParaRPr kumimoji="1" lang="en-US" altLang="ja-JP" sz="1200" dirty="0" smtClean="0">
                <a:solidFill>
                  <a:schemeClr val="tx1"/>
                </a:solidFill>
                <a:latin typeface="HGP明朝B" panose="02020800000000000000" pitchFamily="18" charset="-128"/>
                <a:ea typeface="HGP明朝B" panose="02020800000000000000" pitchFamily="18" charset="-128"/>
              </a:endParaRPr>
            </a:p>
            <a:p>
              <a:pPr algn="ctr"/>
              <a:r>
                <a:rPr kumimoji="1" lang="ja-JP" altLang="en-US" sz="1200" dirty="0" smtClean="0">
                  <a:solidFill>
                    <a:schemeClr val="tx1"/>
                  </a:solidFill>
                  <a:latin typeface="HGP明朝B" panose="02020800000000000000" pitchFamily="18" charset="-128"/>
                  <a:ea typeface="HGP明朝B" panose="02020800000000000000" pitchFamily="18" charset="-128"/>
                </a:rPr>
                <a:t>（ヘパラン硫酸）</a:t>
              </a:r>
              <a:endParaRPr kumimoji="1" lang="ja-JP" altLang="en-US" sz="1200" dirty="0">
                <a:solidFill>
                  <a:schemeClr val="tx1"/>
                </a:solidFill>
                <a:latin typeface="HGP明朝B" panose="02020800000000000000" pitchFamily="18" charset="-128"/>
                <a:ea typeface="HGP明朝B" panose="02020800000000000000" pitchFamily="18" charset="-128"/>
              </a:endParaRPr>
            </a:p>
          </p:txBody>
        </p:sp>
        <p:sp>
          <p:nvSpPr>
            <p:cNvPr id="152" name="角丸四角形 151"/>
            <p:cNvSpPr/>
            <p:nvPr/>
          </p:nvSpPr>
          <p:spPr>
            <a:xfrm>
              <a:off x="7201475" y="7314468"/>
              <a:ext cx="2200077" cy="5729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接触因子の吸収・除去</a:t>
              </a:r>
              <a:endParaRPr kumimoji="1" lang="ja-JP" altLang="en-US" sz="1600" dirty="0">
                <a:solidFill>
                  <a:schemeClr val="tx1"/>
                </a:solidFill>
                <a:latin typeface="HGP明朝B" panose="02020800000000000000" pitchFamily="18" charset="-128"/>
                <a:ea typeface="HGP明朝B" panose="02020800000000000000" pitchFamily="18" charset="-128"/>
              </a:endParaRPr>
            </a:p>
          </p:txBody>
        </p:sp>
      </p:grpSp>
      <p:grpSp>
        <p:nvGrpSpPr>
          <p:cNvPr id="176" name="グループ化 175"/>
          <p:cNvGrpSpPr/>
          <p:nvPr/>
        </p:nvGrpSpPr>
        <p:grpSpPr>
          <a:xfrm>
            <a:off x="0" y="466012"/>
            <a:ext cx="12861490" cy="8980538"/>
            <a:chOff x="976987" y="634560"/>
            <a:chExt cx="12861490" cy="8993907"/>
          </a:xfrm>
        </p:grpSpPr>
        <p:sp>
          <p:nvSpPr>
            <p:cNvPr id="177" name="正方形/長方形 176"/>
            <p:cNvSpPr/>
            <p:nvPr/>
          </p:nvSpPr>
          <p:spPr>
            <a:xfrm>
              <a:off x="976987" y="634560"/>
              <a:ext cx="12861490" cy="89939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grpSp>
          <p:nvGrpSpPr>
            <p:cNvPr id="178" name="グループ化 177"/>
            <p:cNvGrpSpPr/>
            <p:nvPr/>
          </p:nvGrpSpPr>
          <p:grpSpPr>
            <a:xfrm>
              <a:off x="3615218" y="1890635"/>
              <a:ext cx="6649106" cy="6808410"/>
              <a:chOff x="559950" y="2047117"/>
              <a:chExt cx="6649106" cy="6808410"/>
            </a:xfrm>
          </p:grpSpPr>
          <p:sp>
            <p:nvSpPr>
              <p:cNvPr id="179" name="角丸四角形 178"/>
              <p:cNvSpPr/>
              <p:nvPr/>
            </p:nvSpPr>
            <p:spPr>
              <a:xfrm>
                <a:off x="5505402" y="7847506"/>
                <a:ext cx="1703654" cy="5729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HGP明朝B" panose="02020800000000000000" pitchFamily="18" charset="-128"/>
                    <a:ea typeface="HGP明朝B" panose="02020800000000000000" pitchFamily="18" charset="-128"/>
                  </a:rPr>
                  <a:t>グルコノサミノグリカン</a:t>
                </a:r>
                <a:endParaRPr kumimoji="1" lang="en-US" altLang="ja-JP" sz="1200" dirty="0" smtClean="0">
                  <a:solidFill>
                    <a:schemeClr val="tx1"/>
                  </a:solidFill>
                  <a:latin typeface="HGP明朝B" panose="02020800000000000000" pitchFamily="18" charset="-128"/>
                  <a:ea typeface="HGP明朝B" panose="02020800000000000000" pitchFamily="18" charset="-128"/>
                </a:endParaRPr>
              </a:p>
              <a:p>
                <a:pPr algn="ctr"/>
                <a:r>
                  <a:rPr kumimoji="1" lang="ja-JP" altLang="en-US" sz="1200" dirty="0" smtClean="0">
                    <a:solidFill>
                      <a:schemeClr val="tx1"/>
                    </a:solidFill>
                    <a:latin typeface="HGP明朝B" panose="02020800000000000000" pitchFamily="18" charset="-128"/>
                    <a:ea typeface="HGP明朝B" panose="02020800000000000000" pitchFamily="18" charset="-128"/>
                  </a:rPr>
                  <a:t>（ヘパラン硫酸）</a:t>
                </a:r>
                <a:endParaRPr kumimoji="1" lang="ja-JP" altLang="en-US" sz="1200" dirty="0">
                  <a:solidFill>
                    <a:schemeClr val="tx1"/>
                  </a:solidFill>
                  <a:latin typeface="HGP明朝B" panose="02020800000000000000" pitchFamily="18" charset="-128"/>
                  <a:ea typeface="HGP明朝B" panose="02020800000000000000" pitchFamily="18" charset="-128"/>
                </a:endParaRPr>
              </a:p>
            </p:txBody>
          </p:sp>
          <p:sp>
            <p:nvSpPr>
              <p:cNvPr id="180" name="小波 179"/>
              <p:cNvSpPr/>
              <p:nvPr/>
            </p:nvSpPr>
            <p:spPr>
              <a:xfrm>
                <a:off x="5393319" y="7962565"/>
                <a:ext cx="249868" cy="504954"/>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81" name="円柱 180"/>
              <p:cNvSpPr/>
              <p:nvPr/>
            </p:nvSpPr>
            <p:spPr>
              <a:xfrm>
                <a:off x="3425838" y="7671160"/>
                <a:ext cx="370240" cy="749911"/>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HGP明朝B" panose="02020800000000000000" pitchFamily="18" charset="-128"/>
                    <a:ea typeface="HGP明朝B" panose="02020800000000000000" pitchFamily="18" charset="-128"/>
                  </a:rPr>
                  <a:t>TM</a:t>
                </a:r>
                <a:endParaRPr kumimoji="1" lang="ja-JP" altLang="en-US" sz="1600" dirty="0" smtClean="0">
                  <a:solidFill>
                    <a:schemeClr val="tx1"/>
                  </a:solidFill>
                  <a:latin typeface="HGP明朝B" panose="02020800000000000000" pitchFamily="18" charset="-128"/>
                  <a:ea typeface="HGP明朝B" panose="02020800000000000000" pitchFamily="18" charset="-128"/>
                </a:endParaRPr>
              </a:p>
            </p:txBody>
          </p:sp>
          <p:sp>
            <p:nvSpPr>
              <p:cNvPr id="182" name="角丸四角形 181"/>
              <p:cNvSpPr/>
              <p:nvPr/>
            </p:nvSpPr>
            <p:spPr>
              <a:xfrm>
                <a:off x="938493" y="8391288"/>
                <a:ext cx="1613953" cy="464239"/>
              </a:xfrm>
              <a:prstGeom prst="roundRect">
                <a:avLst/>
              </a:prstGeom>
              <a:pattFill prst="lgCheck">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血管内皮細胞</a:t>
                </a:r>
              </a:p>
            </p:txBody>
          </p:sp>
          <p:sp>
            <p:nvSpPr>
              <p:cNvPr id="183" name="角丸四角形 182"/>
              <p:cNvSpPr/>
              <p:nvPr/>
            </p:nvSpPr>
            <p:spPr>
              <a:xfrm>
                <a:off x="2552446" y="8391288"/>
                <a:ext cx="1613953" cy="464239"/>
              </a:xfrm>
              <a:prstGeom prst="roundRect">
                <a:avLst/>
              </a:prstGeom>
              <a:pattFill prst="lgCheck">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血管内皮細胞</a:t>
                </a:r>
              </a:p>
            </p:txBody>
          </p:sp>
          <p:sp>
            <p:nvSpPr>
              <p:cNvPr id="184" name="角丸四角形 183"/>
              <p:cNvSpPr/>
              <p:nvPr/>
            </p:nvSpPr>
            <p:spPr>
              <a:xfrm>
                <a:off x="4166399" y="8391287"/>
                <a:ext cx="1613953" cy="464239"/>
              </a:xfrm>
              <a:prstGeom prst="roundRect">
                <a:avLst/>
              </a:prstGeom>
              <a:pattFill prst="lgCheck">
                <a:fgClr>
                  <a:schemeClr val="accent1">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血管内皮細胞</a:t>
                </a:r>
              </a:p>
            </p:txBody>
          </p:sp>
          <p:cxnSp>
            <p:nvCxnSpPr>
              <p:cNvPr id="185" name="曲線コネクタ 184"/>
              <p:cNvCxnSpPr/>
              <p:nvPr/>
            </p:nvCxnSpPr>
            <p:spPr>
              <a:xfrm rot="16200000" flipV="1">
                <a:off x="1068902" y="7980733"/>
                <a:ext cx="532170" cy="211472"/>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6" name="曲線コネクタ 185"/>
              <p:cNvCxnSpPr/>
              <p:nvPr/>
            </p:nvCxnSpPr>
            <p:spPr>
              <a:xfrm rot="16200000" flipV="1">
                <a:off x="1053119" y="7581377"/>
                <a:ext cx="532170" cy="211472"/>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7" name="曲線コネクタ 186"/>
              <p:cNvCxnSpPr/>
              <p:nvPr/>
            </p:nvCxnSpPr>
            <p:spPr>
              <a:xfrm rot="16200000" flipV="1">
                <a:off x="2611311" y="8007855"/>
                <a:ext cx="532170" cy="211472"/>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8" name="曲線コネクタ 187"/>
              <p:cNvCxnSpPr/>
              <p:nvPr/>
            </p:nvCxnSpPr>
            <p:spPr>
              <a:xfrm rot="16200000" flipV="1">
                <a:off x="2491578" y="8011726"/>
                <a:ext cx="532170" cy="211472"/>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89" name="曲線コネクタ 188"/>
              <p:cNvCxnSpPr/>
              <p:nvPr/>
            </p:nvCxnSpPr>
            <p:spPr>
              <a:xfrm rot="16200000" flipV="1">
                <a:off x="2345010" y="8015596"/>
                <a:ext cx="532170" cy="211472"/>
              </a:xfrm>
              <a:prstGeom prst="curvedConnector3">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90" name="雲 189"/>
              <p:cNvSpPr/>
              <p:nvPr/>
            </p:nvSpPr>
            <p:spPr>
              <a:xfrm>
                <a:off x="2254407" y="6858000"/>
                <a:ext cx="974961" cy="828305"/>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ＮＯ２ガス</a:t>
                </a:r>
              </a:p>
            </p:txBody>
          </p:sp>
          <p:sp>
            <p:nvSpPr>
              <p:cNvPr id="191" name="角丸四角形 190"/>
              <p:cNvSpPr/>
              <p:nvPr/>
            </p:nvSpPr>
            <p:spPr>
              <a:xfrm>
                <a:off x="646505" y="6358424"/>
                <a:ext cx="1398494" cy="9278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プロスタグランジン</a:t>
                </a:r>
                <a:r>
                  <a:rPr kumimoji="1" lang="en-US" altLang="ja-JP" dirty="0" smtClean="0">
                    <a:solidFill>
                      <a:schemeClr val="tx1"/>
                    </a:solidFill>
                    <a:latin typeface="HGP明朝B" panose="02020800000000000000" pitchFamily="18" charset="-128"/>
                    <a:ea typeface="HGP明朝B" panose="02020800000000000000" pitchFamily="18" charset="-128"/>
                  </a:rPr>
                  <a:t>(PGI2)</a:t>
                </a: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92" name="角丸四角形 191"/>
              <p:cNvSpPr/>
              <p:nvPr/>
            </p:nvSpPr>
            <p:spPr>
              <a:xfrm>
                <a:off x="559950" y="5500135"/>
                <a:ext cx="2563443" cy="57299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dirty="0" smtClean="0">
                    <a:solidFill>
                      <a:schemeClr val="tx1"/>
                    </a:solidFill>
                    <a:latin typeface="HGP明朝B" panose="02020800000000000000" pitchFamily="18" charset="-128"/>
                    <a:ea typeface="HGP明朝B" panose="02020800000000000000" pitchFamily="18" charset="-128"/>
                  </a:rPr>
                  <a:t>血管拡張</a:t>
                </a:r>
                <a:endParaRPr kumimoji="1" lang="en-US" altLang="ja-JP" sz="1400" dirty="0" smtClean="0">
                  <a:solidFill>
                    <a:schemeClr val="tx1"/>
                  </a:solidFill>
                  <a:latin typeface="HGP明朝B" panose="02020800000000000000" pitchFamily="18" charset="-128"/>
                  <a:ea typeface="HGP明朝B" panose="02020800000000000000" pitchFamily="18" charset="-128"/>
                </a:endParaRPr>
              </a:p>
              <a:p>
                <a:r>
                  <a:rPr lang="ja-JP" altLang="en-US" sz="1400" dirty="0">
                    <a:solidFill>
                      <a:schemeClr val="tx1"/>
                    </a:solidFill>
                    <a:latin typeface="HGP明朝B" panose="02020800000000000000" pitchFamily="18" charset="-128"/>
                    <a:ea typeface="HGP明朝B" panose="02020800000000000000" pitchFamily="18" charset="-128"/>
                  </a:rPr>
                  <a:t>血小板合成阻害</a:t>
                </a:r>
                <a:r>
                  <a:rPr lang="ja-JP" altLang="en-US" sz="1400" dirty="0" smtClean="0">
                    <a:solidFill>
                      <a:schemeClr val="tx1"/>
                    </a:solidFill>
                    <a:latin typeface="HGP明朝B" panose="02020800000000000000" pitchFamily="18" charset="-128"/>
                    <a:ea typeface="HGP明朝B" panose="02020800000000000000" pitchFamily="18" charset="-128"/>
                  </a:rPr>
                  <a:t>作用</a:t>
                </a:r>
                <a:endParaRPr kumimoji="1" lang="ja-JP" altLang="en-US" sz="1400" dirty="0" smtClean="0">
                  <a:solidFill>
                    <a:schemeClr val="tx1"/>
                  </a:solidFill>
                  <a:latin typeface="HGP明朝B" panose="02020800000000000000" pitchFamily="18" charset="-128"/>
                  <a:ea typeface="HGP明朝B" panose="02020800000000000000" pitchFamily="18" charset="-128"/>
                </a:endParaRPr>
              </a:p>
            </p:txBody>
          </p:sp>
          <p:sp>
            <p:nvSpPr>
              <p:cNvPr id="193" name="雲 192"/>
              <p:cNvSpPr/>
              <p:nvPr/>
            </p:nvSpPr>
            <p:spPr>
              <a:xfrm>
                <a:off x="3419193" y="4735115"/>
                <a:ext cx="1450526" cy="712694"/>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血小板</a:t>
                </a:r>
              </a:p>
            </p:txBody>
          </p:sp>
          <p:sp>
            <p:nvSpPr>
              <p:cNvPr id="194" name="上カーブ矢印 193"/>
              <p:cNvSpPr/>
              <p:nvPr/>
            </p:nvSpPr>
            <p:spPr>
              <a:xfrm rot="17348118">
                <a:off x="4089641" y="7996436"/>
                <a:ext cx="762876" cy="316281"/>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95" name="角丸四角形 194"/>
              <p:cNvSpPr/>
              <p:nvPr/>
            </p:nvSpPr>
            <p:spPr>
              <a:xfrm>
                <a:off x="3706377" y="7827093"/>
                <a:ext cx="1703654" cy="5729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latin typeface="HGP明朝B" panose="02020800000000000000" pitchFamily="18" charset="-128"/>
                    <a:ea typeface="HGP明朝B" panose="02020800000000000000" pitchFamily="18" charset="-128"/>
                  </a:rPr>
                  <a:t>ヘパリン様物質</a:t>
                </a:r>
                <a:endParaRPr kumimoji="1" lang="ja-JP" altLang="en-US" sz="1600" dirty="0">
                  <a:solidFill>
                    <a:schemeClr val="tx1"/>
                  </a:solidFill>
                  <a:latin typeface="HGP明朝B" panose="02020800000000000000" pitchFamily="18" charset="-128"/>
                  <a:ea typeface="HGP明朝B" panose="02020800000000000000" pitchFamily="18" charset="-128"/>
                </a:endParaRPr>
              </a:p>
            </p:txBody>
          </p:sp>
          <p:sp>
            <p:nvSpPr>
              <p:cNvPr id="196" name="弦 195"/>
              <p:cNvSpPr/>
              <p:nvPr/>
            </p:nvSpPr>
            <p:spPr>
              <a:xfrm rot="18559873">
                <a:off x="4181029" y="7265129"/>
                <a:ext cx="790144" cy="572995"/>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97" name="角丸四角形 196"/>
              <p:cNvSpPr/>
              <p:nvPr/>
            </p:nvSpPr>
            <p:spPr>
              <a:xfrm>
                <a:off x="4008728" y="7470169"/>
                <a:ext cx="1098951" cy="33594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dirty="0" smtClean="0">
                    <a:solidFill>
                      <a:schemeClr val="tx1"/>
                    </a:solidFill>
                    <a:latin typeface="HGP明朝B" panose="02020800000000000000" pitchFamily="18" charset="-128"/>
                    <a:ea typeface="HGP明朝B" panose="02020800000000000000" pitchFamily="18" charset="-128"/>
                  </a:rPr>
                  <a:t>AT-Ⅲ</a:t>
                </a:r>
                <a:endParaRPr kumimoji="1" lang="ja-JP" altLang="en-US" sz="1600" dirty="0">
                  <a:solidFill>
                    <a:schemeClr val="tx1"/>
                  </a:solidFill>
                  <a:latin typeface="HGP明朝B" panose="02020800000000000000" pitchFamily="18" charset="-128"/>
                  <a:ea typeface="HGP明朝B" panose="02020800000000000000" pitchFamily="18" charset="-128"/>
                </a:endParaRPr>
              </a:p>
            </p:txBody>
          </p:sp>
          <p:sp>
            <p:nvSpPr>
              <p:cNvPr id="198" name="雲 197"/>
              <p:cNvSpPr/>
              <p:nvPr/>
            </p:nvSpPr>
            <p:spPr>
              <a:xfrm rot="20887047">
                <a:off x="1745469" y="3385296"/>
                <a:ext cx="1401573" cy="853888"/>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solidFill>
                      <a:schemeClr val="tx1"/>
                    </a:solidFill>
                    <a:latin typeface="HGP明朝B" panose="02020800000000000000" pitchFamily="18" charset="-128"/>
                    <a:ea typeface="HGP明朝B" panose="02020800000000000000" pitchFamily="18" charset="-128"/>
                  </a:rPr>
                  <a:t>白血球</a:t>
                </a: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199" name="タイトル 1"/>
              <p:cNvSpPr txBox="1">
                <a:spLocks/>
              </p:cNvSpPr>
              <p:nvPr/>
            </p:nvSpPr>
            <p:spPr>
              <a:xfrm>
                <a:off x="1283609" y="2047117"/>
                <a:ext cx="3111935" cy="927582"/>
              </a:xfrm>
              <a:prstGeom prst="rect">
                <a:avLst/>
              </a:prstGeom>
            </p:spPr>
            <p:txBody>
              <a:bodyPr vert="horz" lIns="91440" tIns="45720" rIns="91440" bIns="45720" rtlCol="0" anchor="ctr">
                <a:normAutofit/>
              </a:bodyPr>
              <a:lstStyle>
                <a:lvl1pPr algn="l" defTabSz="1320759" rtl="0" eaLnBrk="1" latinLnBrk="0" hangingPunct="1">
                  <a:lnSpc>
                    <a:spcPct val="90000"/>
                  </a:lnSpc>
                  <a:spcBef>
                    <a:spcPct val="0"/>
                  </a:spcBef>
                  <a:buNone/>
                  <a:defRPr kumimoji="1" sz="6355" kern="1200">
                    <a:solidFill>
                      <a:schemeClr val="tx1"/>
                    </a:solidFill>
                    <a:latin typeface="+mj-lt"/>
                    <a:ea typeface="+mj-ea"/>
                    <a:cs typeface="+mj-cs"/>
                  </a:defRPr>
                </a:lvl1pPr>
              </a:lstStyle>
              <a:p>
                <a:r>
                  <a:rPr lang="ja-JP" altLang="en-US" sz="2800" b="1" dirty="0" smtClean="0">
                    <a:solidFill>
                      <a:schemeClr val="accent6">
                        <a:lumMod val="75000"/>
                      </a:schemeClr>
                    </a:solidFill>
                    <a:latin typeface="ＭＳ Ｐ明朝" panose="02020600040205080304" pitchFamily="18" charset="-128"/>
                    <a:ea typeface="ＭＳ Ｐ明朝" panose="02020600040205080304" pitchFamily="18" charset="-128"/>
                  </a:rPr>
                  <a:t>抗血栓作用を発揮</a:t>
                </a:r>
                <a:endParaRPr lang="ja-JP" altLang="en-US" sz="2800" b="1" dirty="0">
                  <a:solidFill>
                    <a:schemeClr val="accent6">
                      <a:lumMod val="75000"/>
                    </a:schemeClr>
                  </a:solidFill>
                  <a:latin typeface="ＭＳ Ｐ明朝" panose="02020600040205080304" pitchFamily="18" charset="-128"/>
                  <a:ea typeface="ＭＳ Ｐ明朝" panose="02020600040205080304" pitchFamily="18" charset="-128"/>
                </a:endParaRPr>
              </a:p>
            </p:txBody>
          </p:sp>
          <p:sp>
            <p:nvSpPr>
              <p:cNvPr id="200" name="雲 199"/>
              <p:cNvSpPr/>
              <p:nvPr/>
            </p:nvSpPr>
            <p:spPr>
              <a:xfrm rot="1572110">
                <a:off x="3695643" y="3415061"/>
                <a:ext cx="1450526" cy="712694"/>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血小板</a:t>
                </a:r>
              </a:p>
            </p:txBody>
          </p:sp>
        </p:grpSp>
      </p:grpSp>
    </p:spTree>
    <p:extLst>
      <p:ext uri="{BB962C8B-B14F-4D97-AF65-F5344CB8AC3E}">
        <p14:creationId xmlns:p14="http://schemas.microsoft.com/office/powerpoint/2010/main" val="374358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90"/>
                                        </p:tgtEl>
                                      </p:cBhvr>
                                      <p:by x="50000" y="50000"/>
                                    </p:animScale>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1000"/>
                                        <p:tgtEl>
                                          <p:spTgt spid="91"/>
                                        </p:tgtEl>
                                      </p:cBhvr>
                                    </p:animEffect>
                                    <p:anim calcmode="lin" valueType="num">
                                      <p:cBhvr>
                                        <p:cTn id="12" dur="1000" fill="hold"/>
                                        <p:tgtEl>
                                          <p:spTgt spid="91"/>
                                        </p:tgtEl>
                                        <p:attrNameLst>
                                          <p:attrName>ppt_x</p:attrName>
                                        </p:attrNameLst>
                                      </p:cBhvr>
                                      <p:tavLst>
                                        <p:tav tm="0">
                                          <p:val>
                                            <p:strVal val="#ppt_x"/>
                                          </p:val>
                                        </p:tav>
                                        <p:tav tm="100000">
                                          <p:val>
                                            <p:strVal val="#ppt_x"/>
                                          </p:val>
                                        </p:tav>
                                      </p:tavLst>
                                    </p:anim>
                                    <p:anim calcmode="lin" valueType="num">
                                      <p:cBhvr>
                                        <p:cTn id="1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mph" presetSubtype="0" fill="hold" nodeType="clickEffect">
                                  <p:stCondLst>
                                    <p:cond delay="0"/>
                                  </p:stCondLst>
                                  <p:childTnLst>
                                    <p:animScale>
                                      <p:cBhvr>
                                        <p:cTn id="17" dur="2000" fill="hold"/>
                                        <p:tgtEl>
                                          <p:spTgt spid="91"/>
                                        </p:tgtEl>
                                      </p:cBhvr>
                                      <p:by x="50000" y="50000"/>
                                    </p:animScale>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22"/>
                                        </p:tgtEl>
                                        <p:attrNameLst>
                                          <p:attrName>style.visibility</p:attrName>
                                        </p:attrNameLst>
                                      </p:cBhvr>
                                      <p:to>
                                        <p:strVal val="visible"/>
                                      </p:to>
                                    </p:set>
                                    <p:anim calcmode="lin" valueType="num">
                                      <p:cBhvr additive="base">
                                        <p:cTn id="22" dur="500" fill="hold"/>
                                        <p:tgtEl>
                                          <p:spTgt spid="122"/>
                                        </p:tgtEl>
                                        <p:attrNameLst>
                                          <p:attrName>ppt_x</p:attrName>
                                        </p:attrNameLst>
                                      </p:cBhvr>
                                      <p:tavLst>
                                        <p:tav tm="0">
                                          <p:val>
                                            <p:strVal val="#ppt_x"/>
                                          </p:val>
                                        </p:tav>
                                        <p:tav tm="100000">
                                          <p:val>
                                            <p:strVal val="#ppt_x"/>
                                          </p:val>
                                        </p:tav>
                                      </p:tavLst>
                                    </p:anim>
                                    <p:anim calcmode="lin" valueType="num">
                                      <p:cBhvr additive="base">
                                        <p:cTn id="23" dur="500" fill="hold"/>
                                        <p:tgtEl>
                                          <p:spTgt spid="122"/>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76"/>
                                        </p:tgtEl>
                                        <p:attrNameLst>
                                          <p:attrName>style.visibility</p:attrName>
                                        </p:attrNameLst>
                                      </p:cBhvr>
                                      <p:to>
                                        <p:strVal val="visible"/>
                                      </p:to>
                                    </p:set>
                                    <p:anim calcmode="lin" valueType="num">
                                      <p:cBhvr additive="base">
                                        <p:cTn id="28" dur="500" fill="hold"/>
                                        <p:tgtEl>
                                          <p:spTgt spid="176"/>
                                        </p:tgtEl>
                                        <p:attrNameLst>
                                          <p:attrName>ppt_x</p:attrName>
                                        </p:attrNameLst>
                                      </p:cBhvr>
                                      <p:tavLst>
                                        <p:tav tm="0">
                                          <p:val>
                                            <p:strVal val="#ppt_x"/>
                                          </p:val>
                                        </p:tav>
                                        <p:tav tm="100000">
                                          <p:val>
                                            <p:strVal val="#ppt_x"/>
                                          </p:val>
                                        </p:tav>
                                      </p:tavLst>
                                    </p:anim>
                                    <p:anim calcmode="lin" valueType="num">
                                      <p:cBhvr additive="base">
                                        <p:cTn id="29" dur="500" fill="hold"/>
                                        <p:tgtEl>
                                          <p:spTgt spid="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グループ化 23"/>
          <p:cNvGrpSpPr/>
          <p:nvPr/>
        </p:nvGrpSpPr>
        <p:grpSpPr>
          <a:xfrm>
            <a:off x="265603" y="-92660"/>
            <a:ext cx="5084617" cy="4153173"/>
            <a:chOff x="265603" y="-92660"/>
            <a:chExt cx="5084617" cy="4153173"/>
          </a:xfrm>
        </p:grpSpPr>
        <p:sp>
          <p:nvSpPr>
            <p:cNvPr id="2" name="正方形/長方形 1"/>
            <p:cNvSpPr/>
            <p:nvPr/>
          </p:nvSpPr>
          <p:spPr>
            <a:xfrm>
              <a:off x="265603" y="-92660"/>
              <a:ext cx="3576320" cy="1889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dirty="0" smtClean="0">
                  <a:solidFill>
                    <a:schemeClr val="tx1"/>
                  </a:solidFill>
                  <a:latin typeface="HGP明朝B" panose="02020800000000000000" pitchFamily="18" charset="-128"/>
                  <a:ea typeface="HGP明朝B" panose="02020800000000000000" pitchFamily="18" charset="-128"/>
                </a:rPr>
                <a:t>血管</a:t>
              </a:r>
            </a:p>
          </p:txBody>
        </p:sp>
        <p:pic>
          <p:nvPicPr>
            <p:cNvPr id="10" name="図 9"/>
            <p:cNvPicPr>
              <a:picLocks noChangeAspect="1"/>
            </p:cNvPicPr>
            <p:nvPr/>
          </p:nvPicPr>
          <p:blipFill>
            <a:blip r:embed="rId2"/>
            <a:stretch>
              <a:fillRect/>
            </a:stretch>
          </p:blipFill>
          <p:spPr>
            <a:xfrm>
              <a:off x="1349720" y="1450663"/>
              <a:ext cx="4000500" cy="2609850"/>
            </a:xfrm>
            <a:prstGeom prst="rect">
              <a:avLst/>
            </a:prstGeom>
          </p:spPr>
        </p:pic>
      </p:grpSp>
      <p:grpSp>
        <p:nvGrpSpPr>
          <p:cNvPr id="26" name="グループ化 25"/>
          <p:cNvGrpSpPr/>
          <p:nvPr/>
        </p:nvGrpSpPr>
        <p:grpSpPr>
          <a:xfrm>
            <a:off x="5660922" y="688663"/>
            <a:ext cx="4900585" cy="3917208"/>
            <a:chOff x="5660922" y="688663"/>
            <a:chExt cx="4900585" cy="3917208"/>
          </a:xfrm>
        </p:grpSpPr>
        <p:sp>
          <p:nvSpPr>
            <p:cNvPr id="12" name="正方形/長方形 11"/>
            <p:cNvSpPr/>
            <p:nvPr/>
          </p:nvSpPr>
          <p:spPr>
            <a:xfrm>
              <a:off x="6985187" y="866540"/>
              <a:ext cx="3576320" cy="37393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chemeClr val="tx1"/>
                  </a:solidFill>
                  <a:latin typeface="HGP明朝B" panose="02020800000000000000" pitchFamily="18" charset="-128"/>
                  <a:ea typeface="HGP明朝B" panose="02020800000000000000" pitchFamily="18" charset="-128"/>
                </a:rPr>
                <a:t>・血糖値上昇</a:t>
              </a:r>
              <a:endParaRPr kumimoji="1" lang="en-US" altLang="ja-JP" sz="3200" dirty="0" smtClean="0">
                <a:solidFill>
                  <a:schemeClr val="tx1"/>
                </a:solidFill>
                <a:latin typeface="HGP明朝B" panose="02020800000000000000" pitchFamily="18" charset="-128"/>
                <a:ea typeface="HGP明朝B" panose="02020800000000000000" pitchFamily="18" charset="-128"/>
              </a:endParaRPr>
            </a:p>
            <a:p>
              <a:r>
                <a:rPr lang="ja-JP" altLang="en-US" sz="3200" dirty="0" smtClean="0">
                  <a:solidFill>
                    <a:schemeClr val="tx1"/>
                  </a:solidFill>
                  <a:latin typeface="HGP明朝B" panose="02020800000000000000" pitchFamily="18" charset="-128"/>
                  <a:ea typeface="HGP明朝B" panose="02020800000000000000" pitchFamily="18" charset="-128"/>
                </a:rPr>
                <a:t>・高血圧</a:t>
              </a:r>
              <a:endParaRPr lang="en-US" altLang="ja-JP" sz="3200" dirty="0" smtClean="0">
                <a:solidFill>
                  <a:schemeClr val="tx1"/>
                </a:solidFill>
                <a:latin typeface="HGP明朝B" panose="02020800000000000000" pitchFamily="18" charset="-128"/>
                <a:ea typeface="HGP明朝B" panose="02020800000000000000" pitchFamily="18" charset="-128"/>
              </a:endParaRPr>
            </a:p>
            <a:p>
              <a:r>
                <a:rPr kumimoji="1" lang="ja-JP" altLang="en-US" sz="3200" dirty="0" smtClean="0">
                  <a:solidFill>
                    <a:schemeClr val="tx1"/>
                  </a:solidFill>
                  <a:latin typeface="HGP明朝B" panose="02020800000000000000" pitchFamily="18" charset="-128"/>
                  <a:ea typeface="HGP明朝B" panose="02020800000000000000" pitchFamily="18" charset="-128"/>
                </a:rPr>
                <a:t>・運動不足</a:t>
              </a:r>
              <a:endParaRPr kumimoji="1" lang="en-US" altLang="ja-JP" sz="3200" dirty="0" smtClean="0">
                <a:solidFill>
                  <a:schemeClr val="tx1"/>
                </a:solidFill>
                <a:latin typeface="HGP明朝B" panose="02020800000000000000" pitchFamily="18" charset="-128"/>
                <a:ea typeface="HGP明朝B" panose="02020800000000000000" pitchFamily="18" charset="-128"/>
              </a:endParaRPr>
            </a:p>
            <a:p>
              <a:r>
                <a:rPr lang="ja-JP" altLang="en-US" sz="3200" dirty="0" smtClean="0">
                  <a:solidFill>
                    <a:schemeClr val="tx1"/>
                  </a:solidFill>
                  <a:latin typeface="HGP明朝B" panose="02020800000000000000" pitchFamily="18" charset="-128"/>
                  <a:ea typeface="HGP明朝B" panose="02020800000000000000" pitchFamily="18" charset="-128"/>
                </a:rPr>
                <a:t>・</a:t>
              </a:r>
              <a:r>
                <a:rPr kumimoji="1" lang="ja-JP" altLang="en-US" sz="3200" dirty="0" smtClean="0">
                  <a:solidFill>
                    <a:schemeClr val="tx1"/>
                  </a:solidFill>
                  <a:latin typeface="HGP明朝B" panose="02020800000000000000" pitchFamily="18" charset="-128"/>
                  <a:ea typeface="HGP明朝B" panose="02020800000000000000" pitchFamily="18" charset="-128"/>
                </a:rPr>
                <a:t>脂質代謝異常</a:t>
              </a:r>
              <a:endParaRPr kumimoji="1" lang="en-US" altLang="ja-JP" sz="3200" dirty="0" smtClean="0">
                <a:solidFill>
                  <a:schemeClr val="tx1"/>
                </a:solidFill>
                <a:latin typeface="HGP明朝B" panose="02020800000000000000" pitchFamily="18" charset="-128"/>
                <a:ea typeface="HGP明朝B" panose="02020800000000000000" pitchFamily="18" charset="-128"/>
              </a:endParaRPr>
            </a:p>
            <a:p>
              <a:r>
                <a:rPr lang="ja-JP" altLang="en-US" sz="3200" dirty="0" smtClean="0">
                  <a:solidFill>
                    <a:schemeClr val="tx1"/>
                  </a:solidFill>
                  <a:latin typeface="HGP明朝B" panose="02020800000000000000" pitchFamily="18" charset="-128"/>
                  <a:ea typeface="HGP明朝B" panose="02020800000000000000" pitchFamily="18" charset="-128"/>
                </a:rPr>
                <a:t>・喫煙？</a:t>
              </a:r>
              <a:endParaRPr kumimoji="1" lang="ja-JP" altLang="en-US" sz="3200" dirty="0" smtClean="0">
                <a:solidFill>
                  <a:schemeClr val="tx1"/>
                </a:solidFill>
                <a:latin typeface="HGP明朝B" panose="02020800000000000000" pitchFamily="18" charset="-128"/>
                <a:ea typeface="HGP明朝B" panose="02020800000000000000" pitchFamily="18" charset="-128"/>
              </a:endParaRPr>
            </a:p>
          </p:txBody>
        </p:sp>
        <p:sp>
          <p:nvSpPr>
            <p:cNvPr id="13" name="正方形/長方形 12"/>
            <p:cNvSpPr/>
            <p:nvPr/>
          </p:nvSpPr>
          <p:spPr>
            <a:xfrm>
              <a:off x="6123494" y="688663"/>
              <a:ext cx="906211" cy="3661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latin typeface="HGP明朝B" panose="02020800000000000000" pitchFamily="18" charset="-128"/>
                  <a:ea typeface="HGP明朝B" panose="02020800000000000000" pitchFamily="18" charset="-128"/>
                </a:rPr>
                <a:t>血</a:t>
              </a:r>
              <a:endParaRPr kumimoji="1" lang="en-US" altLang="ja-JP" sz="3600" dirty="0" smtClean="0">
                <a:solidFill>
                  <a:schemeClr val="tx1"/>
                </a:solidFill>
                <a:latin typeface="HGP明朝B" panose="02020800000000000000" pitchFamily="18" charset="-128"/>
                <a:ea typeface="HGP明朝B" panose="02020800000000000000" pitchFamily="18" charset="-128"/>
              </a:endParaRPr>
            </a:p>
            <a:p>
              <a:pPr algn="ctr"/>
              <a:r>
                <a:rPr kumimoji="1" lang="ja-JP" altLang="en-US" sz="3600" dirty="0" smtClean="0">
                  <a:solidFill>
                    <a:schemeClr val="tx1"/>
                  </a:solidFill>
                  <a:latin typeface="HGP明朝B" panose="02020800000000000000" pitchFamily="18" charset="-128"/>
                  <a:ea typeface="HGP明朝B" panose="02020800000000000000" pitchFamily="18" charset="-128"/>
                </a:rPr>
                <a:t>管</a:t>
              </a:r>
              <a:endParaRPr kumimoji="1" lang="en-US" altLang="ja-JP" sz="3600" dirty="0" smtClean="0">
                <a:solidFill>
                  <a:schemeClr val="tx1"/>
                </a:solidFill>
                <a:latin typeface="HGP明朝B" panose="02020800000000000000" pitchFamily="18" charset="-128"/>
                <a:ea typeface="HGP明朝B" panose="02020800000000000000" pitchFamily="18" charset="-128"/>
              </a:endParaRPr>
            </a:p>
            <a:p>
              <a:pPr algn="ctr"/>
              <a:r>
                <a:rPr kumimoji="1" lang="ja-JP" altLang="en-US" sz="3600" dirty="0" smtClean="0">
                  <a:solidFill>
                    <a:schemeClr val="tx1"/>
                  </a:solidFill>
                  <a:latin typeface="HGP明朝B" panose="02020800000000000000" pitchFamily="18" charset="-128"/>
                  <a:ea typeface="HGP明朝B" panose="02020800000000000000" pitchFamily="18" charset="-128"/>
                </a:rPr>
                <a:t>の</a:t>
              </a:r>
              <a:endParaRPr kumimoji="1" lang="en-US" altLang="ja-JP" sz="3600" dirty="0" smtClean="0">
                <a:solidFill>
                  <a:schemeClr val="tx1"/>
                </a:solidFill>
                <a:latin typeface="HGP明朝B" panose="02020800000000000000" pitchFamily="18" charset="-128"/>
                <a:ea typeface="HGP明朝B" panose="02020800000000000000" pitchFamily="18" charset="-128"/>
              </a:endParaRPr>
            </a:p>
            <a:p>
              <a:pPr algn="ctr"/>
              <a:r>
                <a:rPr kumimoji="1" lang="ja-JP" altLang="en-US" sz="3600" dirty="0" smtClean="0">
                  <a:solidFill>
                    <a:schemeClr val="tx1"/>
                  </a:solidFill>
                  <a:latin typeface="HGP明朝B" panose="02020800000000000000" pitchFamily="18" charset="-128"/>
                  <a:ea typeface="HGP明朝B" panose="02020800000000000000" pitchFamily="18" charset="-128"/>
                </a:rPr>
                <a:t>劣</a:t>
              </a:r>
              <a:endParaRPr kumimoji="1" lang="en-US" altLang="ja-JP" sz="3600" dirty="0" smtClean="0">
                <a:solidFill>
                  <a:schemeClr val="tx1"/>
                </a:solidFill>
                <a:latin typeface="HGP明朝B" panose="02020800000000000000" pitchFamily="18" charset="-128"/>
                <a:ea typeface="HGP明朝B" panose="02020800000000000000" pitchFamily="18" charset="-128"/>
              </a:endParaRPr>
            </a:p>
            <a:p>
              <a:pPr algn="ctr"/>
              <a:r>
                <a:rPr kumimoji="1" lang="ja-JP" altLang="en-US" sz="3600" dirty="0" smtClean="0">
                  <a:solidFill>
                    <a:schemeClr val="tx1"/>
                  </a:solidFill>
                  <a:latin typeface="HGP明朝B" panose="02020800000000000000" pitchFamily="18" charset="-128"/>
                  <a:ea typeface="HGP明朝B" panose="02020800000000000000" pitchFamily="18" charset="-128"/>
                </a:rPr>
                <a:t>化</a:t>
              </a:r>
            </a:p>
          </p:txBody>
        </p:sp>
        <p:sp>
          <p:nvSpPr>
            <p:cNvPr id="25" name="右矢印 24"/>
            <p:cNvSpPr/>
            <p:nvPr/>
          </p:nvSpPr>
          <p:spPr>
            <a:xfrm>
              <a:off x="5660922" y="2122330"/>
              <a:ext cx="462572" cy="1056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grpSp>
      <p:grpSp>
        <p:nvGrpSpPr>
          <p:cNvPr id="29" name="グループ化 28"/>
          <p:cNvGrpSpPr/>
          <p:nvPr/>
        </p:nvGrpSpPr>
        <p:grpSpPr>
          <a:xfrm>
            <a:off x="10354321" y="1116122"/>
            <a:ext cx="1463484" cy="3661664"/>
            <a:chOff x="10354321" y="1116122"/>
            <a:chExt cx="1463484" cy="3661664"/>
          </a:xfrm>
        </p:grpSpPr>
        <p:sp>
          <p:nvSpPr>
            <p:cNvPr id="27" name="右矢印 26"/>
            <p:cNvSpPr/>
            <p:nvPr/>
          </p:nvSpPr>
          <p:spPr>
            <a:xfrm>
              <a:off x="10354321" y="2072803"/>
              <a:ext cx="462572" cy="1056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sp>
          <p:nvSpPr>
            <p:cNvPr id="28" name="正方形/長方形 27"/>
            <p:cNvSpPr/>
            <p:nvPr/>
          </p:nvSpPr>
          <p:spPr>
            <a:xfrm>
              <a:off x="10911594" y="1116122"/>
              <a:ext cx="906211" cy="3661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latin typeface="HGP明朝B" panose="02020800000000000000" pitchFamily="18" charset="-128"/>
                  <a:ea typeface="HGP明朝B" panose="02020800000000000000" pitchFamily="18" charset="-128"/>
                </a:rPr>
                <a:t>血</a:t>
              </a:r>
              <a:endParaRPr kumimoji="1" lang="en-US" altLang="ja-JP" sz="3600" dirty="0" smtClean="0">
                <a:solidFill>
                  <a:schemeClr val="tx1"/>
                </a:solidFill>
                <a:latin typeface="HGP明朝B" panose="02020800000000000000" pitchFamily="18" charset="-128"/>
                <a:ea typeface="HGP明朝B" panose="02020800000000000000" pitchFamily="18" charset="-128"/>
              </a:endParaRPr>
            </a:p>
            <a:p>
              <a:pPr algn="ctr"/>
              <a:r>
                <a:rPr kumimoji="1" lang="ja-JP" altLang="en-US" sz="3600" dirty="0" smtClean="0">
                  <a:solidFill>
                    <a:schemeClr val="tx1"/>
                  </a:solidFill>
                  <a:latin typeface="HGP明朝B" panose="02020800000000000000" pitchFamily="18" charset="-128"/>
                  <a:ea typeface="HGP明朝B" panose="02020800000000000000" pitchFamily="18" charset="-128"/>
                </a:rPr>
                <a:t>管</a:t>
              </a:r>
              <a:endParaRPr kumimoji="1" lang="en-US" altLang="ja-JP" sz="3600" dirty="0" smtClean="0">
                <a:solidFill>
                  <a:schemeClr val="tx1"/>
                </a:solidFill>
                <a:latin typeface="HGP明朝B" panose="02020800000000000000" pitchFamily="18" charset="-128"/>
                <a:ea typeface="HGP明朝B" panose="02020800000000000000" pitchFamily="18" charset="-128"/>
              </a:endParaRPr>
            </a:p>
            <a:p>
              <a:pPr algn="ctr"/>
              <a:r>
                <a:rPr kumimoji="1" lang="ja-JP" altLang="en-US" sz="3600" dirty="0" smtClean="0">
                  <a:solidFill>
                    <a:schemeClr val="tx1"/>
                  </a:solidFill>
                  <a:latin typeface="HGP明朝B" panose="02020800000000000000" pitchFamily="18" charset="-128"/>
                  <a:ea typeface="HGP明朝B" panose="02020800000000000000" pitchFamily="18" charset="-128"/>
                </a:rPr>
                <a:t>の</a:t>
              </a:r>
              <a:endParaRPr kumimoji="1" lang="en-US" altLang="ja-JP" sz="3600" dirty="0" smtClean="0">
                <a:solidFill>
                  <a:schemeClr val="tx1"/>
                </a:solidFill>
                <a:latin typeface="HGP明朝B" panose="02020800000000000000" pitchFamily="18" charset="-128"/>
                <a:ea typeface="HGP明朝B" panose="02020800000000000000" pitchFamily="18" charset="-128"/>
              </a:endParaRPr>
            </a:p>
            <a:p>
              <a:pPr algn="ctr"/>
              <a:r>
                <a:rPr kumimoji="1" lang="ja-JP" altLang="en-US" sz="3600" dirty="0" smtClean="0">
                  <a:solidFill>
                    <a:schemeClr val="tx1"/>
                  </a:solidFill>
                  <a:latin typeface="HGP明朝B" panose="02020800000000000000" pitchFamily="18" charset="-128"/>
                  <a:ea typeface="HGP明朝B" panose="02020800000000000000" pitchFamily="18" charset="-128"/>
                </a:rPr>
                <a:t>機能低下</a:t>
              </a:r>
            </a:p>
          </p:txBody>
        </p:sp>
      </p:grpSp>
      <p:grpSp>
        <p:nvGrpSpPr>
          <p:cNvPr id="41" name="グループ化 40"/>
          <p:cNvGrpSpPr/>
          <p:nvPr/>
        </p:nvGrpSpPr>
        <p:grpSpPr>
          <a:xfrm>
            <a:off x="1225432" y="4996861"/>
            <a:ext cx="8249576" cy="3040298"/>
            <a:chOff x="1188000" y="4824000"/>
            <a:chExt cx="8249576" cy="3040298"/>
          </a:xfrm>
        </p:grpSpPr>
        <p:sp>
          <p:nvSpPr>
            <p:cNvPr id="14" name="正方形/長方形 13"/>
            <p:cNvSpPr/>
            <p:nvPr/>
          </p:nvSpPr>
          <p:spPr>
            <a:xfrm>
              <a:off x="5264384" y="4824000"/>
              <a:ext cx="3576320" cy="628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HGP明朝B" panose="02020800000000000000" pitchFamily="18" charset="-128"/>
                  <a:ea typeface="HGP明朝B" panose="02020800000000000000" pitchFamily="18" charset="-128"/>
                </a:rPr>
                <a:t>血管弛緩不全・血管収縮</a:t>
              </a:r>
            </a:p>
          </p:txBody>
        </p:sp>
        <p:sp>
          <p:nvSpPr>
            <p:cNvPr id="15" name="正方形/長方形 14"/>
            <p:cNvSpPr/>
            <p:nvPr/>
          </p:nvSpPr>
          <p:spPr>
            <a:xfrm>
              <a:off x="1188000" y="4824000"/>
              <a:ext cx="3576320" cy="787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HGP明朝B" panose="02020800000000000000" pitchFamily="18" charset="-128"/>
                  <a:ea typeface="HGP明朝B" panose="02020800000000000000" pitchFamily="18" charset="-128"/>
                </a:rPr>
                <a:t>ＮＯ分泌低下、エンドセリン・カテコラミン分泌亢進</a:t>
              </a:r>
            </a:p>
          </p:txBody>
        </p:sp>
        <p:sp>
          <p:nvSpPr>
            <p:cNvPr id="16" name="正方形/長方形 15"/>
            <p:cNvSpPr/>
            <p:nvPr/>
          </p:nvSpPr>
          <p:spPr>
            <a:xfrm>
              <a:off x="5264384" y="5544000"/>
              <a:ext cx="3147708" cy="6597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HGP明朝B" panose="02020800000000000000" pitchFamily="18" charset="-128"/>
                  <a:ea typeface="HGP明朝B" panose="02020800000000000000" pitchFamily="18" charset="-128"/>
                </a:rPr>
                <a:t>血栓形成・凝固亢進</a:t>
              </a:r>
            </a:p>
          </p:txBody>
        </p:sp>
        <p:sp>
          <p:nvSpPr>
            <p:cNvPr id="17" name="正方形/長方形 16"/>
            <p:cNvSpPr/>
            <p:nvPr/>
          </p:nvSpPr>
          <p:spPr>
            <a:xfrm>
              <a:off x="1188000" y="5544000"/>
              <a:ext cx="3576320" cy="5985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solidFill>
                    <a:schemeClr val="tx1"/>
                  </a:solidFill>
                  <a:latin typeface="HGP明朝B" panose="02020800000000000000" pitchFamily="18" charset="-128"/>
                  <a:ea typeface="HGP明朝B" panose="02020800000000000000" pitchFamily="18" charset="-128"/>
                </a:rPr>
                <a:t>PAI-1</a:t>
              </a:r>
              <a:r>
                <a:rPr kumimoji="1" lang="ja-JP" altLang="en-US" sz="2000" dirty="0" smtClean="0">
                  <a:solidFill>
                    <a:schemeClr val="tx1"/>
                  </a:solidFill>
                  <a:latin typeface="HGP明朝B" panose="02020800000000000000" pitchFamily="18" charset="-128"/>
                  <a:ea typeface="HGP明朝B" panose="02020800000000000000" pitchFamily="18" charset="-128"/>
                </a:rPr>
                <a:t>分泌亢進など</a:t>
              </a:r>
            </a:p>
          </p:txBody>
        </p:sp>
        <p:sp>
          <p:nvSpPr>
            <p:cNvPr id="18" name="正方形/長方形 17"/>
            <p:cNvSpPr/>
            <p:nvPr/>
          </p:nvSpPr>
          <p:spPr>
            <a:xfrm>
              <a:off x="5264384" y="6048000"/>
              <a:ext cx="4173192" cy="6448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000" dirty="0" smtClean="0">
                  <a:solidFill>
                    <a:schemeClr val="tx1"/>
                  </a:solidFill>
                  <a:latin typeface="HGP明朝B" panose="02020800000000000000" pitchFamily="18" charset="-128"/>
                  <a:ea typeface="HGP明朝B" panose="02020800000000000000" pitchFamily="18" charset="-128"/>
                </a:rPr>
                <a:t>血管壁への炎症細胞の接着の促進</a:t>
              </a:r>
            </a:p>
          </p:txBody>
        </p:sp>
        <p:sp>
          <p:nvSpPr>
            <p:cNvPr id="19" name="正方形/長方形 18"/>
            <p:cNvSpPr/>
            <p:nvPr/>
          </p:nvSpPr>
          <p:spPr>
            <a:xfrm>
              <a:off x="1188000" y="6048000"/>
              <a:ext cx="3884641" cy="7397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000" dirty="0" smtClean="0">
                  <a:solidFill>
                    <a:schemeClr val="tx1"/>
                  </a:solidFill>
                  <a:latin typeface="HGP明朝B" panose="02020800000000000000" pitchFamily="18" charset="-128"/>
                  <a:ea typeface="HGP明朝B" panose="02020800000000000000" pitchFamily="18" charset="-128"/>
                </a:rPr>
                <a:t>ICAM-1</a:t>
              </a:r>
              <a:r>
                <a:rPr kumimoji="1" lang="ja-JP" altLang="en-US" sz="2000" dirty="0" err="1" smtClean="0">
                  <a:solidFill>
                    <a:schemeClr val="tx1"/>
                  </a:solidFill>
                  <a:latin typeface="HGP明朝B" panose="02020800000000000000" pitchFamily="18" charset="-128"/>
                  <a:ea typeface="HGP明朝B" panose="02020800000000000000" pitchFamily="18" charset="-128"/>
                </a:rPr>
                <a:t>、</a:t>
              </a:r>
              <a:r>
                <a:rPr kumimoji="1" lang="en-US" altLang="ja-JP" sz="2000" dirty="0" smtClean="0">
                  <a:solidFill>
                    <a:schemeClr val="tx1"/>
                  </a:solidFill>
                  <a:latin typeface="HGP明朝B" panose="02020800000000000000" pitchFamily="18" charset="-128"/>
                  <a:ea typeface="HGP明朝B" panose="02020800000000000000" pitchFamily="18" charset="-128"/>
                </a:rPr>
                <a:t>VCAM-1</a:t>
              </a:r>
              <a:r>
                <a:rPr kumimoji="1" lang="ja-JP" altLang="en-US" sz="2000" dirty="0" smtClean="0">
                  <a:solidFill>
                    <a:schemeClr val="tx1"/>
                  </a:solidFill>
                  <a:latin typeface="HGP明朝B" panose="02020800000000000000" pitchFamily="18" charset="-128"/>
                  <a:ea typeface="HGP明朝B" panose="02020800000000000000" pitchFamily="18" charset="-128"/>
                </a:rPr>
                <a:t>などの発現亢進</a:t>
              </a:r>
            </a:p>
          </p:txBody>
        </p:sp>
        <p:sp>
          <p:nvSpPr>
            <p:cNvPr id="20" name="正方形/長方形 19"/>
            <p:cNvSpPr/>
            <p:nvPr/>
          </p:nvSpPr>
          <p:spPr>
            <a:xfrm>
              <a:off x="1188000" y="6696000"/>
              <a:ext cx="3576320" cy="5363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000" dirty="0" smtClean="0">
                  <a:solidFill>
                    <a:schemeClr val="tx1"/>
                  </a:solidFill>
                  <a:latin typeface="HGP明朝B" panose="02020800000000000000" pitchFamily="18" charset="-128"/>
                  <a:ea typeface="HGP明朝B" panose="02020800000000000000" pitchFamily="18" charset="-128"/>
                </a:rPr>
                <a:t>MMP</a:t>
              </a:r>
              <a:r>
                <a:rPr lang="ja-JP" altLang="en-US" sz="2000" dirty="0" smtClean="0">
                  <a:solidFill>
                    <a:schemeClr val="tx1"/>
                  </a:solidFill>
                  <a:latin typeface="HGP明朝B" panose="02020800000000000000" pitchFamily="18" charset="-128"/>
                  <a:ea typeface="HGP明朝B" panose="02020800000000000000" pitchFamily="18" charset="-128"/>
                </a:rPr>
                <a:t>などの発現亢進</a:t>
              </a:r>
              <a:endParaRPr kumimoji="1" lang="ja-JP" altLang="en-US" sz="2000" dirty="0" smtClean="0">
                <a:solidFill>
                  <a:schemeClr val="tx1"/>
                </a:solidFill>
                <a:latin typeface="HGP明朝B" panose="02020800000000000000" pitchFamily="18" charset="-128"/>
                <a:ea typeface="HGP明朝B" panose="02020800000000000000" pitchFamily="18" charset="-128"/>
              </a:endParaRPr>
            </a:p>
          </p:txBody>
        </p:sp>
        <p:sp>
          <p:nvSpPr>
            <p:cNvPr id="21" name="正方形/長方形 20"/>
            <p:cNvSpPr/>
            <p:nvPr/>
          </p:nvSpPr>
          <p:spPr>
            <a:xfrm>
              <a:off x="5264384" y="6696000"/>
              <a:ext cx="3576320" cy="4861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HGP明朝B" panose="02020800000000000000" pitchFamily="18" charset="-128"/>
                  <a:ea typeface="HGP明朝B" panose="02020800000000000000" pitchFamily="18" charset="-128"/>
                </a:rPr>
                <a:t>プラーク脆弱性の亢進</a:t>
              </a:r>
              <a:endParaRPr kumimoji="1" lang="ja-JP" altLang="en-US" sz="2000" dirty="0" smtClean="0">
                <a:solidFill>
                  <a:schemeClr val="tx1"/>
                </a:solidFill>
                <a:latin typeface="HGP明朝B" panose="02020800000000000000" pitchFamily="18" charset="-128"/>
                <a:ea typeface="HGP明朝B" panose="02020800000000000000" pitchFamily="18" charset="-128"/>
              </a:endParaRPr>
            </a:p>
          </p:txBody>
        </p:sp>
        <p:sp>
          <p:nvSpPr>
            <p:cNvPr id="30" name="正方形/長方形 29"/>
            <p:cNvSpPr/>
            <p:nvPr/>
          </p:nvSpPr>
          <p:spPr>
            <a:xfrm>
              <a:off x="1188000" y="7164000"/>
              <a:ext cx="3576320" cy="7002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HGP明朝B" panose="02020800000000000000" pitchFamily="18" charset="-128"/>
                  <a:ea typeface="HGP明朝B" panose="02020800000000000000" pitchFamily="18" charset="-128"/>
                </a:rPr>
                <a:t>増殖因子・遊走因子の分泌</a:t>
              </a:r>
              <a:endParaRPr kumimoji="1" lang="ja-JP" altLang="en-US" sz="2000" dirty="0" smtClean="0">
                <a:solidFill>
                  <a:schemeClr val="tx1"/>
                </a:solidFill>
                <a:latin typeface="HGP明朝B" panose="02020800000000000000" pitchFamily="18" charset="-128"/>
                <a:ea typeface="HGP明朝B" panose="02020800000000000000" pitchFamily="18" charset="-128"/>
              </a:endParaRPr>
            </a:p>
          </p:txBody>
        </p:sp>
        <p:sp>
          <p:nvSpPr>
            <p:cNvPr id="31" name="正方形/長方形 30"/>
            <p:cNvSpPr/>
            <p:nvPr/>
          </p:nvSpPr>
          <p:spPr>
            <a:xfrm>
              <a:off x="5264384" y="7164000"/>
              <a:ext cx="3576320" cy="6348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HGP明朝B" panose="02020800000000000000" pitchFamily="18" charset="-128"/>
                  <a:ea typeface="HGP明朝B" panose="02020800000000000000" pitchFamily="18" charset="-128"/>
                </a:rPr>
                <a:t>新生内膜の形成</a:t>
              </a:r>
              <a:endParaRPr kumimoji="1" lang="ja-JP" altLang="en-US" sz="2000" dirty="0" smtClean="0">
                <a:solidFill>
                  <a:schemeClr val="tx1"/>
                </a:solidFill>
                <a:latin typeface="HGP明朝B" panose="02020800000000000000" pitchFamily="18" charset="-128"/>
                <a:ea typeface="HGP明朝B" panose="02020800000000000000" pitchFamily="18" charset="-128"/>
              </a:endParaRPr>
            </a:p>
          </p:txBody>
        </p:sp>
        <p:sp>
          <p:nvSpPr>
            <p:cNvPr id="36" name="正方形/長方形 35"/>
            <p:cNvSpPr/>
            <p:nvPr/>
          </p:nvSpPr>
          <p:spPr>
            <a:xfrm>
              <a:off x="4922292" y="4935981"/>
              <a:ext cx="433239" cy="418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HGP明朝B" panose="02020800000000000000" pitchFamily="18" charset="-128"/>
                  <a:ea typeface="HGP明朝B" panose="02020800000000000000" pitchFamily="18" charset="-128"/>
                </a:rPr>
                <a:t>⇒</a:t>
              </a:r>
              <a:endParaRPr kumimoji="1" lang="ja-JP" altLang="en-US" sz="2000" dirty="0" smtClean="0">
                <a:solidFill>
                  <a:schemeClr val="tx1"/>
                </a:solidFill>
                <a:latin typeface="HGP明朝B" panose="02020800000000000000" pitchFamily="18" charset="-128"/>
                <a:ea typeface="HGP明朝B" panose="02020800000000000000" pitchFamily="18" charset="-128"/>
              </a:endParaRPr>
            </a:p>
          </p:txBody>
        </p:sp>
        <p:sp>
          <p:nvSpPr>
            <p:cNvPr id="37" name="正方形/長方形 36"/>
            <p:cNvSpPr/>
            <p:nvPr/>
          </p:nvSpPr>
          <p:spPr>
            <a:xfrm>
              <a:off x="4946754" y="5679006"/>
              <a:ext cx="433239" cy="418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HGP明朝B" panose="02020800000000000000" pitchFamily="18" charset="-128"/>
                  <a:ea typeface="HGP明朝B" panose="02020800000000000000" pitchFamily="18" charset="-128"/>
                </a:rPr>
                <a:t>⇒</a:t>
              </a:r>
              <a:endParaRPr kumimoji="1" lang="ja-JP" altLang="en-US" sz="2000" dirty="0" smtClean="0">
                <a:solidFill>
                  <a:schemeClr val="tx1"/>
                </a:solidFill>
                <a:latin typeface="HGP明朝B" panose="02020800000000000000" pitchFamily="18" charset="-128"/>
                <a:ea typeface="HGP明朝B" panose="02020800000000000000" pitchFamily="18" charset="-128"/>
              </a:endParaRPr>
            </a:p>
          </p:txBody>
        </p:sp>
        <p:sp>
          <p:nvSpPr>
            <p:cNvPr id="38" name="正方形/長方形 37"/>
            <p:cNvSpPr/>
            <p:nvPr/>
          </p:nvSpPr>
          <p:spPr>
            <a:xfrm>
              <a:off x="4946755" y="6194980"/>
              <a:ext cx="433239" cy="418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HGP明朝B" panose="02020800000000000000" pitchFamily="18" charset="-128"/>
                  <a:ea typeface="HGP明朝B" panose="02020800000000000000" pitchFamily="18" charset="-128"/>
                </a:rPr>
                <a:t>⇒</a:t>
              </a:r>
              <a:endParaRPr kumimoji="1" lang="ja-JP" altLang="en-US" sz="2000" dirty="0" smtClean="0">
                <a:solidFill>
                  <a:schemeClr val="tx1"/>
                </a:solidFill>
                <a:latin typeface="HGP明朝B" panose="02020800000000000000" pitchFamily="18" charset="-128"/>
                <a:ea typeface="HGP明朝B" panose="02020800000000000000" pitchFamily="18" charset="-128"/>
              </a:endParaRPr>
            </a:p>
          </p:txBody>
        </p:sp>
        <p:sp>
          <p:nvSpPr>
            <p:cNvPr id="39" name="正方形/長方形 38"/>
            <p:cNvSpPr/>
            <p:nvPr/>
          </p:nvSpPr>
          <p:spPr>
            <a:xfrm>
              <a:off x="4936405" y="6743926"/>
              <a:ext cx="433239" cy="418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HGP明朝B" panose="02020800000000000000" pitchFamily="18" charset="-128"/>
                  <a:ea typeface="HGP明朝B" panose="02020800000000000000" pitchFamily="18" charset="-128"/>
                </a:rPr>
                <a:t>⇒</a:t>
              </a:r>
              <a:endParaRPr kumimoji="1" lang="ja-JP" altLang="en-US" sz="2000" dirty="0" smtClean="0">
                <a:solidFill>
                  <a:schemeClr val="tx1"/>
                </a:solidFill>
                <a:latin typeface="HGP明朝B" panose="02020800000000000000" pitchFamily="18" charset="-128"/>
                <a:ea typeface="HGP明朝B" panose="02020800000000000000" pitchFamily="18" charset="-128"/>
              </a:endParaRPr>
            </a:p>
          </p:txBody>
        </p:sp>
        <p:sp>
          <p:nvSpPr>
            <p:cNvPr id="40" name="正方形/長方形 39"/>
            <p:cNvSpPr/>
            <p:nvPr/>
          </p:nvSpPr>
          <p:spPr>
            <a:xfrm>
              <a:off x="4923444" y="7284762"/>
              <a:ext cx="433239" cy="4185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dirty="0" smtClean="0">
                  <a:solidFill>
                    <a:schemeClr val="tx1"/>
                  </a:solidFill>
                  <a:latin typeface="HGP明朝B" panose="02020800000000000000" pitchFamily="18" charset="-128"/>
                  <a:ea typeface="HGP明朝B" panose="02020800000000000000" pitchFamily="18" charset="-128"/>
                </a:rPr>
                <a:t>⇒</a:t>
              </a:r>
              <a:endParaRPr kumimoji="1" lang="ja-JP" altLang="en-US" sz="2000" dirty="0" smtClean="0">
                <a:solidFill>
                  <a:schemeClr val="tx1"/>
                </a:solidFill>
                <a:latin typeface="HGP明朝B" panose="02020800000000000000" pitchFamily="18" charset="-128"/>
                <a:ea typeface="HGP明朝B" panose="02020800000000000000" pitchFamily="18" charset="-128"/>
              </a:endParaRPr>
            </a:p>
          </p:txBody>
        </p:sp>
      </p:grpSp>
      <p:grpSp>
        <p:nvGrpSpPr>
          <p:cNvPr id="46" name="グループ化 45"/>
          <p:cNvGrpSpPr/>
          <p:nvPr/>
        </p:nvGrpSpPr>
        <p:grpSpPr>
          <a:xfrm>
            <a:off x="6461644" y="5603281"/>
            <a:ext cx="6369207" cy="3582244"/>
            <a:chOff x="6461644" y="5603281"/>
            <a:chExt cx="6369207" cy="3582244"/>
          </a:xfrm>
        </p:grpSpPr>
        <p:sp>
          <p:nvSpPr>
            <p:cNvPr id="33" name="正方形/長方形 32"/>
            <p:cNvSpPr/>
            <p:nvPr/>
          </p:nvSpPr>
          <p:spPr>
            <a:xfrm>
              <a:off x="6461644" y="7934279"/>
              <a:ext cx="5833112" cy="12512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P明朝B" panose="02020800000000000000" pitchFamily="18" charset="-128"/>
                  <a:ea typeface="HGP明朝B" panose="02020800000000000000" pitchFamily="18" charset="-128"/>
                </a:rPr>
                <a:t>一酸化窒素（</a:t>
              </a:r>
              <a:r>
                <a:rPr lang="en-US" altLang="ja-JP" sz="3600" dirty="0" smtClean="0">
                  <a:solidFill>
                    <a:schemeClr val="tx1"/>
                  </a:solidFill>
                  <a:latin typeface="HGP明朝B" panose="02020800000000000000" pitchFamily="18" charset="-128"/>
                  <a:ea typeface="HGP明朝B" panose="02020800000000000000" pitchFamily="18" charset="-128"/>
                </a:rPr>
                <a:t>NO)</a:t>
              </a:r>
              <a:r>
                <a:rPr lang="ja-JP" altLang="en-US" sz="3600" dirty="0" smtClean="0">
                  <a:solidFill>
                    <a:schemeClr val="tx1"/>
                  </a:solidFill>
                  <a:latin typeface="HGP明朝B" panose="02020800000000000000" pitchFamily="18" charset="-128"/>
                  <a:ea typeface="HGP明朝B" panose="02020800000000000000" pitchFamily="18" charset="-128"/>
                </a:rPr>
                <a:t>産生低下</a:t>
              </a:r>
              <a:endParaRPr lang="en-US" altLang="ja-JP" sz="3600" dirty="0" smtClean="0">
                <a:solidFill>
                  <a:schemeClr val="tx1"/>
                </a:solidFill>
                <a:latin typeface="HGP明朝B" panose="02020800000000000000" pitchFamily="18" charset="-128"/>
                <a:ea typeface="HGP明朝B" panose="02020800000000000000" pitchFamily="18" charset="-128"/>
              </a:endParaRPr>
            </a:p>
            <a:p>
              <a:pPr algn="ctr"/>
              <a:r>
                <a:rPr lang="ja-JP" altLang="en-US" sz="3600" dirty="0" smtClean="0">
                  <a:solidFill>
                    <a:schemeClr val="tx1"/>
                  </a:solidFill>
                  <a:latin typeface="HGP明朝B" panose="02020800000000000000" pitchFamily="18" charset="-128"/>
                  <a:ea typeface="HGP明朝B" panose="02020800000000000000" pitchFamily="18" charset="-128"/>
                </a:rPr>
                <a:t>血管作動性物質の分泌異常</a:t>
              </a:r>
              <a:endParaRPr kumimoji="1" lang="ja-JP" altLang="en-US" sz="3600" dirty="0" smtClean="0">
                <a:solidFill>
                  <a:schemeClr val="tx1"/>
                </a:solidFill>
                <a:latin typeface="HGP明朝B" panose="02020800000000000000" pitchFamily="18" charset="-128"/>
                <a:ea typeface="HGP明朝B" panose="02020800000000000000" pitchFamily="18" charset="-128"/>
              </a:endParaRPr>
            </a:p>
          </p:txBody>
        </p:sp>
        <p:grpSp>
          <p:nvGrpSpPr>
            <p:cNvPr id="43" name="グループ化 42"/>
            <p:cNvGrpSpPr/>
            <p:nvPr/>
          </p:nvGrpSpPr>
          <p:grpSpPr>
            <a:xfrm>
              <a:off x="9586416" y="5603281"/>
              <a:ext cx="3244435" cy="1424202"/>
              <a:chOff x="9586416" y="5603281"/>
              <a:chExt cx="3244435" cy="1424202"/>
            </a:xfrm>
          </p:grpSpPr>
          <p:sp>
            <p:nvSpPr>
              <p:cNvPr id="32" name="正方形/長方形 31"/>
              <p:cNvSpPr/>
              <p:nvPr/>
            </p:nvSpPr>
            <p:spPr>
              <a:xfrm>
                <a:off x="10150431" y="5603281"/>
                <a:ext cx="2680420" cy="14242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dirty="0" smtClean="0">
                    <a:solidFill>
                      <a:schemeClr val="tx1"/>
                    </a:solidFill>
                    <a:latin typeface="HGP明朝B" panose="02020800000000000000" pitchFamily="18" charset="-128"/>
                    <a:ea typeface="HGP明朝B" panose="02020800000000000000" pitchFamily="18" charset="-128"/>
                  </a:rPr>
                  <a:t>動脈硬化巣</a:t>
                </a:r>
                <a:endParaRPr lang="en-US" altLang="ja-JP" sz="3600" dirty="0" smtClean="0">
                  <a:solidFill>
                    <a:schemeClr val="tx1"/>
                  </a:solidFill>
                  <a:latin typeface="HGP明朝B" panose="02020800000000000000" pitchFamily="18" charset="-128"/>
                  <a:ea typeface="HGP明朝B" panose="02020800000000000000" pitchFamily="18" charset="-128"/>
                </a:endParaRPr>
              </a:p>
              <a:p>
                <a:pPr algn="ctr"/>
                <a:r>
                  <a:rPr lang="ja-JP" altLang="en-US" sz="3600" dirty="0" smtClean="0">
                    <a:solidFill>
                      <a:schemeClr val="tx1"/>
                    </a:solidFill>
                    <a:latin typeface="HGP明朝B" panose="02020800000000000000" pitchFamily="18" charset="-128"/>
                    <a:ea typeface="HGP明朝B" panose="02020800000000000000" pitchFamily="18" charset="-128"/>
                  </a:rPr>
                  <a:t>の形成・進展</a:t>
                </a:r>
                <a:endParaRPr kumimoji="1" lang="ja-JP" altLang="en-US" sz="3600" dirty="0" smtClean="0">
                  <a:solidFill>
                    <a:schemeClr val="tx1"/>
                  </a:solidFill>
                  <a:latin typeface="HGP明朝B" panose="02020800000000000000" pitchFamily="18" charset="-128"/>
                  <a:ea typeface="HGP明朝B" panose="02020800000000000000" pitchFamily="18" charset="-128"/>
                </a:endParaRPr>
              </a:p>
            </p:txBody>
          </p:sp>
          <p:sp>
            <p:nvSpPr>
              <p:cNvPr id="42" name="右矢印 41"/>
              <p:cNvSpPr/>
              <p:nvPr/>
            </p:nvSpPr>
            <p:spPr>
              <a:xfrm>
                <a:off x="9586416" y="5827711"/>
                <a:ext cx="462572" cy="10568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grpSp>
      </p:grpSp>
      <p:grpSp>
        <p:nvGrpSpPr>
          <p:cNvPr id="45" name="グループ化 44"/>
          <p:cNvGrpSpPr/>
          <p:nvPr/>
        </p:nvGrpSpPr>
        <p:grpSpPr>
          <a:xfrm>
            <a:off x="6943847" y="489671"/>
            <a:ext cx="6118024" cy="4385773"/>
            <a:chOff x="12378384" y="1393717"/>
            <a:chExt cx="7821543" cy="5149573"/>
          </a:xfrm>
        </p:grpSpPr>
        <p:sp>
          <p:nvSpPr>
            <p:cNvPr id="44" name="正方形/長方形 43"/>
            <p:cNvSpPr/>
            <p:nvPr/>
          </p:nvSpPr>
          <p:spPr>
            <a:xfrm>
              <a:off x="12378384" y="1393717"/>
              <a:ext cx="7821543" cy="51495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smtClean="0">
                <a:solidFill>
                  <a:schemeClr val="tx1"/>
                </a:solidFill>
                <a:latin typeface="HGP明朝B" panose="02020800000000000000" pitchFamily="18" charset="-128"/>
                <a:ea typeface="HGP明朝B" panose="02020800000000000000" pitchFamily="18" charset="-128"/>
              </a:endParaRPr>
            </a:p>
          </p:txBody>
        </p:sp>
        <p:pic>
          <p:nvPicPr>
            <p:cNvPr id="9" name="図 8"/>
            <p:cNvPicPr>
              <a:picLocks noChangeAspect="1"/>
            </p:cNvPicPr>
            <p:nvPr/>
          </p:nvPicPr>
          <p:blipFill>
            <a:blip r:embed="rId3"/>
            <a:stretch>
              <a:fillRect/>
            </a:stretch>
          </p:blipFill>
          <p:spPr>
            <a:xfrm>
              <a:off x="12558424" y="1690953"/>
              <a:ext cx="7403481" cy="4624429"/>
            </a:xfrm>
            <a:prstGeom prst="rect">
              <a:avLst/>
            </a:prstGeom>
            <a:solidFill>
              <a:schemeClr val="tx1"/>
            </a:solidFill>
          </p:spPr>
        </p:pic>
      </p:grpSp>
      <p:pic>
        <p:nvPicPr>
          <p:cNvPr id="5" name="図 4"/>
          <p:cNvPicPr>
            <a:picLocks noChangeAspect="1"/>
          </p:cNvPicPr>
          <p:nvPr/>
        </p:nvPicPr>
        <p:blipFill>
          <a:blip r:embed="rId4"/>
          <a:stretch>
            <a:fillRect/>
          </a:stretch>
        </p:blipFill>
        <p:spPr>
          <a:xfrm>
            <a:off x="970864" y="4099418"/>
            <a:ext cx="8588067" cy="5756398"/>
          </a:xfrm>
          <a:prstGeom prst="rect">
            <a:avLst/>
          </a:prstGeom>
        </p:spPr>
      </p:pic>
      <p:pic>
        <p:nvPicPr>
          <p:cNvPr id="6" name="図 5"/>
          <p:cNvPicPr>
            <a:picLocks noChangeAspect="1"/>
          </p:cNvPicPr>
          <p:nvPr/>
        </p:nvPicPr>
        <p:blipFill>
          <a:blip r:embed="rId5"/>
          <a:stretch>
            <a:fillRect/>
          </a:stretch>
        </p:blipFill>
        <p:spPr>
          <a:xfrm>
            <a:off x="1159218" y="444043"/>
            <a:ext cx="12048782" cy="9036587"/>
          </a:xfrm>
          <a:prstGeom prst="rect">
            <a:avLst/>
          </a:prstGeom>
        </p:spPr>
      </p:pic>
      <p:sp>
        <p:nvSpPr>
          <p:cNvPr id="23" name="正方形/長方形 22"/>
          <p:cNvSpPr/>
          <p:nvPr/>
        </p:nvSpPr>
        <p:spPr>
          <a:xfrm>
            <a:off x="706370" y="257024"/>
            <a:ext cx="12501630" cy="94106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600" b="1" dirty="0" smtClean="0">
                <a:solidFill>
                  <a:schemeClr val="tx1"/>
                </a:solidFill>
                <a:latin typeface="HGP明朝B" panose="02020800000000000000" pitchFamily="18" charset="-128"/>
                <a:ea typeface="HGP明朝B" panose="02020800000000000000" pitchFamily="18" charset="-128"/>
              </a:rPr>
              <a:t>血液が凝固しなかった理由</a:t>
            </a:r>
            <a:endParaRPr kumimoji="1" lang="en-US" altLang="ja-JP" sz="3600" b="1" dirty="0" smtClean="0">
              <a:solidFill>
                <a:schemeClr val="tx1"/>
              </a:solidFill>
              <a:latin typeface="HGP明朝B" panose="02020800000000000000" pitchFamily="18" charset="-128"/>
              <a:ea typeface="HGP明朝B" panose="02020800000000000000" pitchFamily="18" charset="-128"/>
            </a:endParaRPr>
          </a:p>
          <a:p>
            <a:r>
              <a:rPr lang="ja-JP" altLang="en-US" sz="2800" dirty="0" smtClean="0">
                <a:solidFill>
                  <a:schemeClr val="tx1"/>
                </a:solidFill>
                <a:latin typeface="HGP明朝B" panose="02020800000000000000" pitchFamily="18" charset="-128"/>
                <a:ea typeface="HGP明朝B" panose="02020800000000000000" pitchFamily="18" charset="-128"/>
              </a:rPr>
              <a:t>〇トロンボモジュリン</a:t>
            </a:r>
            <a:r>
              <a:rPr lang="en-US" altLang="ja-JP" sz="2800" dirty="0" smtClean="0">
                <a:solidFill>
                  <a:schemeClr val="tx1"/>
                </a:solidFill>
                <a:latin typeface="HGP明朝B" panose="02020800000000000000" pitchFamily="18" charset="-128"/>
                <a:ea typeface="HGP明朝B" panose="02020800000000000000" pitchFamily="18" charset="-128"/>
              </a:rPr>
              <a:t>(TM)</a:t>
            </a:r>
            <a:r>
              <a:rPr lang="ja-JP" altLang="en-US" sz="2800" dirty="0" smtClean="0">
                <a:solidFill>
                  <a:schemeClr val="tx1"/>
                </a:solidFill>
                <a:latin typeface="HGP明朝B" panose="02020800000000000000" pitchFamily="18" charset="-128"/>
                <a:ea typeface="HGP明朝B" panose="02020800000000000000" pitchFamily="18" charset="-128"/>
              </a:rPr>
              <a:t>　：</a:t>
            </a:r>
            <a:r>
              <a:rPr lang="en-US" altLang="ja-JP" sz="2800" dirty="0" smtClean="0">
                <a:solidFill>
                  <a:schemeClr val="tx1"/>
                </a:solidFill>
                <a:latin typeface="HGP明朝B" panose="02020800000000000000" pitchFamily="18" charset="-128"/>
                <a:ea typeface="HGP明朝B" panose="02020800000000000000" pitchFamily="18" charset="-128"/>
              </a:rPr>
              <a:t>TAT</a:t>
            </a:r>
            <a:r>
              <a:rPr lang="ja-JP" altLang="en-US" sz="2800" dirty="0" smtClean="0">
                <a:solidFill>
                  <a:schemeClr val="tx1"/>
                </a:solidFill>
                <a:latin typeface="HGP明朝B" panose="02020800000000000000" pitchFamily="18" charset="-128"/>
                <a:ea typeface="HGP明朝B" panose="02020800000000000000" pitchFamily="18" charset="-128"/>
              </a:rPr>
              <a:t>の形成・</a:t>
            </a:r>
            <a:r>
              <a:rPr lang="en-US" altLang="ja-JP" sz="2800" dirty="0" smtClean="0">
                <a:solidFill>
                  <a:schemeClr val="tx1"/>
                </a:solidFill>
                <a:latin typeface="HGP明朝B" panose="02020800000000000000" pitchFamily="18" charset="-128"/>
                <a:ea typeface="HGP明朝B" panose="02020800000000000000" pitchFamily="18" charset="-128"/>
              </a:rPr>
              <a:t>APC</a:t>
            </a:r>
            <a:r>
              <a:rPr lang="ja-JP" altLang="en-US" sz="2800" dirty="0" smtClean="0">
                <a:solidFill>
                  <a:schemeClr val="tx1"/>
                </a:solidFill>
                <a:latin typeface="HGP明朝B" panose="02020800000000000000" pitchFamily="18" charset="-128"/>
                <a:ea typeface="HGP明朝B" panose="02020800000000000000" pitchFamily="18" charset="-128"/>
              </a:rPr>
              <a:t>形成</a:t>
            </a:r>
            <a:endParaRPr lang="en-US" altLang="ja-JP" sz="2800" dirty="0" smtClean="0">
              <a:solidFill>
                <a:schemeClr val="tx1"/>
              </a:solidFill>
              <a:latin typeface="HGP明朝B" panose="02020800000000000000" pitchFamily="18" charset="-128"/>
              <a:ea typeface="HGP明朝B" panose="02020800000000000000" pitchFamily="18" charset="-128"/>
            </a:endParaRPr>
          </a:p>
          <a:p>
            <a:r>
              <a:rPr lang="ja-JP" altLang="en-US" sz="2800" dirty="0" smtClean="0">
                <a:solidFill>
                  <a:schemeClr val="tx1"/>
                </a:solidFill>
                <a:latin typeface="HGP明朝B" panose="02020800000000000000" pitchFamily="18" charset="-128"/>
                <a:ea typeface="HGP明朝B" panose="02020800000000000000" pitchFamily="18" charset="-128"/>
              </a:rPr>
              <a:t>〇ヘパリン様物質（ヘパラン硫酸）：</a:t>
            </a:r>
            <a:r>
              <a:rPr lang="en-US" altLang="ja-JP" sz="2800" dirty="0" smtClean="0">
                <a:solidFill>
                  <a:schemeClr val="tx1"/>
                </a:solidFill>
                <a:latin typeface="HGP明朝B" panose="02020800000000000000" pitchFamily="18" charset="-128"/>
                <a:ea typeface="HGP明朝B" panose="02020800000000000000" pitchFamily="18" charset="-128"/>
              </a:rPr>
              <a:t>AT-Ⅲ</a:t>
            </a:r>
            <a:r>
              <a:rPr lang="ja-JP" altLang="en-US" sz="2800" dirty="0" smtClean="0">
                <a:solidFill>
                  <a:schemeClr val="tx1"/>
                </a:solidFill>
                <a:latin typeface="HGP明朝B" panose="02020800000000000000" pitchFamily="18" charset="-128"/>
                <a:ea typeface="HGP明朝B" panose="02020800000000000000" pitchFamily="18" charset="-128"/>
              </a:rPr>
              <a:t>や</a:t>
            </a:r>
            <a:r>
              <a:rPr lang="en-US" altLang="ja-JP" sz="2800" dirty="0" smtClean="0">
                <a:solidFill>
                  <a:schemeClr val="tx1"/>
                </a:solidFill>
                <a:latin typeface="HGP明朝B" panose="02020800000000000000" pitchFamily="18" charset="-128"/>
                <a:ea typeface="HGP明朝B" panose="02020800000000000000" pitchFamily="18" charset="-128"/>
              </a:rPr>
              <a:t>TFPI</a:t>
            </a:r>
            <a:r>
              <a:rPr lang="ja-JP" altLang="en-US" sz="2800" dirty="0" smtClean="0">
                <a:solidFill>
                  <a:schemeClr val="tx1"/>
                </a:solidFill>
                <a:latin typeface="HGP明朝B" panose="02020800000000000000" pitchFamily="18" charset="-128"/>
                <a:ea typeface="HGP明朝B" panose="02020800000000000000" pitchFamily="18" charset="-128"/>
              </a:rPr>
              <a:t>が結合</a:t>
            </a:r>
            <a:endParaRPr lang="en-US" altLang="ja-JP" sz="2800" dirty="0" smtClean="0">
              <a:solidFill>
                <a:schemeClr val="tx1"/>
              </a:solidFill>
              <a:latin typeface="HGP明朝B" panose="02020800000000000000" pitchFamily="18" charset="-128"/>
              <a:ea typeface="HGP明朝B" panose="02020800000000000000" pitchFamily="18" charset="-128"/>
            </a:endParaRPr>
          </a:p>
          <a:p>
            <a:r>
              <a:rPr kumimoji="1" lang="ja-JP" altLang="en-US" sz="2800" dirty="0" smtClean="0">
                <a:solidFill>
                  <a:schemeClr val="tx1"/>
                </a:solidFill>
                <a:latin typeface="HGP明朝B" panose="02020800000000000000" pitchFamily="18" charset="-128"/>
                <a:ea typeface="HGP明朝B" panose="02020800000000000000" pitchFamily="18" charset="-128"/>
              </a:rPr>
              <a:t>〇ｔ－</a:t>
            </a:r>
            <a:r>
              <a:rPr kumimoji="1" lang="en-US" altLang="ja-JP" sz="2800" dirty="0" smtClean="0">
                <a:solidFill>
                  <a:schemeClr val="tx1"/>
                </a:solidFill>
                <a:latin typeface="HGP明朝B" panose="02020800000000000000" pitchFamily="18" charset="-128"/>
                <a:ea typeface="HGP明朝B" panose="02020800000000000000" pitchFamily="18" charset="-128"/>
              </a:rPr>
              <a:t>PA</a:t>
            </a:r>
          </a:p>
          <a:p>
            <a:r>
              <a:rPr lang="ja-JP" altLang="en-US" sz="2800" dirty="0" smtClean="0">
                <a:solidFill>
                  <a:schemeClr val="tx1"/>
                </a:solidFill>
                <a:latin typeface="HGP明朝B" panose="02020800000000000000" pitchFamily="18" charset="-128"/>
                <a:ea typeface="HGP明朝B" panose="02020800000000000000" pitchFamily="18" charset="-128"/>
              </a:rPr>
              <a:t>〇プロスタサイクリン（</a:t>
            </a:r>
            <a:r>
              <a:rPr lang="en-US" altLang="ja-JP" sz="2800" dirty="0" smtClean="0">
                <a:solidFill>
                  <a:schemeClr val="tx1"/>
                </a:solidFill>
                <a:latin typeface="HGP明朝B" panose="02020800000000000000" pitchFamily="18" charset="-128"/>
                <a:ea typeface="HGP明朝B" panose="02020800000000000000" pitchFamily="18" charset="-128"/>
              </a:rPr>
              <a:t>PGI</a:t>
            </a:r>
            <a:r>
              <a:rPr lang="ja-JP" altLang="en-US" sz="2800" dirty="0" smtClean="0">
                <a:solidFill>
                  <a:schemeClr val="tx1"/>
                </a:solidFill>
                <a:latin typeface="HGP明朝B" panose="02020800000000000000" pitchFamily="18" charset="-128"/>
                <a:ea typeface="HGP明朝B" panose="02020800000000000000" pitchFamily="18" charset="-128"/>
              </a:rPr>
              <a:t>２）：血小板機能抑制、血管拡張作用</a:t>
            </a:r>
            <a:endParaRPr lang="en-US" altLang="ja-JP" sz="2800" dirty="0" smtClean="0">
              <a:solidFill>
                <a:schemeClr val="tx1"/>
              </a:solidFill>
              <a:latin typeface="HGP明朝B" panose="02020800000000000000" pitchFamily="18" charset="-128"/>
              <a:ea typeface="HGP明朝B" panose="02020800000000000000" pitchFamily="18" charset="-128"/>
            </a:endParaRPr>
          </a:p>
          <a:p>
            <a:r>
              <a:rPr lang="ja-JP" altLang="en-US" sz="2800" dirty="0" smtClean="0">
                <a:solidFill>
                  <a:schemeClr val="tx1"/>
                </a:solidFill>
                <a:latin typeface="HGP明朝B" panose="02020800000000000000" pitchFamily="18" charset="-128"/>
                <a:ea typeface="HGP明朝B" panose="02020800000000000000" pitchFamily="18" charset="-128"/>
              </a:rPr>
              <a:t>〇一酸化窒素</a:t>
            </a:r>
            <a:r>
              <a:rPr lang="en-US" altLang="ja-JP" sz="2800" dirty="0" smtClean="0">
                <a:solidFill>
                  <a:schemeClr val="tx1"/>
                </a:solidFill>
                <a:latin typeface="HGP明朝B" panose="02020800000000000000" pitchFamily="18" charset="-128"/>
                <a:ea typeface="HGP明朝B" panose="02020800000000000000" pitchFamily="18" charset="-128"/>
              </a:rPr>
              <a:t>(NO)</a:t>
            </a:r>
            <a:r>
              <a:rPr lang="ja-JP" altLang="en-US" sz="2800" dirty="0" smtClean="0">
                <a:solidFill>
                  <a:schemeClr val="tx1"/>
                </a:solidFill>
                <a:latin typeface="HGP明朝B" panose="02020800000000000000" pitchFamily="18" charset="-128"/>
                <a:ea typeface="HGP明朝B" panose="02020800000000000000" pitchFamily="18" charset="-128"/>
              </a:rPr>
              <a:t>：</a:t>
            </a:r>
            <a:r>
              <a:rPr lang="ja-JP" altLang="en-US" sz="2800" dirty="0">
                <a:solidFill>
                  <a:schemeClr val="tx1"/>
                </a:solidFill>
                <a:latin typeface="HGP明朝B" panose="02020800000000000000" pitchFamily="18" charset="-128"/>
                <a:ea typeface="HGP明朝B" panose="02020800000000000000" pitchFamily="18" charset="-128"/>
              </a:rPr>
              <a:t>：血小板機能抑制、血管拡張</a:t>
            </a:r>
            <a:r>
              <a:rPr lang="ja-JP" altLang="en-US" sz="2800" dirty="0" smtClean="0">
                <a:solidFill>
                  <a:schemeClr val="tx1"/>
                </a:solidFill>
                <a:latin typeface="HGP明朝B" panose="02020800000000000000" pitchFamily="18" charset="-128"/>
                <a:ea typeface="HGP明朝B" panose="02020800000000000000" pitchFamily="18" charset="-128"/>
              </a:rPr>
              <a:t>作用</a:t>
            </a:r>
            <a:endParaRPr kumimoji="1" lang="ja-JP" altLang="en-US" sz="2800" dirty="0" smtClean="0">
              <a:solidFill>
                <a:schemeClr val="tx1"/>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335771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ppt_x"/>
                                          </p:val>
                                        </p:tav>
                                        <p:tav tm="100000">
                                          <p:val>
                                            <p:strVal val="#ppt_x"/>
                                          </p:val>
                                        </p:tav>
                                      </p:tavLst>
                                    </p:anim>
                                    <p:anim calcmode="lin" valueType="num">
                                      <p:cBhvr additive="base">
                                        <p:cTn id="1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1000"/>
                                        <p:tgtEl>
                                          <p:spTgt spid="41"/>
                                        </p:tgtEl>
                                      </p:cBhvr>
                                    </p:animEffect>
                                    <p:anim calcmode="lin" valueType="num">
                                      <p:cBhvr>
                                        <p:cTn id="20" dur="1000" fill="hold"/>
                                        <p:tgtEl>
                                          <p:spTgt spid="41"/>
                                        </p:tgtEl>
                                        <p:attrNameLst>
                                          <p:attrName>ppt_x</p:attrName>
                                        </p:attrNameLst>
                                      </p:cBhvr>
                                      <p:tavLst>
                                        <p:tav tm="0">
                                          <p:val>
                                            <p:strVal val="#ppt_x"/>
                                          </p:val>
                                        </p:tav>
                                        <p:tav tm="100000">
                                          <p:val>
                                            <p:strVal val="#ppt_x"/>
                                          </p:val>
                                        </p:tav>
                                      </p:tavLst>
                                    </p:anim>
                                    <p:anim calcmode="lin" valueType="num">
                                      <p:cBhvr>
                                        <p:cTn id="2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fade">
                                      <p:cBhvr>
                                        <p:cTn id="40" dur="1000"/>
                                        <p:tgtEl>
                                          <p:spTgt spid="45"/>
                                        </p:tgtEl>
                                      </p:cBhvr>
                                    </p:animEffect>
                                    <p:anim calcmode="lin" valueType="num">
                                      <p:cBhvr>
                                        <p:cTn id="41" dur="1000" fill="hold"/>
                                        <p:tgtEl>
                                          <p:spTgt spid="45"/>
                                        </p:tgtEl>
                                        <p:attrNameLst>
                                          <p:attrName>ppt_x</p:attrName>
                                        </p:attrNameLst>
                                      </p:cBhvr>
                                      <p:tavLst>
                                        <p:tav tm="0">
                                          <p:val>
                                            <p:strVal val="#ppt_x"/>
                                          </p:val>
                                        </p:tav>
                                        <p:tav tm="100000">
                                          <p:val>
                                            <p:strVal val="#ppt_x"/>
                                          </p:val>
                                        </p:tav>
                                      </p:tavLst>
                                    </p:anim>
                                    <p:anim calcmode="lin" valueType="num">
                                      <p:cBhvr>
                                        <p:cTn id="4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円/楕円 30"/>
          <p:cNvSpPr/>
          <p:nvPr/>
        </p:nvSpPr>
        <p:spPr>
          <a:xfrm>
            <a:off x="4778920" y="5325002"/>
            <a:ext cx="3454399" cy="16256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凝固系</a:t>
            </a:r>
          </a:p>
        </p:txBody>
      </p:sp>
      <p:sp>
        <p:nvSpPr>
          <p:cNvPr id="4" name="タイトル 1"/>
          <p:cNvSpPr>
            <a:spLocks noGrp="1"/>
          </p:cNvSpPr>
          <p:nvPr>
            <p:ph type="ctrTitle"/>
          </p:nvPr>
        </p:nvSpPr>
        <p:spPr>
          <a:xfrm>
            <a:off x="121432" y="17815"/>
            <a:ext cx="12431690" cy="1371446"/>
          </a:xfrm>
        </p:spPr>
        <p:txBody>
          <a:bodyPr>
            <a:normAutofit/>
          </a:bodyPr>
          <a:lstStyle/>
          <a:p>
            <a:pPr algn="l"/>
            <a:r>
              <a:rPr kumimoji="1" lang="ja-JP" altLang="en-US" b="1" dirty="0" smtClean="0">
                <a:latin typeface="ＭＳ Ｐ明朝" panose="02020600040205080304" pitchFamily="18" charset="-128"/>
                <a:ea typeface="ＭＳ Ｐ明朝" panose="02020600040205080304" pitchFamily="18" charset="-128"/>
              </a:rPr>
              <a:t>出血 と 凝固　　　まとめ</a:t>
            </a:r>
            <a:endParaRPr kumimoji="1" lang="ja-JP" altLang="en-US" b="1" dirty="0">
              <a:latin typeface="ＭＳ Ｐ明朝" panose="02020600040205080304" pitchFamily="18" charset="-128"/>
              <a:ea typeface="ＭＳ Ｐ明朝" panose="02020600040205080304" pitchFamily="18" charset="-128"/>
            </a:endParaRPr>
          </a:p>
        </p:txBody>
      </p:sp>
      <p:pic>
        <p:nvPicPr>
          <p:cNvPr id="6" name="図 5"/>
          <p:cNvPicPr>
            <a:picLocks noChangeAspect="1"/>
          </p:cNvPicPr>
          <p:nvPr/>
        </p:nvPicPr>
        <p:blipFill>
          <a:blip r:embed="rId2"/>
          <a:stretch>
            <a:fillRect/>
          </a:stretch>
        </p:blipFill>
        <p:spPr>
          <a:xfrm>
            <a:off x="4684433" y="1287938"/>
            <a:ext cx="3509434" cy="3659531"/>
          </a:xfrm>
          <a:prstGeom prst="rect">
            <a:avLst/>
          </a:prstGeom>
        </p:spPr>
      </p:pic>
      <p:grpSp>
        <p:nvGrpSpPr>
          <p:cNvPr id="21" name="グループ化 20"/>
          <p:cNvGrpSpPr/>
          <p:nvPr/>
        </p:nvGrpSpPr>
        <p:grpSpPr>
          <a:xfrm>
            <a:off x="3882922" y="3817964"/>
            <a:ext cx="5045498" cy="925689"/>
            <a:chOff x="1840523" y="2655276"/>
            <a:chExt cx="2619778" cy="480646"/>
          </a:xfrm>
        </p:grpSpPr>
        <p:sp>
          <p:nvSpPr>
            <p:cNvPr id="7" name="二等辺三角形 6"/>
            <p:cNvSpPr/>
            <p:nvPr/>
          </p:nvSpPr>
          <p:spPr>
            <a:xfrm>
              <a:off x="1840523" y="2655276"/>
              <a:ext cx="609801" cy="48064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sp>
          <p:nvSpPr>
            <p:cNvPr id="8" name="二等辺三角形 7"/>
            <p:cNvSpPr/>
            <p:nvPr/>
          </p:nvSpPr>
          <p:spPr>
            <a:xfrm>
              <a:off x="3850500" y="2655276"/>
              <a:ext cx="609801" cy="48064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grpSp>
      <p:grpSp>
        <p:nvGrpSpPr>
          <p:cNvPr id="19" name="グループ化 18"/>
          <p:cNvGrpSpPr/>
          <p:nvPr/>
        </p:nvGrpSpPr>
        <p:grpSpPr>
          <a:xfrm>
            <a:off x="568689" y="1573353"/>
            <a:ext cx="2212621" cy="1429451"/>
            <a:chOff x="199897" y="2212730"/>
            <a:chExt cx="1148861" cy="742215"/>
          </a:xfrm>
        </p:grpSpPr>
        <p:sp>
          <p:nvSpPr>
            <p:cNvPr id="12" name="円/楕円 11"/>
            <p:cNvSpPr/>
            <p:nvPr/>
          </p:nvSpPr>
          <p:spPr>
            <a:xfrm>
              <a:off x="199897" y="2212730"/>
              <a:ext cx="1148861" cy="48064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18" dirty="0">
                  <a:solidFill>
                    <a:schemeClr val="tx1"/>
                  </a:solidFill>
                  <a:latin typeface="HGP明朝B" panose="02020800000000000000" pitchFamily="18" charset="-128"/>
                  <a:ea typeface="HGP明朝B" panose="02020800000000000000" pitchFamily="18" charset="-128"/>
                </a:rPr>
                <a:t>たんぱく質生産</a:t>
              </a:r>
            </a:p>
          </p:txBody>
        </p:sp>
        <p:sp>
          <p:nvSpPr>
            <p:cNvPr id="15" name="下矢印 14"/>
            <p:cNvSpPr/>
            <p:nvPr/>
          </p:nvSpPr>
          <p:spPr>
            <a:xfrm>
              <a:off x="639511" y="2752722"/>
              <a:ext cx="269631" cy="202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grpSp>
      <p:grpSp>
        <p:nvGrpSpPr>
          <p:cNvPr id="20" name="グループ化 19"/>
          <p:cNvGrpSpPr/>
          <p:nvPr/>
        </p:nvGrpSpPr>
        <p:grpSpPr>
          <a:xfrm>
            <a:off x="588077" y="3455310"/>
            <a:ext cx="2212621" cy="1483077"/>
            <a:chOff x="199897" y="3023087"/>
            <a:chExt cx="1148861" cy="770059"/>
          </a:xfrm>
        </p:grpSpPr>
        <p:sp>
          <p:nvSpPr>
            <p:cNvPr id="11" name="円/楕円 10"/>
            <p:cNvSpPr/>
            <p:nvPr/>
          </p:nvSpPr>
          <p:spPr>
            <a:xfrm>
              <a:off x="199897" y="3023087"/>
              <a:ext cx="1148861" cy="50409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骨髄系</a:t>
              </a:r>
            </a:p>
          </p:txBody>
        </p:sp>
        <p:sp>
          <p:nvSpPr>
            <p:cNvPr id="16" name="下矢印 15"/>
            <p:cNvSpPr/>
            <p:nvPr/>
          </p:nvSpPr>
          <p:spPr>
            <a:xfrm>
              <a:off x="639510" y="3590923"/>
              <a:ext cx="269631" cy="202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grpSp>
      <p:sp>
        <p:nvSpPr>
          <p:cNvPr id="10" name="円/楕円 9"/>
          <p:cNvSpPr/>
          <p:nvPr/>
        </p:nvSpPr>
        <p:spPr>
          <a:xfrm>
            <a:off x="645201" y="5331165"/>
            <a:ext cx="3454399" cy="16256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血小板系</a:t>
            </a:r>
          </a:p>
        </p:txBody>
      </p:sp>
      <p:sp>
        <p:nvSpPr>
          <p:cNvPr id="13" name="円/楕円 12"/>
          <p:cNvSpPr/>
          <p:nvPr/>
        </p:nvSpPr>
        <p:spPr>
          <a:xfrm>
            <a:off x="4837318" y="7612253"/>
            <a:ext cx="3454399" cy="162560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線溶系</a:t>
            </a:r>
          </a:p>
        </p:txBody>
      </p:sp>
      <p:sp>
        <p:nvSpPr>
          <p:cNvPr id="14" name="円/楕円 13"/>
          <p:cNvSpPr/>
          <p:nvPr/>
        </p:nvSpPr>
        <p:spPr>
          <a:xfrm>
            <a:off x="8973964" y="5331165"/>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凝固抑制系</a:t>
            </a:r>
          </a:p>
        </p:txBody>
      </p:sp>
      <p:sp>
        <p:nvSpPr>
          <p:cNvPr id="17" name="円/楕円 16"/>
          <p:cNvSpPr/>
          <p:nvPr/>
        </p:nvSpPr>
        <p:spPr>
          <a:xfrm>
            <a:off x="9098723" y="7612253"/>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線溶抑制系</a:t>
            </a:r>
          </a:p>
        </p:txBody>
      </p:sp>
      <p:sp>
        <p:nvSpPr>
          <p:cNvPr id="18" name="円/楕円 17"/>
          <p:cNvSpPr/>
          <p:nvPr/>
        </p:nvSpPr>
        <p:spPr>
          <a:xfrm>
            <a:off x="718313" y="7585875"/>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血管内皮</a:t>
            </a:r>
            <a:endParaRPr lang="en-US" altLang="ja-JP" sz="3081" dirty="0">
              <a:solidFill>
                <a:schemeClr val="tx1"/>
              </a:solidFill>
              <a:latin typeface="HGP明朝B" panose="02020800000000000000" pitchFamily="18" charset="-128"/>
              <a:ea typeface="HGP明朝B" panose="02020800000000000000" pitchFamily="18" charset="-128"/>
            </a:endParaRPr>
          </a:p>
          <a:p>
            <a:pPr algn="ctr"/>
            <a:r>
              <a:rPr lang="ja-JP" altLang="en-US" sz="3081" dirty="0">
                <a:solidFill>
                  <a:schemeClr val="tx1"/>
                </a:solidFill>
                <a:latin typeface="HGP明朝B" panose="02020800000000000000" pitchFamily="18" charset="-128"/>
                <a:ea typeface="HGP明朝B" panose="02020800000000000000" pitchFamily="18" charset="-128"/>
              </a:rPr>
              <a:t>細胞系</a:t>
            </a:r>
          </a:p>
        </p:txBody>
      </p:sp>
      <p:grpSp>
        <p:nvGrpSpPr>
          <p:cNvPr id="142" name="グループ化 141"/>
          <p:cNvGrpSpPr/>
          <p:nvPr/>
        </p:nvGrpSpPr>
        <p:grpSpPr>
          <a:xfrm>
            <a:off x="2201299" y="6022695"/>
            <a:ext cx="8635101" cy="2616168"/>
            <a:chOff x="1027202" y="3939812"/>
            <a:chExt cx="4483610" cy="1358395"/>
          </a:xfrm>
        </p:grpSpPr>
        <p:sp>
          <p:nvSpPr>
            <p:cNvPr id="135" name="左右矢印 134"/>
            <p:cNvSpPr/>
            <p:nvPr/>
          </p:nvSpPr>
          <p:spPr>
            <a:xfrm>
              <a:off x="4227977" y="5140659"/>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sp>
          <p:nvSpPr>
            <p:cNvPr id="136" name="左右矢印 135"/>
            <p:cNvSpPr/>
            <p:nvPr/>
          </p:nvSpPr>
          <p:spPr>
            <a:xfrm>
              <a:off x="4218116" y="3939812"/>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sp>
          <p:nvSpPr>
            <p:cNvPr id="137" name="左右矢印 136"/>
            <p:cNvSpPr/>
            <p:nvPr/>
          </p:nvSpPr>
          <p:spPr>
            <a:xfrm>
              <a:off x="2046151" y="3940178"/>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sp>
          <p:nvSpPr>
            <p:cNvPr id="138" name="左右矢印 137"/>
            <p:cNvSpPr/>
            <p:nvPr/>
          </p:nvSpPr>
          <p:spPr>
            <a:xfrm>
              <a:off x="2075623" y="5120976"/>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sp>
          <p:nvSpPr>
            <p:cNvPr id="139" name="左右矢印 138"/>
            <p:cNvSpPr/>
            <p:nvPr/>
          </p:nvSpPr>
          <p:spPr>
            <a:xfrm rot="16200000">
              <a:off x="3112402" y="4537185"/>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sp>
          <p:nvSpPr>
            <p:cNvPr id="140" name="左右矢印 139"/>
            <p:cNvSpPr/>
            <p:nvPr/>
          </p:nvSpPr>
          <p:spPr>
            <a:xfrm rot="16200000">
              <a:off x="5296642" y="4521427"/>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sp>
          <p:nvSpPr>
            <p:cNvPr id="141" name="左右矢印 140"/>
            <p:cNvSpPr/>
            <p:nvPr/>
          </p:nvSpPr>
          <p:spPr>
            <a:xfrm rot="16200000">
              <a:off x="970580" y="4521427"/>
              <a:ext cx="270792" cy="157548"/>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dirty="0"/>
            </a:p>
          </p:txBody>
        </p:sp>
      </p:grpSp>
      <p:sp>
        <p:nvSpPr>
          <p:cNvPr id="143" name="角丸四角形 142"/>
          <p:cNvSpPr/>
          <p:nvPr/>
        </p:nvSpPr>
        <p:spPr>
          <a:xfrm>
            <a:off x="8649180" y="2307126"/>
            <a:ext cx="3996926" cy="12240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rgbClr val="FF0000"/>
                </a:solidFill>
                <a:latin typeface="HGS明朝B" panose="02020800000000000000" pitchFamily="18" charset="-128"/>
                <a:ea typeface="HGS明朝B" panose="02020800000000000000" pitchFamily="18" charset="-128"/>
              </a:rPr>
              <a:t>血液は流れ続ける</a:t>
            </a:r>
          </a:p>
        </p:txBody>
      </p:sp>
    </p:spTree>
    <p:extLst>
      <p:ext uri="{BB962C8B-B14F-4D97-AF65-F5344CB8AC3E}">
        <p14:creationId xmlns:p14="http://schemas.microsoft.com/office/powerpoint/2010/main" val="21534728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383976" y="733001"/>
            <a:ext cx="2252696" cy="7579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96" dirty="0">
                <a:solidFill>
                  <a:schemeClr val="tx1"/>
                </a:solidFill>
                <a:latin typeface="HGS明朝B" panose="02020800000000000000" pitchFamily="18" charset="-128"/>
                <a:ea typeface="HGS明朝B" panose="02020800000000000000" pitchFamily="18" charset="-128"/>
              </a:rPr>
              <a:t>検査項目名</a:t>
            </a:r>
            <a:endParaRPr lang="en-US" altLang="ja-JP" sz="2696" dirty="0">
              <a:solidFill>
                <a:schemeClr val="tx1"/>
              </a:solidFill>
              <a:latin typeface="HGS明朝B" panose="02020800000000000000" pitchFamily="18" charset="-128"/>
              <a:ea typeface="HGS明朝B" panose="02020800000000000000" pitchFamily="18" charset="-128"/>
            </a:endParaRPr>
          </a:p>
        </p:txBody>
      </p:sp>
      <p:sp>
        <p:nvSpPr>
          <p:cNvPr id="6" name="正方形/長方形 5"/>
          <p:cNvSpPr/>
          <p:nvPr/>
        </p:nvSpPr>
        <p:spPr>
          <a:xfrm>
            <a:off x="2636668" y="733000"/>
            <a:ext cx="8468013" cy="7579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96" dirty="0">
                <a:solidFill>
                  <a:schemeClr val="tx1"/>
                </a:solidFill>
                <a:latin typeface="HGS明朝B" panose="02020800000000000000" pitchFamily="18" charset="-128"/>
                <a:ea typeface="HGS明朝B" panose="02020800000000000000" pitchFamily="18" charset="-128"/>
              </a:rPr>
              <a:t>目的</a:t>
            </a:r>
            <a:endParaRPr lang="en-US" altLang="ja-JP" sz="2696" dirty="0">
              <a:solidFill>
                <a:schemeClr val="tx1"/>
              </a:solidFill>
              <a:latin typeface="HGS明朝B" panose="02020800000000000000" pitchFamily="18" charset="-128"/>
              <a:ea typeface="HGS明朝B" panose="02020800000000000000" pitchFamily="18" charset="-128"/>
            </a:endParaRPr>
          </a:p>
        </p:txBody>
      </p:sp>
      <p:sp>
        <p:nvSpPr>
          <p:cNvPr id="7" name="正方形/長方形 6"/>
          <p:cNvSpPr/>
          <p:nvPr/>
        </p:nvSpPr>
        <p:spPr>
          <a:xfrm>
            <a:off x="11104685" y="733001"/>
            <a:ext cx="1719420" cy="75792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696" dirty="0">
                <a:solidFill>
                  <a:schemeClr val="tx1"/>
                </a:solidFill>
                <a:latin typeface="HGS明朝B" panose="02020800000000000000" pitchFamily="18" charset="-128"/>
                <a:ea typeface="HGS明朝B" panose="02020800000000000000" pitchFamily="18" charset="-128"/>
              </a:rPr>
              <a:t>方法</a:t>
            </a:r>
            <a:endParaRPr lang="en-US" altLang="ja-JP" sz="2696" dirty="0">
              <a:solidFill>
                <a:schemeClr val="tx1"/>
              </a:solidFill>
              <a:latin typeface="HGS明朝B" panose="02020800000000000000" pitchFamily="18" charset="-128"/>
              <a:ea typeface="HGS明朝B" panose="02020800000000000000" pitchFamily="18" charset="-128"/>
            </a:endParaRPr>
          </a:p>
        </p:txBody>
      </p:sp>
      <p:sp>
        <p:nvSpPr>
          <p:cNvPr id="10" name="正方形/長方形 9"/>
          <p:cNvSpPr/>
          <p:nvPr/>
        </p:nvSpPr>
        <p:spPr>
          <a:xfrm>
            <a:off x="383975" y="1490931"/>
            <a:ext cx="2252696" cy="17763144"/>
          </a:xfrm>
          <a:prstGeom prst="rect">
            <a:avLst/>
          </a:prstGeom>
          <a:ln w="12700">
            <a:solidFill>
              <a:schemeClr val="tx1"/>
            </a:solidFill>
          </a:ln>
        </p:spPr>
        <p:txBody>
          <a:bodyPr wrap="square">
            <a:noAutofit/>
          </a:bodyPr>
          <a:lstStyle/>
          <a:p>
            <a:r>
              <a:rPr lang="en-US" altLang="ja-JP" sz="2118" dirty="0"/>
              <a:t>β-</a:t>
            </a:r>
            <a:r>
              <a:rPr lang="ja-JP" altLang="en-US" sz="2118" dirty="0"/>
              <a:t>トロンボグロブリン</a:t>
            </a:r>
            <a:r>
              <a:rPr lang="en-US" altLang="ja-JP" sz="2118" dirty="0"/>
              <a:t>(β-TG)</a:t>
            </a:r>
          </a:p>
          <a:p>
            <a:r>
              <a:rPr lang="ja-JP" altLang="en-US" sz="2118" dirty="0"/>
              <a:t>血小板第</a:t>
            </a:r>
            <a:r>
              <a:rPr lang="en-US" altLang="ja-JP" sz="2118" dirty="0"/>
              <a:t>4</a:t>
            </a:r>
            <a:r>
              <a:rPr lang="ja-JP" altLang="en-US" sz="2118" dirty="0"/>
              <a:t>因子</a:t>
            </a:r>
            <a:r>
              <a:rPr lang="en-US" altLang="ja-JP" sz="2118" dirty="0"/>
              <a:t>(PF-4)</a:t>
            </a:r>
          </a:p>
          <a:p>
            <a:r>
              <a:rPr lang="ja-JP" altLang="en-US" sz="2118" dirty="0"/>
              <a:t>トロンボモジュリン</a:t>
            </a:r>
            <a:r>
              <a:rPr lang="en-US" altLang="ja-JP" sz="2118" dirty="0"/>
              <a:t>(TM) 〈</a:t>
            </a:r>
            <a:r>
              <a:rPr lang="ja-JP" altLang="en-US" sz="2118" dirty="0"/>
              <a:t>血清</a:t>
            </a:r>
            <a:r>
              <a:rPr lang="en-US" altLang="ja-JP" sz="2118" dirty="0"/>
              <a:t>〉</a:t>
            </a:r>
          </a:p>
          <a:p>
            <a:r>
              <a:rPr lang="ja-JP" altLang="en-US" sz="2118" dirty="0"/>
              <a:t>トロンボモジュリン</a:t>
            </a:r>
            <a:r>
              <a:rPr lang="en-US" altLang="ja-JP" sz="2118" dirty="0"/>
              <a:t>(TM) 〈</a:t>
            </a:r>
            <a:r>
              <a:rPr lang="ja-JP" altLang="en-US" sz="2118" dirty="0"/>
              <a:t>血漿</a:t>
            </a:r>
            <a:r>
              <a:rPr lang="en-US" altLang="ja-JP" sz="2118" dirty="0"/>
              <a:t>〉</a:t>
            </a:r>
          </a:p>
          <a:p>
            <a:r>
              <a:rPr lang="ja-JP" altLang="en-US" sz="2118" dirty="0"/>
              <a:t>フォン・ウィルブランド因子定量</a:t>
            </a:r>
            <a:r>
              <a:rPr lang="en-US" altLang="ja-JP" sz="2118" dirty="0"/>
              <a:t>(</a:t>
            </a:r>
            <a:r>
              <a:rPr lang="ja-JP" altLang="en-US" sz="2118" dirty="0"/>
              <a:t>第</a:t>
            </a:r>
            <a:r>
              <a:rPr lang="en-US" altLang="ja-JP" sz="2118" dirty="0"/>
              <a:t>VIII</a:t>
            </a:r>
            <a:r>
              <a:rPr lang="ja-JP" altLang="en-US" sz="2118" dirty="0"/>
              <a:t>因子様抗原</a:t>
            </a:r>
            <a:r>
              <a:rPr lang="en-US" altLang="ja-JP" sz="2118" dirty="0"/>
              <a:t>)</a:t>
            </a:r>
          </a:p>
          <a:p>
            <a:r>
              <a:rPr lang="ja-JP" altLang="en-US" sz="2118" dirty="0"/>
              <a:t>フォン・ウィルブランド因子活性</a:t>
            </a:r>
            <a:r>
              <a:rPr lang="en-US" altLang="ja-JP" sz="2118" dirty="0"/>
              <a:t>(</a:t>
            </a:r>
            <a:r>
              <a:rPr lang="ja-JP" altLang="en-US" sz="2118" dirty="0"/>
              <a:t>リストセチンコファクター</a:t>
            </a:r>
            <a:r>
              <a:rPr lang="en-US" altLang="ja-JP" sz="2118" dirty="0"/>
              <a:t>)</a:t>
            </a:r>
          </a:p>
          <a:p>
            <a:r>
              <a:rPr lang="en-US" altLang="ja-JP" sz="2118" dirty="0"/>
              <a:t>ADAMTS13</a:t>
            </a:r>
            <a:r>
              <a:rPr lang="ja-JP" altLang="en-US" sz="2118" dirty="0"/>
              <a:t>活性</a:t>
            </a:r>
            <a:endParaRPr lang="en-US" altLang="ja-JP" sz="2118" dirty="0"/>
          </a:p>
          <a:p>
            <a:endParaRPr lang="ja-JP" altLang="en-US" sz="2118" dirty="0"/>
          </a:p>
          <a:p>
            <a:r>
              <a:rPr lang="en-US" altLang="ja-JP" sz="2118" dirty="0"/>
              <a:t>ADAMTS13</a:t>
            </a:r>
            <a:r>
              <a:rPr lang="ja-JP" altLang="en-US" sz="2118" dirty="0"/>
              <a:t>インヒビター定性</a:t>
            </a:r>
          </a:p>
          <a:p>
            <a:r>
              <a:rPr lang="en-US" altLang="ja-JP" sz="2118" dirty="0"/>
              <a:t>ADAMTS13</a:t>
            </a:r>
            <a:r>
              <a:rPr lang="ja-JP" altLang="en-US" sz="2118" dirty="0"/>
              <a:t>インヒビター定量</a:t>
            </a:r>
          </a:p>
          <a:p>
            <a:r>
              <a:rPr lang="en-US" altLang="ja-JP" sz="2118" dirty="0"/>
              <a:t>HIT</a:t>
            </a:r>
            <a:r>
              <a:rPr lang="ja-JP" altLang="en-US" sz="2118" dirty="0"/>
              <a:t>抗体（血小板第</a:t>
            </a:r>
            <a:r>
              <a:rPr lang="en-US" altLang="ja-JP" sz="2118" dirty="0"/>
              <a:t>4</a:t>
            </a:r>
            <a:r>
              <a:rPr lang="ja-JP" altLang="en-US" sz="2118" dirty="0"/>
              <a:t>因子</a:t>
            </a:r>
            <a:r>
              <a:rPr lang="en-US" altLang="ja-JP" sz="2118" dirty="0"/>
              <a:t>-</a:t>
            </a:r>
            <a:r>
              <a:rPr lang="ja-JP" altLang="en-US" sz="2118" dirty="0"/>
              <a:t>ヘパリン複合体抗体）</a:t>
            </a:r>
          </a:p>
          <a:p>
            <a:endParaRPr lang="ja-JP" altLang="en-US" sz="2118" dirty="0"/>
          </a:p>
          <a:p>
            <a:r>
              <a:rPr lang="ja-JP" altLang="en-US" sz="2118" dirty="0"/>
              <a:t>ループスアンチコアグラント </a:t>
            </a:r>
            <a:r>
              <a:rPr lang="en-US" altLang="ja-JP" sz="2118" dirty="0"/>
              <a:t>《</a:t>
            </a:r>
            <a:r>
              <a:rPr lang="ja-JP" altLang="en-US" sz="2118" dirty="0"/>
              <a:t>希釈ラッセル蛇毒試験法</a:t>
            </a:r>
            <a:r>
              <a:rPr lang="en-US" altLang="ja-JP" sz="2118" dirty="0"/>
              <a:t>》</a:t>
            </a:r>
          </a:p>
          <a:p>
            <a:r>
              <a:rPr lang="ja-JP" altLang="en-US" sz="2118" dirty="0"/>
              <a:t>ループスアンチコアグラント </a:t>
            </a:r>
            <a:r>
              <a:rPr lang="en-US" altLang="ja-JP" sz="2118" dirty="0"/>
              <a:t>《</a:t>
            </a:r>
            <a:r>
              <a:rPr lang="ja-JP" altLang="en-US" sz="2118" dirty="0"/>
              <a:t>リン脂質中和法</a:t>
            </a:r>
            <a:r>
              <a:rPr lang="en-US" altLang="ja-JP" sz="2118" dirty="0"/>
              <a:t>》</a:t>
            </a:r>
          </a:p>
          <a:p>
            <a:r>
              <a:rPr lang="ja-JP" altLang="en-US" sz="2118" dirty="0"/>
              <a:t>第</a:t>
            </a:r>
            <a:r>
              <a:rPr lang="en-US" altLang="ja-JP" sz="2118" dirty="0"/>
              <a:t>II</a:t>
            </a:r>
            <a:r>
              <a:rPr lang="ja-JP" altLang="en-US" sz="2118" dirty="0"/>
              <a:t>因子活性</a:t>
            </a:r>
            <a:r>
              <a:rPr lang="en-US" altLang="ja-JP" sz="2118" dirty="0"/>
              <a:t>(F2)</a:t>
            </a:r>
          </a:p>
          <a:p>
            <a:r>
              <a:rPr lang="ja-JP" altLang="en-US" sz="2118" dirty="0"/>
              <a:t>第</a:t>
            </a:r>
            <a:r>
              <a:rPr lang="en-US" altLang="ja-JP" sz="2118" dirty="0"/>
              <a:t>V</a:t>
            </a:r>
            <a:r>
              <a:rPr lang="ja-JP" altLang="en-US" sz="2118" dirty="0"/>
              <a:t>因子活性</a:t>
            </a:r>
            <a:r>
              <a:rPr lang="en-US" altLang="ja-JP" sz="2118" dirty="0"/>
              <a:t>(F5)</a:t>
            </a:r>
          </a:p>
          <a:p>
            <a:r>
              <a:rPr lang="ja-JP" altLang="en-US" sz="2118" dirty="0"/>
              <a:t>第</a:t>
            </a:r>
            <a:r>
              <a:rPr lang="en-US" altLang="ja-JP" sz="2118" dirty="0"/>
              <a:t>VII</a:t>
            </a:r>
            <a:r>
              <a:rPr lang="ja-JP" altLang="en-US" sz="2118" dirty="0"/>
              <a:t>因子活性</a:t>
            </a:r>
            <a:r>
              <a:rPr lang="en-US" altLang="ja-JP" sz="2118" dirty="0"/>
              <a:t>(F7)</a:t>
            </a:r>
          </a:p>
          <a:p>
            <a:r>
              <a:rPr lang="ja-JP" altLang="en-US" sz="2118" dirty="0"/>
              <a:t>第</a:t>
            </a:r>
            <a:r>
              <a:rPr lang="en-US" altLang="ja-JP" sz="2118" dirty="0"/>
              <a:t>VIII</a:t>
            </a:r>
            <a:r>
              <a:rPr lang="ja-JP" altLang="en-US" sz="2118" dirty="0"/>
              <a:t>因子活性</a:t>
            </a:r>
            <a:r>
              <a:rPr lang="en-US" altLang="ja-JP" sz="2118" dirty="0"/>
              <a:t>(F8)</a:t>
            </a:r>
          </a:p>
          <a:p>
            <a:r>
              <a:rPr lang="ja-JP" altLang="en-US" sz="2118" dirty="0"/>
              <a:t>第</a:t>
            </a:r>
            <a:r>
              <a:rPr lang="en-US" altLang="ja-JP" sz="2118" dirty="0"/>
              <a:t>IX</a:t>
            </a:r>
            <a:r>
              <a:rPr lang="ja-JP" altLang="en-US" sz="2118" dirty="0"/>
              <a:t>因子活性</a:t>
            </a:r>
            <a:r>
              <a:rPr lang="en-US" altLang="ja-JP" sz="2118" dirty="0"/>
              <a:t>(F9)</a:t>
            </a:r>
          </a:p>
          <a:p>
            <a:r>
              <a:rPr lang="ja-JP" altLang="en-US" sz="2118" dirty="0"/>
              <a:t>第</a:t>
            </a:r>
            <a:r>
              <a:rPr lang="en-US" altLang="ja-JP" sz="2118" dirty="0"/>
              <a:t>X</a:t>
            </a:r>
            <a:r>
              <a:rPr lang="ja-JP" altLang="en-US" sz="2118" dirty="0"/>
              <a:t>因子活性</a:t>
            </a:r>
            <a:r>
              <a:rPr lang="en-US" altLang="ja-JP" sz="2118" dirty="0"/>
              <a:t>(F10)</a:t>
            </a:r>
          </a:p>
          <a:p>
            <a:r>
              <a:rPr lang="ja-JP" altLang="en-US" sz="2118" dirty="0"/>
              <a:t>第</a:t>
            </a:r>
            <a:r>
              <a:rPr lang="en-US" altLang="ja-JP" sz="2118" dirty="0"/>
              <a:t>XI</a:t>
            </a:r>
            <a:r>
              <a:rPr lang="ja-JP" altLang="en-US" sz="2118" dirty="0"/>
              <a:t>因子活性</a:t>
            </a:r>
            <a:r>
              <a:rPr lang="en-US" altLang="ja-JP" sz="2118" dirty="0"/>
              <a:t>(F11)</a:t>
            </a:r>
          </a:p>
          <a:p>
            <a:r>
              <a:rPr lang="ja-JP" altLang="en-US" sz="2118" dirty="0"/>
              <a:t>第</a:t>
            </a:r>
            <a:r>
              <a:rPr lang="en-US" altLang="ja-JP" sz="2118" dirty="0"/>
              <a:t>XII</a:t>
            </a:r>
            <a:r>
              <a:rPr lang="ja-JP" altLang="en-US" sz="2118" dirty="0"/>
              <a:t>因子活性</a:t>
            </a:r>
            <a:r>
              <a:rPr lang="en-US" altLang="ja-JP" sz="2118" dirty="0"/>
              <a:t>(F12)</a:t>
            </a:r>
          </a:p>
          <a:p>
            <a:r>
              <a:rPr lang="ja-JP" altLang="en-US" sz="2118" dirty="0"/>
              <a:t>第</a:t>
            </a:r>
            <a:r>
              <a:rPr lang="en-US" altLang="ja-JP" sz="2118" dirty="0"/>
              <a:t>XIII</a:t>
            </a:r>
            <a:r>
              <a:rPr lang="ja-JP" altLang="en-US" sz="2118" dirty="0"/>
              <a:t>因子定量</a:t>
            </a:r>
            <a:r>
              <a:rPr lang="en-US" altLang="ja-JP" sz="2118" dirty="0"/>
              <a:t>(F13)</a:t>
            </a:r>
          </a:p>
          <a:p>
            <a:r>
              <a:rPr lang="ja-JP" altLang="en-US" sz="2118" dirty="0"/>
              <a:t>第</a:t>
            </a:r>
            <a:r>
              <a:rPr lang="en-US" altLang="ja-JP" sz="2118" dirty="0"/>
              <a:t>VIII</a:t>
            </a:r>
            <a:r>
              <a:rPr lang="ja-JP" altLang="en-US" sz="2118" dirty="0"/>
              <a:t>因子インヒビター</a:t>
            </a:r>
            <a:r>
              <a:rPr lang="en-US" altLang="ja-JP" sz="2118" dirty="0"/>
              <a:t>(F8INH)</a:t>
            </a:r>
          </a:p>
          <a:p>
            <a:r>
              <a:rPr lang="ja-JP" altLang="en-US" sz="2118" dirty="0"/>
              <a:t>第</a:t>
            </a:r>
            <a:r>
              <a:rPr lang="en-US" altLang="ja-JP" sz="2118" dirty="0"/>
              <a:t>IX</a:t>
            </a:r>
            <a:r>
              <a:rPr lang="ja-JP" altLang="en-US" sz="2118" dirty="0"/>
              <a:t>因子インヒビター</a:t>
            </a:r>
            <a:r>
              <a:rPr lang="en-US" altLang="ja-JP" sz="2118" dirty="0"/>
              <a:t>(F9INH)</a:t>
            </a:r>
          </a:p>
        </p:txBody>
      </p:sp>
      <p:sp>
        <p:nvSpPr>
          <p:cNvPr id="12" name="正方形/長方形 11"/>
          <p:cNvSpPr/>
          <p:nvPr/>
        </p:nvSpPr>
        <p:spPr>
          <a:xfrm>
            <a:off x="2636668" y="1490931"/>
            <a:ext cx="8468015" cy="17763144"/>
          </a:xfrm>
          <a:prstGeom prst="rect">
            <a:avLst/>
          </a:prstGeom>
          <a:ln w="12700">
            <a:solidFill>
              <a:schemeClr val="tx1"/>
            </a:solidFill>
          </a:ln>
        </p:spPr>
        <p:txBody>
          <a:bodyPr wrap="square">
            <a:noAutofit/>
          </a:bodyPr>
          <a:lstStyle/>
          <a:p>
            <a:r>
              <a:rPr lang="ja-JP" altLang="en-US" sz="2118" dirty="0"/>
              <a:t>血小板活性化の指標。血栓性疾患や血栓症準備状況を反映して増加する蛋白質。</a:t>
            </a:r>
          </a:p>
          <a:p>
            <a:r>
              <a:rPr lang="ja-JP" altLang="en-US" sz="2118" dirty="0"/>
              <a:t>血小板活性化の指標。血栓症の推定や、抗血小板剤のモニタリングに有用な蛋白質。</a:t>
            </a:r>
          </a:p>
          <a:p>
            <a:r>
              <a:rPr lang="ja-JP" altLang="en-US" sz="2118" dirty="0"/>
              <a:t>血管内皮細胞で産生され、抗凝固作用と線溶促進作用を発揮する蛋白。全身性血管障害を来す疾患で高値を示す。</a:t>
            </a:r>
          </a:p>
          <a:p>
            <a:r>
              <a:rPr lang="ja-JP" altLang="en-US" sz="2118" dirty="0"/>
              <a:t>血管内皮細胞で産生され、抗凝固作用と線溶促進作用を発揮する蛋白。全身性血管障害を来す疾患で高値を示す。</a:t>
            </a:r>
          </a:p>
          <a:p>
            <a:r>
              <a:rPr lang="ja-JP" altLang="en-US" sz="2118" dirty="0"/>
              <a:t>止血機構および凝固亢進調節にかかわる高分子蛋白の定量測定。</a:t>
            </a:r>
            <a:r>
              <a:rPr lang="en-US" altLang="ja-JP" sz="2118" dirty="0"/>
              <a:t>von </a:t>
            </a:r>
            <a:r>
              <a:rPr lang="en-US" altLang="ja-JP" sz="2118" dirty="0" err="1"/>
              <a:t>Willebrand</a:t>
            </a:r>
            <a:r>
              <a:rPr lang="ja-JP" altLang="en-US" sz="2118" dirty="0"/>
              <a:t>病では減少する。</a:t>
            </a:r>
          </a:p>
          <a:p>
            <a:endParaRPr lang="en-US" altLang="ja-JP" sz="2118" dirty="0"/>
          </a:p>
          <a:p>
            <a:endParaRPr lang="en-US" altLang="ja-JP" sz="2118" dirty="0"/>
          </a:p>
          <a:p>
            <a:r>
              <a:rPr lang="ja-JP" altLang="en-US" sz="2118" dirty="0"/>
              <a:t>凝固第</a:t>
            </a:r>
            <a:r>
              <a:rPr lang="en-US" altLang="ja-JP" sz="2118" dirty="0"/>
              <a:t>Ⅷ</a:t>
            </a:r>
            <a:r>
              <a:rPr lang="ja-JP" altLang="en-US" sz="2118" dirty="0"/>
              <a:t>因子のキャリアー蛋白。凝固および血小板機能調節にかかわり、</a:t>
            </a:r>
            <a:r>
              <a:rPr lang="en-US" altLang="ja-JP" sz="2118" dirty="0"/>
              <a:t>von </a:t>
            </a:r>
            <a:r>
              <a:rPr lang="en-US" altLang="ja-JP" sz="2118" dirty="0" err="1"/>
              <a:t>Willebrand</a:t>
            </a:r>
            <a:r>
              <a:rPr lang="ja-JP" altLang="en-US" sz="2118" dirty="0"/>
              <a:t>病で低下、ネフローゼで活性が上昇する。</a:t>
            </a:r>
          </a:p>
          <a:p>
            <a:endParaRPr lang="en-US" altLang="ja-JP" sz="2118" dirty="0"/>
          </a:p>
          <a:p>
            <a:endParaRPr lang="en-US" altLang="ja-JP" sz="2118" dirty="0"/>
          </a:p>
          <a:p>
            <a:r>
              <a:rPr lang="ja-JP" altLang="en-US" sz="2118" dirty="0"/>
              <a:t>止血因子であるフォンウィルブランド因子を特異的に切断する酵素。活性低下で血栓性血小板減少性紫斑病（</a:t>
            </a:r>
            <a:r>
              <a:rPr lang="en-US" altLang="ja-JP" sz="2118" dirty="0"/>
              <a:t>TTP</a:t>
            </a:r>
            <a:r>
              <a:rPr lang="ja-JP" altLang="en-US" sz="2118" dirty="0"/>
              <a:t>）となる。</a:t>
            </a:r>
          </a:p>
          <a:p>
            <a:r>
              <a:rPr lang="ja-JP" altLang="en-US" sz="2118" dirty="0"/>
              <a:t>止血因子であるフォンウィルブランド因子を特異的に切断する酵素。活性低下で血栓性血小板減少性紫斑病（</a:t>
            </a:r>
            <a:r>
              <a:rPr lang="en-US" altLang="ja-JP" sz="2118" dirty="0"/>
              <a:t>TTP</a:t>
            </a:r>
            <a:r>
              <a:rPr lang="ja-JP" altLang="en-US" sz="2118" dirty="0"/>
              <a:t>）となる。</a:t>
            </a:r>
          </a:p>
          <a:p>
            <a:r>
              <a:rPr lang="ja-JP" altLang="en-US" sz="2118" dirty="0"/>
              <a:t>止血因子であるフォンウィルブランド因子を特異的に切断する酵素。活性低下で血栓性血小板減少性紫斑病（</a:t>
            </a:r>
            <a:r>
              <a:rPr lang="en-US" altLang="ja-JP" sz="2118" dirty="0"/>
              <a:t>TTP</a:t>
            </a:r>
            <a:r>
              <a:rPr lang="ja-JP" altLang="en-US" sz="2118" dirty="0"/>
              <a:t>）となる。</a:t>
            </a:r>
          </a:p>
          <a:p>
            <a:r>
              <a:rPr lang="ja-JP" altLang="en-US" sz="2118" dirty="0"/>
              <a:t>抗凝固薬ヘパリン投与で惹起される血小板減少症の診断マーカー。</a:t>
            </a:r>
          </a:p>
          <a:p>
            <a:endParaRPr lang="en-US" altLang="ja-JP" sz="2118" dirty="0"/>
          </a:p>
          <a:p>
            <a:endParaRPr lang="en-US" altLang="ja-JP" sz="2118" dirty="0"/>
          </a:p>
          <a:p>
            <a:r>
              <a:rPr lang="ja-JP" altLang="en-US" sz="2118" dirty="0"/>
              <a:t>陽性の場合、ヘパリン使用は禁忌とされる。</a:t>
            </a:r>
          </a:p>
          <a:p>
            <a:r>
              <a:rPr lang="ja-JP" altLang="en-US" sz="2118" dirty="0"/>
              <a:t>凝固因子とリン脂質の複合体に対する自己抗体。習慣性流産をきたす抗リン脂質抗体症候群の鑑別に有用。</a:t>
            </a:r>
          </a:p>
          <a:p>
            <a:endParaRPr lang="ja-JP" altLang="en-US" sz="2118" dirty="0"/>
          </a:p>
          <a:p>
            <a:endParaRPr lang="en-US" altLang="ja-JP" sz="2118" dirty="0"/>
          </a:p>
          <a:p>
            <a:endParaRPr lang="en-US" altLang="ja-JP" sz="2118" dirty="0"/>
          </a:p>
          <a:p>
            <a:endParaRPr lang="en-US" altLang="ja-JP" sz="2118" dirty="0"/>
          </a:p>
          <a:p>
            <a:endParaRPr lang="en-US" altLang="ja-JP" sz="2118" dirty="0"/>
          </a:p>
          <a:p>
            <a:r>
              <a:rPr lang="ja-JP" altLang="en-US" sz="2118" dirty="0"/>
              <a:t>プロトロンビンとも呼ばれる、トロンビンの前駆物質。先天性異常による欠乏症のほか、ビタミン</a:t>
            </a:r>
            <a:r>
              <a:rPr lang="en-US" altLang="ja-JP" sz="2118" dirty="0"/>
              <a:t>K</a:t>
            </a:r>
            <a:r>
              <a:rPr lang="ja-JP" altLang="en-US" sz="2118" dirty="0"/>
              <a:t>の不足時に低下する。</a:t>
            </a:r>
          </a:p>
          <a:p>
            <a:r>
              <a:rPr lang="ja-JP" altLang="en-US" sz="2118" dirty="0"/>
              <a:t>内因系と外因系凝固反応にかかわる凝固因子で、プロトロンビンを</a:t>
            </a:r>
            <a:r>
              <a:rPr lang="en-US" altLang="ja-JP" sz="2118" dirty="0" err="1"/>
              <a:t>Ca</a:t>
            </a:r>
            <a:r>
              <a:rPr lang="ja-JP" altLang="en-US" sz="2118" dirty="0"/>
              <a:t>の存在下で活性化する蛋白。</a:t>
            </a:r>
            <a:r>
              <a:rPr lang="en-US" altLang="ja-JP" sz="2118" dirty="0"/>
              <a:t>DIC</a:t>
            </a:r>
            <a:r>
              <a:rPr lang="ja-JP" altLang="en-US" sz="2118" dirty="0" err="1"/>
              <a:t>、</a:t>
            </a:r>
            <a:r>
              <a:rPr lang="ja-JP" altLang="en-US" sz="2118" dirty="0"/>
              <a:t>重症肝疾患で低値となる。</a:t>
            </a:r>
          </a:p>
          <a:p>
            <a:r>
              <a:rPr lang="ja-JP" altLang="en-US" sz="2118" dirty="0"/>
              <a:t>外因系の凝固過程において組織トロンボプラスチン、第</a:t>
            </a:r>
            <a:r>
              <a:rPr lang="en-US" altLang="ja-JP" sz="2118" dirty="0"/>
              <a:t>Ⅹ</a:t>
            </a:r>
            <a:r>
              <a:rPr lang="ja-JP" altLang="en-US" sz="2118" dirty="0"/>
              <a:t>因子を活性化する糖蛋白。ビタミン</a:t>
            </a:r>
            <a:r>
              <a:rPr lang="en-US" altLang="ja-JP" sz="2118" dirty="0"/>
              <a:t>K</a:t>
            </a:r>
            <a:r>
              <a:rPr lang="ja-JP" altLang="en-US" sz="2118" dirty="0"/>
              <a:t>依存性のため、ビタミン</a:t>
            </a:r>
            <a:r>
              <a:rPr lang="en-US" altLang="ja-JP" sz="2118" dirty="0"/>
              <a:t>K</a:t>
            </a:r>
            <a:r>
              <a:rPr lang="ja-JP" altLang="en-US" sz="2118" dirty="0"/>
              <a:t>欠乏症で低値に。</a:t>
            </a:r>
          </a:p>
          <a:p>
            <a:r>
              <a:rPr lang="en-US" altLang="ja-JP" sz="2118" dirty="0" err="1"/>
              <a:t>vWF</a:t>
            </a:r>
            <a:r>
              <a:rPr lang="ja-JP" altLang="en-US" sz="2118" dirty="0" err="1"/>
              <a:t>と結</a:t>
            </a:r>
            <a:r>
              <a:rPr lang="ja-JP" altLang="en-US" sz="2118" dirty="0"/>
              <a:t>合して存在する内因系凝固蛋白。先天的欠乏で血友病</a:t>
            </a:r>
            <a:r>
              <a:rPr lang="en-US" altLang="ja-JP" sz="2118" dirty="0"/>
              <a:t>A</a:t>
            </a:r>
            <a:r>
              <a:rPr lang="ja-JP" altLang="en-US" sz="2118" dirty="0"/>
              <a:t>を発来。</a:t>
            </a:r>
          </a:p>
          <a:p>
            <a:endParaRPr lang="en-US" altLang="ja-JP" sz="2118" dirty="0"/>
          </a:p>
          <a:p>
            <a:r>
              <a:rPr lang="ja-JP" altLang="en-US" sz="2118" dirty="0"/>
              <a:t>内因系の凝固機序に関与するビタミン</a:t>
            </a:r>
            <a:r>
              <a:rPr lang="en-US" altLang="ja-JP" sz="2118" dirty="0"/>
              <a:t>K</a:t>
            </a:r>
            <a:r>
              <a:rPr lang="ja-JP" altLang="en-US" sz="2118" dirty="0"/>
              <a:t>依存の凝固因子。代表的な欠乏症として血友病</a:t>
            </a:r>
            <a:r>
              <a:rPr lang="en-US" altLang="ja-JP" sz="2118" dirty="0"/>
              <a:t>B</a:t>
            </a:r>
            <a:r>
              <a:rPr lang="ja-JP" altLang="en-US" sz="2118" dirty="0"/>
              <a:t>が知られている。</a:t>
            </a:r>
          </a:p>
          <a:p>
            <a:r>
              <a:rPr lang="ja-JP" altLang="en-US" sz="2118" dirty="0"/>
              <a:t>内因系・外因系両方の凝固反応にかかわるビタミン</a:t>
            </a:r>
            <a:r>
              <a:rPr lang="en-US" altLang="ja-JP" sz="2118" dirty="0"/>
              <a:t>K</a:t>
            </a:r>
            <a:r>
              <a:rPr lang="ja-JP" altLang="en-US" sz="2118" dirty="0"/>
              <a:t>依存性の凝固因子。出血傾向および血栓傾向を知るための指標。</a:t>
            </a:r>
          </a:p>
          <a:p>
            <a:r>
              <a:rPr lang="ja-JP" altLang="en-US" sz="2118" dirty="0"/>
              <a:t>内因性凝固の初期段階に関与する因子。第</a:t>
            </a:r>
            <a:r>
              <a:rPr lang="en-US" altLang="ja-JP" sz="2118" dirty="0"/>
              <a:t>XI</a:t>
            </a:r>
            <a:r>
              <a:rPr lang="ja-JP" altLang="en-US" sz="2118" dirty="0"/>
              <a:t>因子欠乏症および保因者の診断や、</a:t>
            </a:r>
            <a:r>
              <a:rPr lang="en-US" altLang="ja-JP" sz="2118" dirty="0"/>
              <a:t>DIC</a:t>
            </a:r>
            <a:r>
              <a:rPr lang="ja-JP" altLang="en-US" sz="2118" dirty="0" err="1"/>
              <a:t>、</a:t>
            </a:r>
            <a:r>
              <a:rPr lang="ja-JP" altLang="en-US" sz="2118" dirty="0"/>
              <a:t>肝硬変等で出血傾向の指標となる。</a:t>
            </a:r>
          </a:p>
          <a:p>
            <a:r>
              <a:rPr lang="ja-JP" altLang="en-US" sz="2118" dirty="0"/>
              <a:t>凝固系機序の最も初期の段階に関連する凝固因子。</a:t>
            </a:r>
            <a:r>
              <a:rPr lang="en-US" altLang="ja-JP" sz="2118" dirty="0"/>
              <a:t>PT</a:t>
            </a:r>
            <a:r>
              <a:rPr lang="ja-JP" altLang="en-US" sz="2118" dirty="0"/>
              <a:t>正常、</a:t>
            </a:r>
            <a:r>
              <a:rPr lang="en-US" altLang="ja-JP" sz="2118" dirty="0"/>
              <a:t>APTT</a:t>
            </a:r>
            <a:r>
              <a:rPr lang="ja-JP" altLang="en-US" sz="2118" dirty="0"/>
              <a:t>異常で出血傾向がない場合、第</a:t>
            </a:r>
            <a:r>
              <a:rPr lang="en-US" altLang="ja-JP" sz="2118" dirty="0"/>
              <a:t>XII</a:t>
            </a:r>
            <a:r>
              <a:rPr lang="ja-JP" altLang="en-US" sz="2118" dirty="0"/>
              <a:t>因子欠乏を疑う。</a:t>
            </a:r>
          </a:p>
          <a:p>
            <a:r>
              <a:rPr lang="ja-JP" altLang="en-US" sz="2118" dirty="0"/>
              <a:t>凝固系機序の最終段階で働く因子。フィブリン安定化因子とも呼ばれ、出血性素因のスクリーニング検査として用いられる。</a:t>
            </a:r>
          </a:p>
          <a:p>
            <a:r>
              <a:rPr lang="ja-JP" altLang="en-US" sz="2118" dirty="0"/>
              <a:t>血液凝固因子である第</a:t>
            </a:r>
            <a:r>
              <a:rPr lang="en-US" altLang="ja-JP" sz="2118" dirty="0"/>
              <a:t>Ⅷ</a:t>
            </a:r>
            <a:r>
              <a:rPr lang="ja-JP" altLang="en-US" sz="2118" dirty="0"/>
              <a:t>因子、第</a:t>
            </a:r>
            <a:r>
              <a:rPr lang="en-US" altLang="ja-JP" sz="2118" dirty="0"/>
              <a:t>Ⅸ</a:t>
            </a:r>
            <a:r>
              <a:rPr lang="ja-JP" altLang="en-US" sz="2118" dirty="0"/>
              <a:t>因子に対する抗体。凝固因子製剤投与中の血友病患者で失活因子となる。</a:t>
            </a:r>
          </a:p>
          <a:p>
            <a:r>
              <a:rPr lang="ja-JP" altLang="en-US" sz="2118" dirty="0"/>
              <a:t>血液凝固因子である第</a:t>
            </a:r>
            <a:r>
              <a:rPr lang="en-US" altLang="ja-JP" sz="2118" dirty="0"/>
              <a:t>Ⅷ</a:t>
            </a:r>
            <a:r>
              <a:rPr lang="ja-JP" altLang="en-US" sz="2118" dirty="0"/>
              <a:t>因子、第</a:t>
            </a:r>
            <a:r>
              <a:rPr lang="en-US" altLang="ja-JP" sz="2118" dirty="0"/>
              <a:t>Ⅸ</a:t>
            </a:r>
            <a:r>
              <a:rPr lang="ja-JP" altLang="en-US" sz="2118" dirty="0"/>
              <a:t>因子に対する抗体。凝固因子製剤投与中の血友病患者で失活因子となる。</a:t>
            </a:r>
          </a:p>
        </p:txBody>
      </p:sp>
      <p:sp>
        <p:nvSpPr>
          <p:cNvPr id="16" name="正方形/長方形 15"/>
          <p:cNvSpPr/>
          <p:nvPr/>
        </p:nvSpPr>
        <p:spPr>
          <a:xfrm>
            <a:off x="11104685" y="1490931"/>
            <a:ext cx="1719420" cy="17763144"/>
          </a:xfrm>
          <a:prstGeom prst="rect">
            <a:avLst/>
          </a:prstGeom>
          <a:ln w="12700">
            <a:solidFill>
              <a:schemeClr val="tx1"/>
            </a:solidFill>
          </a:ln>
        </p:spPr>
        <p:txBody>
          <a:bodyPr wrap="square">
            <a:noAutofit/>
          </a:bodyPr>
          <a:lstStyle/>
          <a:p>
            <a:r>
              <a:rPr lang="ja-JP" altLang="en-US" sz="2118" dirty="0"/>
              <a:t>抗体法</a:t>
            </a:r>
          </a:p>
          <a:p>
            <a:endParaRPr lang="en-US" altLang="ja-JP" sz="2118" dirty="0"/>
          </a:p>
          <a:p>
            <a:r>
              <a:rPr lang="ja-JP" altLang="en-US" sz="2118" dirty="0"/>
              <a:t>抗体法</a:t>
            </a:r>
          </a:p>
          <a:p>
            <a:endParaRPr lang="en-US" altLang="ja-JP" sz="2118" dirty="0"/>
          </a:p>
          <a:p>
            <a:r>
              <a:rPr lang="ja-JP" altLang="en-US" sz="2118" dirty="0"/>
              <a:t>抗体法</a:t>
            </a:r>
          </a:p>
          <a:p>
            <a:endParaRPr lang="en-US" altLang="ja-JP" sz="2118" dirty="0"/>
          </a:p>
          <a:p>
            <a:r>
              <a:rPr lang="ja-JP" altLang="en-US" sz="2118" dirty="0"/>
              <a:t>抗体法</a:t>
            </a:r>
          </a:p>
          <a:p>
            <a:endParaRPr lang="en-US" altLang="ja-JP" sz="2118" dirty="0"/>
          </a:p>
          <a:p>
            <a:r>
              <a:rPr lang="ja-JP" altLang="en-US" sz="2118" dirty="0"/>
              <a:t>抗体法</a:t>
            </a:r>
          </a:p>
          <a:p>
            <a:endParaRPr lang="en-US" altLang="ja-JP" sz="2118" dirty="0"/>
          </a:p>
          <a:p>
            <a:endParaRPr lang="en-US" altLang="ja-JP" sz="2118" dirty="0"/>
          </a:p>
          <a:p>
            <a:endParaRPr lang="en-US" altLang="ja-JP" sz="2118" dirty="0"/>
          </a:p>
          <a:p>
            <a:r>
              <a:rPr lang="ja-JP" altLang="en-US" sz="2118" dirty="0"/>
              <a:t>抗体法</a:t>
            </a:r>
          </a:p>
          <a:p>
            <a:endParaRPr lang="en-US" altLang="ja-JP" sz="2118" dirty="0"/>
          </a:p>
          <a:p>
            <a:endParaRPr lang="en-US" altLang="ja-JP" sz="2118" dirty="0"/>
          </a:p>
          <a:p>
            <a:endParaRPr lang="en-US" altLang="ja-JP" sz="2118" dirty="0"/>
          </a:p>
          <a:p>
            <a:r>
              <a:rPr lang="ja-JP" altLang="en-US" sz="2118" dirty="0"/>
              <a:t>酵素法</a:t>
            </a:r>
          </a:p>
          <a:p>
            <a:endParaRPr lang="en-US" altLang="ja-JP" sz="2118" dirty="0"/>
          </a:p>
          <a:p>
            <a:r>
              <a:rPr lang="ja-JP" altLang="en-US" sz="2118" dirty="0"/>
              <a:t>酵素法</a:t>
            </a:r>
          </a:p>
          <a:p>
            <a:endParaRPr lang="en-US" altLang="ja-JP" sz="2118" dirty="0"/>
          </a:p>
          <a:p>
            <a:r>
              <a:rPr lang="ja-JP" altLang="en-US" sz="2118" dirty="0"/>
              <a:t>酵素法</a:t>
            </a:r>
          </a:p>
          <a:p>
            <a:endParaRPr lang="en-US" altLang="ja-JP" sz="2118" dirty="0"/>
          </a:p>
          <a:p>
            <a:r>
              <a:rPr lang="ja-JP" altLang="en-US" sz="2118" dirty="0"/>
              <a:t>酵素法</a:t>
            </a:r>
          </a:p>
          <a:p>
            <a:endParaRPr lang="en-US" altLang="ja-JP" sz="2118" dirty="0"/>
          </a:p>
          <a:p>
            <a:endParaRPr lang="en-US" altLang="ja-JP" sz="2118" dirty="0"/>
          </a:p>
          <a:p>
            <a:endParaRPr lang="en-US" altLang="ja-JP" sz="2118" dirty="0"/>
          </a:p>
          <a:p>
            <a:r>
              <a:rPr lang="ja-JP" altLang="en-US" sz="2118" dirty="0"/>
              <a:t>生物活性法</a:t>
            </a:r>
          </a:p>
          <a:p>
            <a:endParaRPr lang="en-US" altLang="ja-JP" sz="2118" dirty="0"/>
          </a:p>
          <a:p>
            <a:endParaRPr lang="en-US" altLang="ja-JP" sz="2118" dirty="0"/>
          </a:p>
          <a:p>
            <a:endParaRPr lang="en-US" altLang="ja-JP" sz="2118" dirty="0"/>
          </a:p>
          <a:p>
            <a:r>
              <a:rPr lang="ja-JP" altLang="en-US" sz="2118" dirty="0"/>
              <a:t>生物活性法</a:t>
            </a:r>
          </a:p>
          <a:p>
            <a:endParaRPr lang="en-US" altLang="ja-JP" sz="2118" dirty="0"/>
          </a:p>
          <a:p>
            <a:endParaRPr lang="en-US" altLang="ja-JP" sz="2118" dirty="0"/>
          </a:p>
          <a:p>
            <a:r>
              <a:rPr lang="ja-JP" altLang="en-US" sz="2118" dirty="0"/>
              <a:t>生物活性法</a:t>
            </a:r>
          </a:p>
          <a:p>
            <a:endParaRPr lang="en-US" altLang="ja-JP" sz="2118" dirty="0"/>
          </a:p>
          <a:p>
            <a:r>
              <a:rPr lang="ja-JP" altLang="en-US" sz="2118" dirty="0"/>
              <a:t>生物活性法</a:t>
            </a:r>
          </a:p>
          <a:p>
            <a:endParaRPr lang="en-US" altLang="ja-JP" sz="2118" dirty="0"/>
          </a:p>
          <a:p>
            <a:r>
              <a:rPr lang="ja-JP" altLang="en-US" sz="2118" dirty="0"/>
              <a:t>生物活性法</a:t>
            </a:r>
          </a:p>
          <a:p>
            <a:endParaRPr lang="en-US" altLang="ja-JP" sz="2118" dirty="0"/>
          </a:p>
          <a:p>
            <a:r>
              <a:rPr lang="ja-JP" altLang="en-US" sz="2118" dirty="0"/>
              <a:t>生物活性法</a:t>
            </a:r>
          </a:p>
          <a:p>
            <a:endParaRPr lang="en-US" altLang="ja-JP" sz="2118" dirty="0"/>
          </a:p>
          <a:p>
            <a:r>
              <a:rPr lang="ja-JP" altLang="en-US" sz="2118" dirty="0"/>
              <a:t>生物活性法</a:t>
            </a:r>
          </a:p>
          <a:p>
            <a:endParaRPr lang="en-US" altLang="ja-JP" sz="2118" dirty="0"/>
          </a:p>
          <a:p>
            <a:r>
              <a:rPr lang="ja-JP" altLang="en-US" sz="2118" dirty="0"/>
              <a:t>生物活性法</a:t>
            </a:r>
          </a:p>
          <a:p>
            <a:endParaRPr lang="en-US" altLang="ja-JP" sz="2118" dirty="0"/>
          </a:p>
          <a:p>
            <a:r>
              <a:rPr lang="ja-JP" altLang="en-US" sz="2118" dirty="0"/>
              <a:t>生物活性法</a:t>
            </a:r>
          </a:p>
          <a:p>
            <a:endParaRPr lang="en-US" altLang="ja-JP" sz="2118" dirty="0"/>
          </a:p>
          <a:p>
            <a:r>
              <a:rPr lang="ja-JP" altLang="en-US" sz="2118" dirty="0"/>
              <a:t>生物活性法</a:t>
            </a:r>
          </a:p>
          <a:p>
            <a:endParaRPr lang="en-US" altLang="ja-JP" sz="2118" dirty="0"/>
          </a:p>
          <a:p>
            <a:r>
              <a:rPr lang="ja-JP" altLang="en-US" sz="2118" dirty="0"/>
              <a:t>生物活性法</a:t>
            </a:r>
          </a:p>
          <a:p>
            <a:endParaRPr lang="en-US" altLang="ja-JP" sz="2118" dirty="0"/>
          </a:p>
          <a:p>
            <a:r>
              <a:rPr lang="ja-JP" altLang="en-US" sz="2118" dirty="0"/>
              <a:t>生物活性法</a:t>
            </a:r>
          </a:p>
          <a:p>
            <a:endParaRPr lang="en-US" altLang="ja-JP" sz="2118" dirty="0"/>
          </a:p>
          <a:p>
            <a:r>
              <a:rPr lang="ja-JP" altLang="en-US" sz="2118" dirty="0"/>
              <a:t>生物活性法</a:t>
            </a:r>
            <a:endParaRPr lang="en-US" altLang="ja-JP" sz="2118" dirty="0"/>
          </a:p>
          <a:p>
            <a:endParaRPr lang="ja-JP" altLang="en-US" sz="2118" dirty="0"/>
          </a:p>
        </p:txBody>
      </p:sp>
      <p:cxnSp>
        <p:nvCxnSpPr>
          <p:cNvPr id="8" name="直線コネクタ 7"/>
          <p:cNvCxnSpPr/>
          <p:nvPr/>
        </p:nvCxnSpPr>
        <p:spPr>
          <a:xfrm>
            <a:off x="383975" y="2230432"/>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直線コネクタ 8"/>
          <p:cNvCxnSpPr/>
          <p:nvPr/>
        </p:nvCxnSpPr>
        <p:spPr>
          <a:xfrm>
            <a:off x="383975" y="2879902"/>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383975" y="3516885"/>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383975" y="4135132"/>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383975" y="5427829"/>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383975" y="6701792"/>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383975" y="7394977"/>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383975" y="8050695"/>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383975" y="8668941"/>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383975" y="9624414"/>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383975" y="9961639"/>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a:off x="383975" y="11273072"/>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a:off x="383975" y="12184830"/>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p:nvPr/>
        </p:nvCxnSpPr>
        <p:spPr>
          <a:xfrm>
            <a:off x="383975" y="12840546"/>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p:nvPr/>
        </p:nvCxnSpPr>
        <p:spPr>
          <a:xfrm>
            <a:off x="383975" y="13514998"/>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383975" y="14151979"/>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83975" y="14788957"/>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383975" y="15463411"/>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383975" y="16081658"/>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0" name="直線コネクタ 29"/>
          <p:cNvCxnSpPr/>
          <p:nvPr/>
        </p:nvCxnSpPr>
        <p:spPr>
          <a:xfrm>
            <a:off x="383975" y="16718641"/>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383975" y="17393090"/>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83975" y="18030073"/>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383975" y="18667054"/>
            <a:ext cx="12440131"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319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403794" y="6629922"/>
            <a:ext cx="9334549"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solidFill>
                  <a:schemeClr val="tx1"/>
                </a:solidFill>
                <a:latin typeface="HGP明朝B" panose="02020800000000000000" pitchFamily="18" charset="-128"/>
                <a:ea typeface="HGP明朝B" panose="02020800000000000000" pitchFamily="18" charset="-128"/>
              </a:rPr>
              <a:t>5</a:t>
            </a:r>
            <a:r>
              <a:rPr kumimoji="1" lang="en-US" altLang="ja-JP" sz="2800" dirty="0" smtClean="0">
                <a:solidFill>
                  <a:schemeClr val="tx1"/>
                </a:solidFill>
                <a:latin typeface="HGP明朝B" panose="02020800000000000000" pitchFamily="18" charset="-128"/>
                <a:ea typeface="HGP明朝B" panose="02020800000000000000" pitchFamily="18" charset="-128"/>
              </a:rPr>
              <a:t>. </a:t>
            </a:r>
            <a:r>
              <a:rPr kumimoji="1" lang="ja-JP" altLang="en-US" sz="2800" dirty="0" smtClean="0">
                <a:solidFill>
                  <a:schemeClr val="tx1"/>
                </a:solidFill>
                <a:latin typeface="HGP明朝B" panose="02020800000000000000" pitchFamily="18" charset="-128"/>
                <a:ea typeface="HGP明朝B" panose="02020800000000000000" pitchFamily="18" charset="-128"/>
              </a:rPr>
              <a:t>たんぱく質の生産</a:t>
            </a:r>
            <a:endParaRPr kumimoji="1" lang="en-US" altLang="ja-JP" sz="2800" dirty="0" smtClean="0">
              <a:solidFill>
                <a:schemeClr val="tx1"/>
              </a:solidFill>
              <a:latin typeface="HGP明朝B" panose="02020800000000000000" pitchFamily="18" charset="-128"/>
              <a:ea typeface="HGP明朝B" panose="02020800000000000000" pitchFamily="18" charset="-128"/>
            </a:endParaRPr>
          </a:p>
          <a:p>
            <a:r>
              <a:rPr lang="ja-JP" altLang="en-US" sz="2000" dirty="0" smtClean="0">
                <a:solidFill>
                  <a:schemeClr val="tx1"/>
                </a:solidFill>
                <a:latin typeface="HGP明朝B" panose="02020800000000000000" pitchFamily="18" charset="-128"/>
                <a:ea typeface="HGP明朝B" panose="02020800000000000000" pitchFamily="18" charset="-128"/>
              </a:rPr>
              <a:t>　　　　　エネルギー　：　血球 ＞ 酵素</a:t>
            </a:r>
            <a:endParaRPr lang="en-US" altLang="ja-JP" sz="2000" dirty="0" smtClean="0">
              <a:solidFill>
                <a:schemeClr val="tx1"/>
              </a:solidFill>
              <a:latin typeface="HGP明朝B" panose="02020800000000000000" pitchFamily="18" charset="-128"/>
              <a:ea typeface="HGP明朝B" panose="02020800000000000000" pitchFamily="18" charset="-128"/>
            </a:endParaRPr>
          </a:p>
        </p:txBody>
      </p:sp>
      <p:sp>
        <p:nvSpPr>
          <p:cNvPr id="3" name="正方形/長方形 2"/>
          <p:cNvSpPr/>
          <p:nvPr/>
        </p:nvSpPr>
        <p:spPr>
          <a:xfrm>
            <a:off x="2403794" y="3058121"/>
            <a:ext cx="9334549"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smtClean="0">
                <a:solidFill>
                  <a:schemeClr val="tx1"/>
                </a:solidFill>
                <a:latin typeface="HGP明朝B" panose="02020800000000000000" pitchFamily="18" charset="-128"/>
                <a:ea typeface="HGP明朝B" panose="02020800000000000000" pitchFamily="18" charset="-128"/>
              </a:rPr>
              <a:t>1. </a:t>
            </a:r>
            <a:r>
              <a:rPr kumimoji="1" lang="ja-JP" altLang="en-US" sz="2800" dirty="0" smtClean="0">
                <a:solidFill>
                  <a:schemeClr val="tx1"/>
                </a:solidFill>
                <a:latin typeface="HGP明朝B" panose="02020800000000000000" pitchFamily="18" charset="-128"/>
                <a:ea typeface="HGP明朝B" panose="02020800000000000000" pitchFamily="18" charset="-128"/>
              </a:rPr>
              <a:t>凝固反応は生体防御の一つ</a:t>
            </a:r>
            <a:endParaRPr kumimoji="1" lang="en-US" altLang="ja-JP" sz="2800" dirty="0" smtClean="0">
              <a:solidFill>
                <a:schemeClr val="tx1"/>
              </a:solidFill>
              <a:latin typeface="HGP明朝B" panose="02020800000000000000" pitchFamily="18" charset="-128"/>
              <a:ea typeface="HGP明朝B" panose="02020800000000000000" pitchFamily="18" charset="-128"/>
            </a:endParaRPr>
          </a:p>
          <a:p>
            <a:r>
              <a:rPr lang="ja-JP" altLang="en-US" sz="2800" dirty="0" smtClean="0">
                <a:solidFill>
                  <a:schemeClr val="tx1"/>
                </a:solidFill>
                <a:latin typeface="HGP明朝B" panose="02020800000000000000" pitchFamily="18" charset="-128"/>
                <a:ea typeface="HGP明朝B" panose="02020800000000000000" pitchFamily="18" charset="-128"/>
              </a:rPr>
              <a:t>　　　　</a:t>
            </a:r>
            <a:r>
              <a:rPr lang="ja-JP" altLang="en-US" sz="2000" dirty="0" smtClean="0">
                <a:solidFill>
                  <a:schemeClr val="tx1"/>
                </a:solidFill>
                <a:latin typeface="HGP明朝B" panose="02020800000000000000" pitchFamily="18" charset="-128"/>
                <a:ea typeface="HGP明朝B" panose="02020800000000000000" pitchFamily="18" charset="-128"/>
              </a:rPr>
              <a:t>外傷（ケガ）に伴う凝固　＞　代謝に伴う凝固</a:t>
            </a:r>
            <a:endParaRPr kumimoji="1" lang="ja-JP" altLang="en-US" sz="2000" dirty="0" smtClean="0">
              <a:solidFill>
                <a:schemeClr val="tx1"/>
              </a:solidFill>
              <a:latin typeface="HGP明朝B" panose="02020800000000000000" pitchFamily="18" charset="-128"/>
              <a:ea typeface="HGP明朝B" panose="02020800000000000000" pitchFamily="18" charset="-128"/>
            </a:endParaRPr>
          </a:p>
        </p:txBody>
      </p:sp>
      <p:sp>
        <p:nvSpPr>
          <p:cNvPr id="4" name="正方形/長方形 3"/>
          <p:cNvSpPr/>
          <p:nvPr/>
        </p:nvSpPr>
        <p:spPr>
          <a:xfrm>
            <a:off x="2403794" y="3942041"/>
            <a:ext cx="9334549"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smtClean="0">
                <a:solidFill>
                  <a:schemeClr val="tx1"/>
                </a:solidFill>
                <a:latin typeface="HGP明朝B" panose="02020800000000000000" pitchFamily="18" charset="-128"/>
                <a:ea typeface="HGP明朝B" panose="02020800000000000000" pitchFamily="18" charset="-128"/>
              </a:rPr>
              <a:t>2.</a:t>
            </a:r>
            <a:r>
              <a:rPr lang="ja-JP" altLang="en-US" sz="2800" dirty="0" smtClean="0">
                <a:solidFill>
                  <a:schemeClr val="tx1"/>
                </a:solidFill>
                <a:latin typeface="HGP明朝B" panose="02020800000000000000" pitchFamily="18" charset="-128"/>
                <a:ea typeface="HGP明朝B" panose="02020800000000000000" pitchFamily="18" charset="-128"/>
              </a:rPr>
              <a:t> 凝固に係わる役者の起源は一緒</a:t>
            </a:r>
            <a:endParaRPr lang="en-US" altLang="ja-JP" sz="2800" dirty="0" smtClean="0">
              <a:solidFill>
                <a:schemeClr val="tx1"/>
              </a:solidFill>
              <a:latin typeface="HGP明朝B" panose="02020800000000000000" pitchFamily="18" charset="-128"/>
              <a:ea typeface="HGP明朝B" panose="02020800000000000000" pitchFamily="18" charset="-128"/>
            </a:endParaRPr>
          </a:p>
          <a:p>
            <a:r>
              <a:rPr lang="ja-JP" altLang="en-US" sz="2000" dirty="0">
                <a:solidFill>
                  <a:schemeClr val="tx1"/>
                </a:solidFill>
                <a:latin typeface="HGP明朝B" panose="02020800000000000000" pitchFamily="18" charset="-128"/>
                <a:ea typeface="HGP明朝B" panose="02020800000000000000" pitchFamily="18" charset="-128"/>
              </a:rPr>
              <a:t>　</a:t>
            </a:r>
            <a:r>
              <a:rPr lang="ja-JP" altLang="en-US" sz="2000" dirty="0" smtClean="0">
                <a:solidFill>
                  <a:schemeClr val="tx1"/>
                </a:solidFill>
                <a:latin typeface="HGP明朝B" panose="02020800000000000000" pitchFamily="18" charset="-128"/>
                <a:ea typeface="HGP明朝B" panose="02020800000000000000" pitchFamily="18" charset="-128"/>
              </a:rPr>
              <a:t>　　　　　仲良し　＝　異物の検知能力が高い</a:t>
            </a:r>
            <a:endParaRPr kumimoji="1" lang="ja-JP" altLang="en-US" sz="2000" dirty="0" smtClean="0">
              <a:solidFill>
                <a:schemeClr val="tx1"/>
              </a:solidFill>
              <a:latin typeface="HGP明朝B" panose="02020800000000000000" pitchFamily="18" charset="-128"/>
              <a:ea typeface="HGP明朝B" panose="02020800000000000000" pitchFamily="18" charset="-128"/>
            </a:endParaRPr>
          </a:p>
        </p:txBody>
      </p:sp>
      <p:sp>
        <p:nvSpPr>
          <p:cNvPr id="5" name="正方形/長方形 4"/>
          <p:cNvSpPr/>
          <p:nvPr/>
        </p:nvSpPr>
        <p:spPr>
          <a:xfrm>
            <a:off x="2403794" y="5742041"/>
            <a:ext cx="9334549"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sz="2800" dirty="0" smtClean="0">
                <a:solidFill>
                  <a:schemeClr val="tx1"/>
                </a:solidFill>
                <a:latin typeface="HGP明朝B" panose="02020800000000000000" pitchFamily="18" charset="-128"/>
                <a:ea typeface="HGP明朝B" panose="02020800000000000000" pitchFamily="18" charset="-128"/>
              </a:rPr>
              <a:t>4. </a:t>
            </a:r>
            <a:r>
              <a:rPr kumimoji="1" lang="ja-JP" altLang="en-US" sz="2800" dirty="0" smtClean="0">
                <a:solidFill>
                  <a:schemeClr val="tx1"/>
                </a:solidFill>
                <a:latin typeface="HGP明朝B" panose="02020800000000000000" pitchFamily="18" charset="-128"/>
                <a:ea typeface="HGP明朝B" panose="02020800000000000000" pitchFamily="18" charset="-128"/>
              </a:rPr>
              <a:t>フィブリノーゲンは特異なたんぱく質</a:t>
            </a:r>
            <a:endParaRPr kumimoji="1" lang="en-US" altLang="ja-JP" sz="2800" dirty="0" smtClean="0">
              <a:solidFill>
                <a:schemeClr val="tx1"/>
              </a:solidFill>
              <a:latin typeface="HGP明朝B" panose="02020800000000000000" pitchFamily="18" charset="-128"/>
              <a:ea typeface="HGP明朝B" panose="02020800000000000000" pitchFamily="18" charset="-128"/>
            </a:endParaRPr>
          </a:p>
          <a:p>
            <a:r>
              <a:rPr kumimoji="1" lang="ja-JP" altLang="en-US" sz="2000" dirty="0" smtClean="0">
                <a:solidFill>
                  <a:schemeClr val="tx1"/>
                </a:solidFill>
                <a:latin typeface="HGP明朝B" panose="02020800000000000000" pitchFamily="18" charset="-128"/>
                <a:ea typeface="HGP明朝B" panose="02020800000000000000" pitchFamily="18" charset="-128"/>
              </a:rPr>
              <a:t>　　　　　キナーゼ（リン酸化反応）　＞　他酵素</a:t>
            </a:r>
          </a:p>
        </p:txBody>
      </p:sp>
      <p:sp>
        <p:nvSpPr>
          <p:cNvPr id="6" name="正方形/長方形 5"/>
          <p:cNvSpPr/>
          <p:nvPr/>
        </p:nvSpPr>
        <p:spPr>
          <a:xfrm>
            <a:off x="2403794" y="4854160"/>
            <a:ext cx="9334549"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a:solidFill>
                  <a:schemeClr val="tx1"/>
                </a:solidFill>
                <a:latin typeface="HGP明朝B" panose="02020800000000000000" pitchFamily="18" charset="-128"/>
                <a:ea typeface="HGP明朝B" panose="02020800000000000000" pitchFamily="18" charset="-128"/>
              </a:rPr>
              <a:t>3</a:t>
            </a:r>
            <a:r>
              <a:rPr lang="en-US" altLang="ja-JP" sz="2800" dirty="0" smtClean="0">
                <a:solidFill>
                  <a:schemeClr val="tx1"/>
                </a:solidFill>
                <a:latin typeface="HGP明朝B" panose="02020800000000000000" pitchFamily="18" charset="-128"/>
                <a:ea typeface="HGP明朝B" panose="02020800000000000000" pitchFamily="18" charset="-128"/>
              </a:rPr>
              <a:t>. </a:t>
            </a:r>
            <a:r>
              <a:rPr lang="ja-JP" altLang="en-US" sz="2800" dirty="0" smtClean="0">
                <a:solidFill>
                  <a:schemeClr val="tx1"/>
                </a:solidFill>
                <a:latin typeface="HGP明朝B" panose="02020800000000000000" pitchFamily="18" charset="-128"/>
                <a:ea typeface="HGP明朝B" panose="02020800000000000000" pitchFamily="18" charset="-128"/>
              </a:rPr>
              <a:t>主役は、血小板・トロンビン・プラスミン・フィブリノーゲン</a:t>
            </a:r>
            <a:endParaRPr lang="en-US" altLang="ja-JP" sz="2800" dirty="0" smtClean="0">
              <a:solidFill>
                <a:schemeClr val="tx1"/>
              </a:solidFill>
              <a:latin typeface="HGP明朝B" panose="02020800000000000000" pitchFamily="18" charset="-128"/>
              <a:ea typeface="HGP明朝B" panose="02020800000000000000" pitchFamily="18" charset="-128"/>
            </a:endParaRPr>
          </a:p>
          <a:p>
            <a:r>
              <a:rPr kumimoji="1" lang="ja-JP" altLang="en-US" sz="2000" dirty="0">
                <a:solidFill>
                  <a:schemeClr val="tx1"/>
                </a:solidFill>
                <a:latin typeface="HGP明朝B" panose="02020800000000000000" pitchFamily="18" charset="-128"/>
                <a:ea typeface="HGP明朝B" panose="02020800000000000000" pitchFamily="18" charset="-128"/>
              </a:rPr>
              <a:t>　</a:t>
            </a:r>
            <a:r>
              <a:rPr kumimoji="1" lang="ja-JP" altLang="en-US" sz="2000" dirty="0" smtClean="0">
                <a:solidFill>
                  <a:schemeClr val="tx1"/>
                </a:solidFill>
                <a:latin typeface="HGP明朝B" panose="02020800000000000000" pitchFamily="18" charset="-128"/>
                <a:ea typeface="HGP明朝B" panose="02020800000000000000" pitchFamily="18" charset="-128"/>
              </a:rPr>
              <a:t>　　　　２価の金属イオン</a:t>
            </a:r>
          </a:p>
        </p:txBody>
      </p:sp>
      <p:sp>
        <p:nvSpPr>
          <p:cNvPr id="7" name="正方形/長方形 6"/>
          <p:cNvSpPr/>
          <p:nvPr/>
        </p:nvSpPr>
        <p:spPr>
          <a:xfrm>
            <a:off x="2403794" y="7542041"/>
            <a:ext cx="9334549" cy="90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800" dirty="0" smtClean="0">
                <a:solidFill>
                  <a:schemeClr val="tx1"/>
                </a:solidFill>
                <a:latin typeface="HGP明朝B" panose="02020800000000000000" pitchFamily="18" charset="-128"/>
                <a:ea typeface="HGP明朝B" panose="02020800000000000000" pitchFamily="18" charset="-128"/>
              </a:rPr>
              <a:t>6. </a:t>
            </a:r>
            <a:r>
              <a:rPr lang="ja-JP" altLang="en-US" sz="2800" dirty="0" smtClean="0">
                <a:solidFill>
                  <a:schemeClr val="tx1"/>
                </a:solidFill>
                <a:latin typeface="HGP明朝B" panose="02020800000000000000" pitchFamily="18" charset="-128"/>
                <a:ea typeface="HGP明朝B" panose="02020800000000000000" pitchFamily="18" charset="-128"/>
              </a:rPr>
              <a:t>全体を理解</a:t>
            </a:r>
            <a:endParaRPr lang="en-US" altLang="ja-JP" sz="2800" dirty="0" smtClean="0">
              <a:solidFill>
                <a:schemeClr val="tx1"/>
              </a:solidFill>
              <a:latin typeface="HGP明朝B" panose="02020800000000000000" pitchFamily="18" charset="-128"/>
              <a:ea typeface="HGP明朝B" panose="02020800000000000000" pitchFamily="18" charset="-128"/>
            </a:endParaRPr>
          </a:p>
          <a:p>
            <a:r>
              <a:rPr kumimoji="1" lang="ja-JP" altLang="en-US" sz="2000" dirty="0">
                <a:solidFill>
                  <a:schemeClr val="tx1"/>
                </a:solidFill>
                <a:latin typeface="HGP明朝B" panose="02020800000000000000" pitchFamily="18" charset="-128"/>
                <a:ea typeface="HGP明朝B" panose="02020800000000000000" pitchFamily="18" charset="-128"/>
              </a:rPr>
              <a:t>　</a:t>
            </a:r>
            <a:r>
              <a:rPr kumimoji="1" lang="ja-JP" altLang="en-US" sz="2000" dirty="0" smtClean="0">
                <a:solidFill>
                  <a:schemeClr val="tx1"/>
                </a:solidFill>
                <a:latin typeface="HGP明朝B" panose="02020800000000000000" pitchFamily="18" charset="-128"/>
                <a:ea typeface="HGP明朝B" panose="02020800000000000000" pitchFamily="18" charset="-128"/>
              </a:rPr>
              <a:t>　　 未解明な部分が多い。各自の発想・展開で劇的進歩も ！</a:t>
            </a:r>
          </a:p>
        </p:txBody>
      </p:sp>
      <p:sp>
        <p:nvSpPr>
          <p:cNvPr id="9" name="正方形/長方形 8"/>
          <p:cNvSpPr/>
          <p:nvPr/>
        </p:nvSpPr>
        <p:spPr>
          <a:xfrm>
            <a:off x="1212112" y="345401"/>
            <a:ext cx="6145618" cy="182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800" dirty="0" smtClean="0">
                <a:solidFill>
                  <a:schemeClr val="tx1"/>
                </a:solidFill>
                <a:latin typeface="HGP明朝B" panose="02020800000000000000" pitchFamily="18" charset="-128"/>
                <a:ea typeface="HGP明朝B" panose="02020800000000000000" pitchFamily="18" charset="-128"/>
              </a:rPr>
              <a:t>勉強会資料</a:t>
            </a:r>
            <a:endParaRPr kumimoji="1" lang="en-US" altLang="ja-JP" sz="4800" dirty="0" smtClean="0">
              <a:solidFill>
                <a:schemeClr val="tx1"/>
              </a:solidFill>
              <a:latin typeface="HGP明朝B" panose="02020800000000000000" pitchFamily="18" charset="-128"/>
              <a:ea typeface="HGP明朝B" panose="02020800000000000000" pitchFamily="18" charset="-128"/>
            </a:endParaRPr>
          </a:p>
          <a:p>
            <a:endParaRPr kumimoji="1" lang="en-US" altLang="ja-JP" dirty="0" smtClean="0">
              <a:solidFill>
                <a:schemeClr val="tx1"/>
              </a:solidFill>
              <a:latin typeface="HGP明朝B" panose="02020800000000000000" pitchFamily="18" charset="-128"/>
              <a:ea typeface="HGP明朝B" panose="02020800000000000000" pitchFamily="18" charset="-128"/>
            </a:endParaRPr>
          </a:p>
          <a:p>
            <a:r>
              <a:rPr kumimoji="1" lang="ja-JP" altLang="en-US" dirty="0" smtClean="0">
                <a:solidFill>
                  <a:schemeClr val="tx1"/>
                </a:solidFill>
                <a:latin typeface="HGP明朝B" panose="02020800000000000000" pitchFamily="18" charset="-128"/>
                <a:ea typeface="HGP明朝B" panose="02020800000000000000" pitchFamily="18" charset="-128"/>
              </a:rPr>
              <a:t>　</a:t>
            </a:r>
          </a:p>
        </p:txBody>
      </p:sp>
      <p:sp>
        <p:nvSpPr>
          <p:cNvPr id="10" name="正方形/長方形 9"/>
          <p:cNvSpPr/>
          <p:nvPr/>
        </p:nvSpPr>
        <p:spPr>
          <a:xfrm>
            <a:off x="1492103" y="2038242"/>
            <a:ext cx="5567916" cy="10359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4000" dirty="0" smtClean="0">
                <a:solidFill>
                  <a:schemeClr val="tx1"/>
                </a:solidFill>
                <a:latin typeface="HGP明朝B" panose="02020800000000000000" pitchFamily="18" charset="-128"/>
                <a:ea typeface="HGP明朝B" panose="02020800000000000000" pitchFamily="18" charset="-128"/>
              </a:rPr>
              <a:t>終わり　</a:t>
            </a:r>
            <a:endParaRPr kumimoji="1" lang="ja-JP" altLang="en-US" sz="1400" dirty="0" smtClean="0">
              <a:solidFill>
                <a:schemeClr val="tx1"/>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2977553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図 1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5" y="-315496"/>
            <a:ext cx="12732874" cy="8471220"/>
          </a:xfrm>
          <a:prstGeom prst="rect">
            <a:avLst/>
          </a:prstGeom>
        </p:spPr>
      </p:pic>
      <p:sp>
        <p:nvSpPr>
          <p:cNvPr id="118" name="タイトル 1"/>
          <p:cNvSpPr>
            <a:spLocks noGrp="1"/>
          </p:cNvSpPr>
          <p:nvPr>
            <p:ph type="title"/>
          </p:nvPr>
        </p:nvSpPr>
        <p:spPr>
          <a:xfrm>
            <a:off x="112555" y="5398284"/>
            <a:ext cx="12732874" cy="2757441"/>
          </a:xfrm>
        </p:spPr>
        <p:txBody>
          <a:bodyPr>
            <a:normAutofit/>
          </a:bodyPr>
          <a:lstStyle/>
          <a:p>
            <a:r>
              <a:rPr lang="ja-JP" altLang="en-US" sz="7704" b="1" dirty="0">
                <a:solidFill>
                  <a:srgbClr val="FFFF00"/>
                </a:solidFill>
                <a:latin typeface="HG明朝B" panose="02020809000000000000" pitchFamily="17" charset="-128"/>
                <a:ea typeface="HG明朝B" panose="02020809000000000000" pitchFamily="17" charset="-128"/>
              </a:rPr>
              <a:t>ご清聴有難うございました。</a:t>
            </a:r>
            <a:r>
              <a:rPr lang="en-US" altLang="ja-JP" sz="7704" b="1" dirty="0">
                <a:solidFill>
                  <a:srgbClr val="FFFF00"/>
                </a:solidFill>
                <a:latin typeface="HG明朝B" panose="02020809000000000000" pitchFamily="17" charset="-128"/>
                <a:ea typeface="HG明朝B" panose="02020809000000000000" pitchFamily="17" charset="-128"/>
              </a:rPr>
              <a:t/>
            </a:r>
            <a:br>
              <a:rPr lang="en-US" altLang="ja-JP" sz="7704" b="1" dirty="0">
                <a:solidFill>
                  <a:srgbClr val="FFFF00"/>
                </a:solidFill>
                <a:latin typeface="HG明朝B" panose="02020809000000000000" pitchFamily="17" charset="-128"/>
                <a:ea typeface="HG明朝B" panose="02020809000000000000" pitchFamily="17" charset="-128"/>
              </a:rPr>
            </a:br>
            <a:r>
              <a:rPr lang="ja-JP" altLang="en-US" sz="7704" b="1" dirty="0">
                <a:solidFill>
                  <a:srgbClr val="FFFF00"/>
                </a:solidFill>
                <a:latin typeface="HG明朝B" panose="02020809000000000000" pitchFamily="17" charset="-128"/>
                <a:ea typeface="HG明朝B" panose="02020809000000000000" pitchFamily="17" charset="-128"/>
              </a:rPr>
              <a:t>　　　　　　</a:t>
            </a:r>
            <a:r>
              <a:rPr lang="ja-JP" altLang="en-US" sz="6163" b="1" dirty="0">
                <a:solidFill>
                  <a:srgbClr val="FFFF00"/>
                </a:solidFill>
                <a:latin typeface="HG明朝B" panose="02020809000000000000" pitchFamily="17" charset="-128"/>
                <a:ea typeface="HG明朝B" panose="02020809000000000000" pitchFamily="17" charset="-128"/>
              </a:rPr>
              <a:t>　　　　　米村</a:t>
            </a:r>
          </a:p>
        </p:txBody>
      </p:sp>
    </p:spTree>
    <p:extLst>
      <p:ext uri="{BB962C8B-B14F-4D97-AF65-F5344CB8AC3E}">
        <p14:creationId xmlns:p14="http://schemas.microsoft.com/office/powerpoint/2010/main" val="336024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fade">
                                      <p:cBhvr>
                                        <p:cTn id="7" dur="1000"/>
                                        <p:tgtEl>
                                          <p:spTgt spid="118"/>
                                        </p:tgtEl>
                                      </p:cBhvr>
                                    </p:animEffect>
                                    <p:anim calcmode="lin" valueType="num">
                                      <p:cBhvr>
                                        <p:cTn id="8" dur="1000" fill="hold"/>
                                        <p:tgtEl>
                                          <p:spTgt spid="118"/>
                                        </p:tgtEl>
                                        <p:attrNameLst>
                                          <p:attrName>ppt_x</p:attrName>
                                        </p:attrNameLst>
                                      </p:cBhvr>
                                      <p:tavLst>
                                        <p:tav tm="0">
                                          <p:val>
                                            <p:strVal val="#ppt_x"/>
                                          </p:val>
                                        </p:tav>
                                        <p:tav tm="100000">
                                          <p:val>
                                            <p:strVal val="#ppt_x"/>
                                          </p:val>
                                        </p:tav>
                                      </p:tavLst>
                                    </p:anim>
                                    <p:anim calcmode="lin" valueType="num">
                                      <p:cBhvr>
                                        <p:cTn id="9"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p:nvPr/>
        </p:nvPicPr>
        <p:blipFill>
          <a:blip r:embed="rId2" cstate="print">
            <a:extLst>
              <a:ext uri="{28A0092B-C50C-407E-A947-70E740481C1C}">
                <a14:useLocalDpi xmlns:a14="http://schemas.microsoft.com/office/drawing/2010/main" val="0"/>
              </a:ext>
            </a:extLst>
          </a:blip>
          <a:stretch>
            <a:fillRect/>
          </a:stretch>
        </p:blipFill>
        <p:spPr>
          <a:xfrm>
            <a:off x="1576805" y="1075731"/>
            <a:ext cx="9721990" cy="8554316"/>
          </a:xfrm>
          <a:prstGeom prst="rect">
            <a:avLst/>
          </a:prstGeom>
        </p:spPr>
      </p:pic>
      <p:cxnSp>
        <p:nvCxnSpPr>
          <p:cNvPr id="40" name="直線コネクタ 39"/>
          <p:cNvCxnSpPr/>
          <p:nvPr/>
        </p:nvCxnSpPr>
        <p:spPr>
          <a:xfrm flipV="1">
            <a:off x="3213533" y="6654982"/>
            <a:ext cx="8085262" cy="51794"/>
          </a:xfrm>
          <a:prstGeom prst="line">
            <a:avLst/>
          </a:prstGeom>
          <a:ln w="19050">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3"/>
          <a:stretch>
            <a:fillRect/>
          </a:stretch>
        </p:blipFill>
        <p:spPr>
          <a:xfrm>
            <a:off x="7219842" y="119509"/>
            <a:ext cx="5882056" cy="5039651"/>
          </a:xfrm>
          <a:prstGeom prst="rect">
            <a:avLst/>
          </a:prstGeom>
        </p:spPr>
      </p:pic>
      <p:pic>
        <p:nvPicPr>
          <p:cNvPr id="3" name="図 2"/>
          <p:cNvPicPr>
            <a:picLocks noChangeAspect="1"/>
          </p:cNvPicPr>
          <p:nvPr/>
        </p:nvPicPr>
        <p:blipFill>
          <a:blip r:embed="rId4"/>
          <a:stretch>
            <a:fillRect/>
          </a:stretch>
        </p:blipFill>
        <p:spPr>
          <a:xfrm>
            <a:off x="214826" y="4992903"/>
            <a:ext cx="6708998" cy="4470887"/>
          </a:xfrm>
          <a:prstGeom prst="rect">
            <a:avLst/>
          </a:prstGeom>
        </p:spPr>
      </p:pic>
      <p:pic>
        <p:nvPicPr>
          <p:cNvPr id="38" name="図 37"/>
          <p:cNvPicPr/>
          <p:nvPr/>
        </p:nvPicPr>
        <p:blipFill>
          <a:blip r:embed="rId2" cstate="print">
            <a:extLst>
              <a:ext uri="{28A0092B-C50C-407E-A947-70E740481C1C}">
                <a14:useLocalDpi xmlns:a14="http://schemas.microsoft.com/office/drawing/2010/main" val="0"/>
              </a:ext>
            </a:extLst>
          </a:blip>
          <a:stretch>
            <a:fillRect/>
          </a:stretch>
        </p:blipFill>
        <p:spPr>
          <a:xfrm>
            <a:off x="355354" y="119509"/>
            <a:ext cx="6568470" cy="4811019"/>
          </a:xfrm>
          <a:prstGeom prst="rect">
            <a:avLst/>
          </a:prstGeom>
        </p:spPr>
      </p:pic>
      <p:grpSp>
        <p:nvGrpSpPr>
          <p:cNvPr id="44" name="グループ化 43"/>
          <p:cNvGrpSpPr/>
          <p:nvPr/>
        </p:nvGrpSpPr>
        <p:grpSpPr>
          <a:xfrm>
            <a:off x="1258917" y="2410691"/>
            <a:ext cx="11639665" cy="4572000"/>
            <a:chOff x="1258917" y="2410691"/>
            <a:chExt cx="11639665" cy="4572000"/>
          </a:xfrm>
        </p:grpSpPr>
        <p:cxnSp>
          <p:nvCxnSpPr>
            <p:cNvPr id="8" name="直線コネクタ 7"/>
            <p:cNvCxnSpPr/>
            <p:nvPr/>
          </p:nvCxnSpPr>
          <p:spPr>
            <a:xfrm>
              <a:off x="1440873" y="3255818"/>
              <a:ext cx="5126182" cy="0"/>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8137238" y="2410691"/>
              <a:ext cx="4761344" cy="13854"/>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a:off x="1258917" y="6978965"/>
              <a:ext cx="5178883" cy="3726"/>
            </a:xfrm>
            <a:prstGeom prst="line">
              <a:avLst/>
            </a:prstGeom>
            <a:ln w="12700">
              <a:solidFill>
                <a:srgbClr val="FF0000"/>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693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1000"/>
                                        <p:tgtEl>
                                          <p:spTgt spid="40"/>
                                        </p:tgtEl>
                                      </p:cBhvr>
                                    </p:animEffect>
                                    <p:anim calcmode="lin" valueType="num">
                                      <p:cBhvr>
                                        <p:cTn id="8" dur="1000" fill="hold"/>
                                        <p:tgtEl>
                                          <p:spTgt spid="40"/>
                                        </p:tgtEl>
                                        <p:attrNameLst>
                                          <p:attrName>ppt_x</p:attrName>
                                        </p:attrNameLst>
                                      </p:cBhvr>
                                      <p:tavLst>
                                        <p:tav tm="0">
                                          <p:val>
                                            <p:strVal val="#ppt_x"/>
                                          </p:val>
                                        </p:tav>
                                        <p:tav tm="100000">
                                          <p:val>
                                            <p:strVal val="#ppt_x"/>
                                          </p:val>
                                        </p:tav>
                                      </p:tavLst>
                                    </p:anim>
                                    <p:anim calcmode="lin" valueType="num">
                                      <p:cBhvr>
                                        <p:cTn id="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nodeType="clickEffect">
                                  <p:stCondLst>
                                    <p:cond delay="0"/>
                                  </p:stCondLst>
                                  <p:childTnLst>
                                    <p:set>
                                      <p:cBhvr>
                                        <p:cTn id="13" dur="1" fill="hold">
                                          <p:stCondLst>
                                            <p:cond delay="0"/>
                                          </p:stCondLst>
                                        </p:cTn>
                                        <p:tgtEl>
                                          <p:spTgt spid="40"/>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randombar(horizontal)">
                                      <p:cBhvr>
                                        <p:cTn id="22" dur="500"/>
                                        <p:tgtEl>
                                          <p:spTgt spid="38"/>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randombar(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randombar(horizont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fade">
                                      <p:cBhvr>
                                        <p:cTn id="37" dur="1000"/>
                                        <p:tgtEl>
                                          <p:spTgt spid="44"/>
                                        </p:tgtEl>
                                      </p:cBhvr>
                                    </p:animEffect>
                                    <p:anim calcmode="lin" valueType="num">
                                      <p:cBhvr>
                                        <p:cTn id="38" dur="1000" fill="hold"/>
                                        <p:tgtEl>
                                          <p:spTgt spid="44"/>
                                        </p:tgtEl>
                                        <p:attrNameLst>
                                          <p:attrName>ppt_x</p:attrName>
                                        </p:attrNameLst>
                                      </p:cBhvr>
                                      <p:tavLst>
                                        <p:tav tm="0">
                                          <p:val>
                                            <p:strVal val="#ppt_x"/>
                                          </p:val>
                                        </p:tav>
                                        <p:tav tm="100000">
                                          <p:val>
                                            <p:strVal val="#ppt_x"/>
                                          </p:val>
                                        </p:tav>
                                      </p:tavLst>
                                    </p:anim>
                                    <p:anim calcmode="lin" valueType="num">
                                      <p:cBhvr>
                                        <p:cTn id="3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ctrTitle"/>
          </p:nvPr>
        </p:nvSpPr>
        <p:spPr>
          <a:xfrm>
            <a:off x="121432" y="17815"/>
            <a:ext cx="6546777" cy="1371446"/>
          </a:xfrm>
        </p:spPr>
        <p:txBody>
          <a:bodyPr>
            <a:normAutofit/>
          </a:bodyPr>
          <a:lstStyle/>
          <a:p>
            <a:pPr algn="l"/>
            <a:r>
              <a:rPr kumimoji="1" lang="ja-JP" altLang="en-US" b="1" dirty="0" smtClean="0">
                <a:latin typeface="ＭＳ Ｐ明朝" panose="02020600040205080304" pitchFamily="18" charset="-128"/>
                <a:ea typeface="ＭＳ Ｐ明朝" panose="02020600040205080304" pitchFamily="18" charset="-128"/>
              </a:rPr>
              <a:t>出血 と 凝固</a:t>
            </a:r>
            <a:endParaRPr kumimoji="1" lang="ja-JP" altLang="en-US" b="1" dirty="0">
              <a:latin typeface="ＭＳ Ｐ明朝" panose="02020600040205080304" pitchFamily="18" charset="-128"/>
              <a:ea typeface="ＭＳ Ｐ明朝" panose="02020600040205080304" pitchFamily="18" charset="-128"/>
            </a:endParaRPr>
          </a:p>
        </p:txBody>
      </p:sp>
      <p:sp>
        <p:nvSpPr>
          <p:cNvPr id="5" name="タイトル 1"/>
          <p:cNvSpPr txBox="1">
            <a:spLocks/>
          </p:cNvSpPr>
          <p:nvPr/>
        </p:nvSpPr>
        <p:spPr>
          <a:xfrm>
            <a:off x="6645783" y="65057"/>
            <a:ext cx="6546777" cy="1371446"/>
          </a:xfrm>
          <a:prstGeom prst="rect">
            <a:avLst/>
          </a:prstGeom>
          <a:solidFill>
            <a:schemeClr val="bg1"/>
          </a:solidFill>
        </p:spPr>
        <p:txBody>
          <a:bodyPr vert="horz" lIns="176107" tIns="88053" rIns="176107" bIns="88053" rtlCol="0" anchor="b">
            <a:norm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8667" b="1" dirty="0">
                <a:latin typeface="ＭＳ Ｐ明朝" panose="02020600040205080304" pitchFamily="18" charset="-128"/>
                <a:ea typeface="ＭＳ Ｐ明朝" panose="02020600040205080304" pitchFamily="18" charset="-128"/>
              </a:rPr>
              <a:t>止血 と 血栓</a:t>
            </a:r>
          </a:p>
        </p:txBody>
      </p:sp>
      <p:pic>
        <p:nvPicPr>
          <p:cNvPr id="6" name="図 5"/>
          <p:cNvPicPr>
            <a:picLocks noChangeAspect="1"/>
          </p:cNvPicPr>
          <p:nvPr/>
        </p:nvPicPr>
        <p:blipFill>
          <a:blip r:embed="rId2"/>
          <a:stretch>
            <a:fillRect/>
          </a:stretch>
        </p:blipFill>
        <p:spPr>
          <a:xfrm>
            <a:off x="4684433" y="1287938"/>
            <a:ext cx="3509434" cy="3659531"/>
          </a:xfrm>
          <a:prstGeom prst="rect">
            <a:avLst/>
          </a:prstGeom>
        </p:spPr>
      </p:pic>
      <p:grpSp>
        <p:nvGrpSpPr>
          <p:cNvPr id="21" name="グループ化 20"/>
          <p:cNvGrpSpPr/>
          <p:nvPr/>
        </p:nvGrpSpPr>
        <p:grpSpPr>
          <a:xfrm>
            <a:off x="3882922" y="3817964"/>
            <a:ext cx="5045498" cy="925689"/>
            <a:chOff x="1840523" y="2655276"/>
            <a:chExt cx="2619778" cy="480646"/>
          </a:xfrm>
        </p:grpSpPr>
        <p:sp>
          <p:nvSpPr>
            <p:cNvPr id="7" name="二等辺三角形 6"/>
            <p:cNvSpPr/>
            <p:nvPr/>
          </p:nvSpPr>
          <p:spPr>
            <a:xfrm>
              <a:off x="1840523" y="2655276"/>
              <a:ext cx="609801" cy="480646"/>
            </a:xfrm>
            <a:prstGeom prst="triangle">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8" name="二等辺三角形 7"/>
            <p:cNvSpPr/>
            <p:nvPr/>
          </p:nvSpPr>
          <p:spPr>
            <a:xfrm>
              <a:off x="3850500" y="2655276"/>
              <a:ext cx="609801" cy="480646"/>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grpSp>
        <p:nvGrpSpPr>
          <p:cNvPr id="19" name="グループ化 18"/>
          <p:cNvGrpSpPr/>
          <p:nvPr/>
        </p:nvGrpSpPr>
        <p:grpSpPr>
          <a:xfrm>
            <a:off x="568689" y="1573353"/>
            <a:ext cx="2212621" cy="1429451"/>
            <a:chOff x="199897" y="2212730"/>
            <a:chExt cx="1148861" cy="742215"/>
          </a:xfrm>
        </p:grpSpPr>
        <p:sp>
          <p:nvSpPr>
            <p:cNvPr id="12" name="円/楕円 11"/>
            <p:cNvSpPr/>
            <p:nvPr/>
          </p:nvSpPr>
          <p:spPr>
            <a:xfrm>
              <a:off x="199897" y="2212730"/>
              <a:ext cx="1148861" cy="480646"/>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118" dirty="0">
                  <a:solidFill>
                    <a:schemeClr val="tx1"/>
                  </a:solidFill>
                  <a:latin typeface="HGP明朝B" panose="02020800000000000000" pitchFamily="18" charset="-128"/>
                  <a:ea typeface="HGP明朝B" panose="02020800000000000000" pitchFamily="18" charset="-128"/>
                </a:rPr>
                <a:t>たんぱく質生産</a:t>
              </a:r>
            </a:p>
          </p:txBody>
        </p:sp>
        <p:sp>
          <p:nvSpPr>
            <p:cNvPr id="15" name="下矢印 14"/>
            <p:cNvSpPr/>
            <p:nvPr/>
          </p:nvSpPr>
          <p:spPr>
            <a:xfrm>
              <a:off x="639511" y="2752722"/>
              <a:ext cx="269631" cy="202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grpSp>
        <p:nvGrpSpPr>
          <p:cNvPr id="20" name="グループ化 19"/>
          <p:cNvGrpSpPr/>
          <p:nvPr/>
        </p:nvGrpSpPr>
        <p:grpSpPr>
          <a:xfrm>
            <a:off x="588077" y="3455310"/>
            <a:ext cx="2212621" cy="1483077"/>
            <a:chOff x="199897" y="3023087"/>
            <a:chExt cx="1148861" cy="770059"/>
          </a:xfrm>
        </p:grpSpPr>
        <p:sp>
          <p:nvSpPr>
            <p:cNvPr id="11" name="円/楕円 10"/>
            <p:cNvSpPr/>
            <p:nvPr/>
          </p:nvSpPr>
          <p:spPr>
            <a:xfrm>
              <a:off x="199897" y="3023087"/>
              <a:ext cx="1148861" cy="504092"/>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骨髄系</a:t>
              </a:r>
            </a:p>
          </p:txBody>
        </p:sp>
        <p:sp>
          <p:nvSpPr>
            <p:cNvPr id="16" name="下矢印 15"/>
            <p:cNvSpPr/>
            <p:nvPr/>
          </p:nvSpPr>
          <p:spPr>
            <a:xfrm>
              <a:off x="639510" y="3590923"/>
              <a:ext cx="269631" cy="2022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grpSp>
      <p:sp>
        <p:nvSpPr>
          <p:cNvPr id="13" name="円/楕円 12"/>
          <p:cNvSpPr/>
          <p:nvPr/>
        </p:nvSpPr>
        <p:spPr>
          <a:xfrm>
            <a:off x="4826070" y="7572068"/>
            <a:ext cx="3454399" cy="1625601"/>
          </a:xfrm>
          <a:prstGeom prst="ellipse">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線溶系</a:t>
            </a:r>
          </a:p>
        </p:txBody>
      </p:sp>
      <p:sp>
        <p:nvSpPr>
          <p:cNvPr id="14" name="円/楕円 13"/>
          <p:cNvSpPr/>
          <p:nvPr/>
        </p:nvSpPr>
        <p:spPr>
          <a:xfrm>
            <a:off x="8922625" y="5331164"/>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凝固抑制系</a:t>
            </a:r>
          </a:p>
        </p:txBody>
      </p:sp>
      <p:sp>
        <p:nvSpPr>
          <p:cNvPr id="17" name="円/楕円 16"/>
          <p:cNvSpPr/>
          <p:nvPr/>
        </p:nvSpPr>
        <p:spPr>
          <a:xfrm>
            <a:off x="8971345" y="7615751"/>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線溶抑制系</a:t>
            </a:r>
          </a:p>
        </p:txBody>
      </p:sp>
      <p:sp>
        <p:nvSpPr>
          <p:cNvPr id="18" name="円/楕円 17"/>
          <p:cNvSpPr/>
          <p:nvPr/>
        </p:nvSpPr>
        <p:spPr>
          <a:xfrm>
            <a:off x="666974" y="7585874"/>
            <a:ext cx="3454399" cy="1625601"/>
          </a:xfrm>
          <a:prstGeom prst="ellipse">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081" dirty="0">
                <a:solidFill>
                  <a:schemeClr val="tx1"/>
                </a:solidFill>
                <a:latin typeface="HGP明朝B" panose="02020800000000000000" pitchFamily="18" charset="-128"/>
                <a:ea typeface="HGP明朝B" panose="02020800000000000000" pitchFamily="18" charset="-128"/>
              </a:rPr>
              <a:t>血管内皮</a:t>
            </a:r>
            <a:endParaRPr lang="en-US" altLang="ja-JP" sz="3081" dirty="0">
              <a:solidFill>
                <a:schemeClr val="tx1"/>
              </a:solidFill>
              <a:latin typeface="HGP明朝B" panose="02020800000000000000" pitchFamily="18" charset="-128"/>
              <a:ea typeface="HGP明朝B" panose="02020800000000000000" pitchFamily="18" charset="-128"/>
            </a:endParaRPr>
          </a:p>
          <a:p>
            <a:pPr algn="ctr"/>
            <a:r>
              <a:rPr lang="ja-JP" altLang="en-US" sz="3081" dirty="0">
                <a:solidFill>
                  <a:schemeClr val="tx1"/>
                </a:solidFill>
                <a:latin typeface="HGP明朝B" panose="02020800000000000000" pitchFamily="18" charset="-128"/>
                <a:ea typeface="HGP明朝B" panose="02020800000000000000" pitchFamily="18" charset="-128"/>
              </a:rPr>
              <a:t>細胞系</a:t>
            </a:r>
          </a:p>
        </p:txBody>
      </p:sp>
      <p:sp>
        <p:nvSpPr>
          <p:cNvPr id="135" name="左右矢印 134"/>
          <p:cNvSpPr/>
          <p:nvPr/>
        </p:nvSpPr>
        <p:spPr>
          <a:xfrm>
            <a:off x="8325851" y="8295813"/>
            <a:ext cx="521525" cy="303426"/>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6" name="左右矢印 135"/>
          <p:cNvSpPr/>
          <p:nvPr/>
        </p:nvSpPr>
        <p:spPr>
          <a:xfrm>
            <a:off x="8306859" y="5983071"/>
            <a:ext cx="521525" cy="303426"/>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7" name="左右矢印 136"/>
          <p:cNvSpPr/>
          <p:nvPr/>
        </p:nvSpPr>
        <p:spPr>
          <a:xfrm>
            <a:off x="4123815" y="5983776"/>
            <a:ext cx="521525" cy="303426"/>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8" name="左右矢印 137"/>
          <p:cNvSpPr/>
          <p:nvPr/>
        </p:nvSpPr>
        <p:spPr>
          <a:xfrm>
            <a:off x="4180576" y="8257905"/>
            <a:ext cx="521525" cy="303426"/>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39" name="左右矢印 138"/>
          <p:cNvSpPr/>
          <p:nvPr/>
        </p:nvSpPr>
        <p:spPr>
          <a:xfrm rot="16200000">
            <a:off x="6217427" y="7093383"/>
            <a:ext cx="521525" cy="303426"/>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0" name="左右矢印 139"/>
          <p:cNvSpPr/>
          <p:nvPr/>
        </p:nvSpPr>
        <p:spPr>
          <a:xfrm rot="16200000">
            <a:off x="10384020" y="7103218"/>
            <a:ext cx="521525" cy="303426"/>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1" name="左右矢印 140"/>
          <p:cNvSpPr/>
          <p:nvPr/>
        </p:nvSpPr>
        <p:spPr>
          <a:xfrm rot="16200000">
            <a:off x="2052345" y="7103218"/>
            <a:ext cx="521525" cy="303426"/>
          </a:xfrm>
          <a:prstGeom prst="leftRightArrow">
            <a:avLst/>
          </a:prstGeom>
          <a:solidFill>
            <a:schemeClr val="accent4">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3467"/>
          </a:p>
        </p:txBody>
      </p:sp>
      <p:sp>
        <p:nvSpPr>
          <p:cNvPr id="143" name="角丸四角形 142"/>
          <p:cNvSpPr/>
          <p:nvPr/>
        </p:nvSpPr>
        <p:spPr>
          <a:xfrm>
            <a:off x="8649180" y="2307126"/>
            <a:ext cx="3996926" cy="122400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rgbClr val="FF0000"/>
                </a:solidFill>
                <a:latin typeface="HGS明朝B" panose="02020800000000000000" pitchFamily="18" charset="-128"/>
                <a:ea typeface="HGS明朝B" panose="02020800000000000000" pitchFamily="18" charset="-128"/>
              </a:rPr>
              <a:t>血液は流れ続ける</a:t>
            </a:r>
          </a:p>
        </p:txBody>
      </p:sp>
      <p:sp>
        <p:nvSpPr>
          <p:cNvPr id="30" name="円/楕円 29"/>
          <p:cNvSpPr/>
          <p:nvPr/>
        </p:nvSpPr>
        <p:spPr>
          <a:xfrm>
            <a:off x="599560" y="5327733"/>
            <a:ext cx="3454399" cy="16256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血小板系</a:t>
            </a:r>
          </a:p>
        </p:txBody>
      </p:sp>
      <p:sp>
        <p:nvSpPr>
          <p:cNvPr id="10" name="円/楕円 9"/>
          <p:cNvSpPr/>
          <p:nvPr/>
        </p:nvSpPr>
        <p:spPr>
          <a:xfrm>
            <a:off x="624385" y="5348150"/>
            <a:ext cx="3454399" cy="1625601"/>
          </a:xfrm>
          <a:prstGeom prst="ellipse">
            <a:avLst/>
          </a:prstGeom>
          <a:solidFill>
            <a:srgbClr val="FF66CC"/>
          </a:solidFill>
          <a:ln>
            <a:solidFill>
              <a:srgbClr val="FF66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血小板系</a:t>
            </a:r>
          </a:p>
        </p:txBody>
      </p:sp>
      <p:sp>
        <p:nvSpPr>
          <p:cNvPr id="31" name="円/楕円 30"/>
          <p:cNvSpPr/>
          <p:nvPr/>
        </p:nvSpPr>
        <p:spPr>
          <a:xfrm>
            <a:off x="4805339" y="5274390"/>
            <a:ext cx="3454399" cy="1625601"/>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467" dirty="0">
                <a:solidFill>
                  <a:schemeClr val="tx1"/>
                </a:solidFill>
                <a:latin typeface="HGP明朝B" panose="02020800000000000000" pitchFamily="18" charset="-128"/>
                <a:ea typeface="HGP明朝B" panose="02020800000000000000" pitchFamily="18" charset="-128"/>
              </a:rPr>
              <a:t>凝固系</a:t>
            </a:r>
          </a:p>
        </p:txBody>
      </p:sp>
    </p:spTree>
    <p:extLst>
      <p:ext uri="{BB962C8B-B14F-4D97-AF65-F5344CB8AC3E}">
        <p14:creationId xmlns:p14="http://schemas.microsoft.com/office/powerpoint/2010/main" val="143421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3"/>
                                        </p:tgtEl>
                                        <p:attrNameLst>
                                          <p:attrName>style.visibility</p:attrName>
                                        </p:attrNameLst>
                                      </p:cBhvr>
                                      <p:to>
                                        <p:strVal val="visible"/>
                                      </p:to>
                                    </p:set>
                                    <p:animEffect transition="in" filter="fade">
                                      <p:cBhvr>
                                        <p:cTn id="26" dur="1000"/>
                                        <p:tgtEl>
                                          <p:spTgt spid="143"/>
                                        </p:tgtEl>
                                      </p:cBhvr>
                                    </p:animEffect>
                                    <p:anim calcmode="lin" valueType="num">
                                      <p:cBhvr>
                                        <p:cTn id="27" dur="1000" fill="hold"/>
                                        <p:tgtEl>
                                          <p:spTgt spid="143"/>
                                        </p:tgtEl>
                                        <p:attrNameLst>
                                          <p:attrName>ppt_x</p:attrName>
                                        </p:attrNameLst>
                                      </p:cBhvr>
                                      <p:tavLst>
                                        <p:tav tm="0">
                                          <p:val>
                                            <p:strVal val="#ppt_x"/>
                                          </p:val>
                                        </p:tav>
                                        <p:tav tm="100000">
                                          <p:val>
                                            <p:strVal val="#ppt_x"/>
                                          </p:val>
                                        </p:tav>
                                      </p:tavLst>
                                    </p:anim>
                                    <p:anim calcmode="lin" valueType="num">
                                      <p:cBhvr>
                                        <p:cTn id="28" dur="1000" fill="hold"/>
                                        <p:tgtEl>
                                          <p:spTgt spid="143"/>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500" fill="hold"/>
                                        <p:tgtEl>
                                          <p:spTgt spid="31"/>
                                        </p:tgtEl>
                                        <p:attrNameLst>
                                          <p:attrName>ppt_x</p:attrName>
                                        </p:attrNameLst>
                                      </p:cBhvr>
                                      <p:tavLst>
                                        <p:tav tm="0">
                                          <p:val>
                                            <p:strVal val="#ppt_x"/>
                                          </p:val>
                                        </p:tav>
                                        <p:tav tm="100000">
                                          <p:val>
                                            <p:strVal val="#ppt_x"/>
                                          </p:val>
                                        </p:tav>
                                      </p:tavLst>
                                    </p:anim>
                                    <p:anim calcmode="lin" valueType="num">
                                      <p:cBhvr additive="base">
                                        <p:cTn id="3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39"/>
                                        </p:tgtEl>
                                        <p:attrNameLst>
                                          <p:attrName>style.visibility</p:attrName>
                                        </p:attrNameLst>
                                      </p:cBhvr>
                                      <p:to>
                                        <p:strVal val="visible"/>
                                      </p:to>
                                    </p:set>
                                    <p:anim calcmode="lin" valueType="num">
                                      <p:cBhvr additive="base">
                                        <p:cTn id="39" dur="500" fill="hold"/>
                                        <p:tgtEl>
                                          <p:spTgt spid="139"/>
                                        </p:tgtEl>
                                        <p:attrNameLst>
                                          <p:attrName>ppt_x</p:attrName>
                                        </p:attrNameLst>
                                      </p:cBhvr>
                                      <p:tavLst>
                                        <p:tav tm="0">
                                          <p:val>
                                            <p:strVal val="#ppt_x"/>
                                          </p:val>
                                        </p:tav>
                                        <p:tav tm="100000">
                                          <p:val>
                                            <p:strVal val="#ppt_x"/>
                                          </p:val>
                                        </p:tav>
                                      </p:tavLst>
                                    </p:anim>
                                    <p:anim calcmode="lin" valueType="num">
                                      <p:cBhvr additive="base">
                                        <p:cTn id="40" dur="500" fill="hold"/>
                                        <p:tgtEl>
                                          <p:spTgt spid="1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6"/>
                                        </p:tgtEl>
                                        <p:attrNameLst>
                                          <p:attrName>style.visibility</p:attrName>
                                        </p:attrNameLst>
                                      </p:cBhvr>
                                      <p:to>
                                        <p:strVal val="visible"/>
                                      </p:to>
                                    </p:set>
                                    <p:anim calcmode="lin" valueType="num">
                                      <p:cBhvr additive="base">
                                        <p:cTn id="53" dur="500" fill="hold"/>
                                        <p:tgtEl>
                                          <p:spTgt spid="136"/>
                                        </p:tgtEl>
                                        <p:attrNameLst>
                                          <p:attrName>ppt_x</p:attrName>
                                        </p:attrNameLst>
                                      </p:cBhvr>
                                      <p:tavLst>
                                        <p:tav tm="0">
                                          <p:val>
                                            <p:strVal val="#ppt_x"/>
                                          </p:val>
                                        </p:tav>
                                        <p:tav tm="100000">
                                          <p:val>
                                            <p:strVal val="#ppt_x"/>
                                          </p:val>
                                        </p:tav>
                                      </p:tavLst>
                                    </p:anim>
                                    <p:anim calcmode="lin" valueType="num">
                                      <p:cBhvr additive="base">
                                        <p:cTn id="54" dur="500" fill="hold"/>
                                        <p:tgtEl>
                                          <p:spTgt spid="13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35"/>
                                        </p:tgtEl>
                                        <p:attrNameLst>
                                          <p:attrName>style.visibility</p:attrName>
                                        </p:attrNameLst>
                                      </p:cBhvr>
                                      <p:to>
                                        <p:strVal val="visible"/>
                                      </p:to>
                                    </p:set>
                                    <p:anim calcmode="lin" valueType="num">
                                      <p:cBhvr additive="base">
                                        <p:cTn id="57" dur="500" fill="hold"/>
                                        <p:tgtEl>
                                          <p:spTgt spid="135"/>
                                        </p:tgtEl>
                                        <p:attrNameLst>
                                          <p:attrName>ppt_x</p:attrName>
                                        </p:attrNameLst>
                                      </p:cBhvr>
                                      <p:tavLst>
                                        <p:tav tm="0">
                                          <p:val>
                                            <p:strVal val="#ppt_x"/>
                                          </p:val>
                                        </p:tav>
                                        <p:tav tm="100000">
                                          <p:val>
                                            <p:strVal val="#ppt_x"/>
                                          </p:val>
                                        </p:tav>
                                      </p:tavLst>
                                    </p:anim>
                                    <p:anim calcmode="lin" valueType="num">
                                      <p:cBhvr additive="base">
                                        <p:cTn id="58" dur="500" fill="hold"/>
                                        <p:tgtEl>
                                          <p:spTgt spid="135"/>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ppt_x"/>
                                          </p:val>
                                        </p:tav>
                                        <p:tav tm="100000">
                                          <p:val>
                                            <p:strVal val="#ppt_x"/>
                                          </p:val>
                                        </p:tav>
                                      </p:tavLst>
                                    </p:anim>
                                    <p:anim calcmode="lin" valueType="num">
                                      <p:cBhvr additive="base">
                                        <p:cTn id="62" dur="500" fill="hold"/>
                                        <p:tgtEl>
                                          <p:spTgt spid="1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40"/>
                                        </p:tgtEl>
                                        <p:attrNameLst>
                                          <p:attrName>style.visibility</p:attrName>
                                        </p:attrNameLst>
                                      </p:cBhvr>
                                      <p:to>
                                        <p:strVal val="visible"/>
                                      </p:to>
                                    </p:set>
                                    <p:anim calcmode="lin" valueType="num">
                                      <p:cBhvr additive="base">
                                        <p:cTn id="65" dur="500" fill="hold"/>
                                        <p:tgtEl>
                                          <p:spTgt spid="140"/>
                                        </p:tgtEl>
                                        <p:attrNameLst>
                                          <p:attrName>ppt_x</p:attrName>
                                        </p:attrNameLst>
                                      </p:cBhvr>
                                      <p:tavLst>
                                        <p:tav tm="0">
                                          <p:val>
                                            <p:strVal val="#ppt_x"/>
                                          </p:val>
                                        </p:tav>
                                        <p:tav tm="100000">
                                          <p:val>
                                            <p:strVal val="#ppt_x"/>
                                          </p:val>
                                        </p:tav>
                                      </p:tavLst>
                                    </p:anim>
                                    <p:anim calcmode="lin" valueType="num">
                                      <p:cBhvr additive="base">
                                        <p:cTn id="66"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30"/>
                                        </p:tgtEl>
                                        <p:attrNameLst>
                                          <p:attrName>style.visibility</p:attrName>
                                        </p:attrNameLst>
                                      </p:cBhvr>
                                      <p:to>
                                        <p:strVal val="visible"/>
                                      </p:to>
                                    </p:set>
                                    <p:anim calcmode="lin" valueType="num">
                                      <p:cBhvr additive="base">
                                        <p:cTn id="71" dur="500" fill="hold"/>
                                        <p:tgtEl>
                                          <p:spTgt spid="30"/>
                                        </p:tgtEl>
                                        <p:attrNameLst>
                                          <p:attrName>ppt_x</p:attrName>
                                        </p:attrNameLst>
                                      </p:cBhvr>
                                      <p:tavLst>
                                        <p:tav tm="0">
                                          <p:val>
                                            <p:strVal val="#ppt_x"/>
                                          </p:val>
                                        </p:tav>
                                        <p:tav tm="100000">
                                          <p:val>
                                            <p:strVal val="#ppt_x"/>
                                          </p:val>
                                        </p:tav>
                                      </p:tavLst>
                                    </p:anim>
                                    <p:anim calcmode="lin" valueType="num">
                                      <p:cBhvr additive="base">
                                        <p:cTn id="72" dur="500" fill="hold"/>
                                        <p:tgtEl>
                                          <p:spTgt spid="30"/>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7"/>
                                        </p:tgtEl>
                                        <p:attrNameLst>
                                          <p:attrName>style.visibility</p:attrName>
                                        </p:attrNameLst>
                                      </p:cBhvr>
                                      <p:to>
                                        <p:strVal val="visible"/>
                                      </p:to>
                                    </p:set>
                                    <p:anim calcmode="lin" valueType="num">
                                      <p:cBhvr additive="base">
                                        <p:cTn id="75" dur="500" fill="hold"/>
                                        <p:tgtEl>
                                          <p:spTgt spid="137"/>
                                        </p:tgtEl>
                                        <p:attrNameLst>
                                          <p:attrName>ppt_x</p:attrName>
                                        </p:attrNameLst>
                                      </p:cBhvr>
                                      <p:tavLst>
                                        <p:tav tm="0">
                                          <p:val>
                                            <p:strVal val="#ppt_x"/>
                                          </p:val>
                                        </p:tav>
                                        <p:tav tm="100000">
                                          <p:val>
                                            <p:strVal val="#ppt_x"/>
                                          </p:val>
                                        </p:tav>
                                      </p:tavLst>
                                    </p:anim>
                                    <p:anim calcmode="lin" valueType="num">
                                      <p:cBhvr additive="base">
                                        <p:cTn id="76" dur="500" fill="hold"/>
                                        <p:tgtEl>
                                          <p:spTgt spid="13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141"/>
                                        </p:tgtEl>
                                        <p:attrNameLst>
                                          <p:attrName>style.visibility</p:attrName>
                                        </p:attrNameLst>
                                      </p:cBhvr>
                                      <p:to>
                                        <p:strVal val="visible"/>
                                      </p:to>
                                    </p:set>
                                    <p:anim calcmode="lin" valueType="num">
                                      <p:cBhvr additive="base">
                                        <p:cTn id="81" dur="500" fill="hold"/>
                                        <p:tgtEl>
                                          <p:spTgt spid="141"/>
                                        </p:tgtEl>
                                        <p:attrNameLst>
                                          <p:attrName>ppt_x</p:attrName>
                                        </p:attrNameLst>
                                      </p:cBhvr>
                                      <p:tavLst>
                                        <p:tav tm="0">
                                          <p:val>
                                            <p:strVal val="#ppt_x"/>
                                          </p:val>
                                        </p:tav>
                                        <p:tav tm="100000">
                                          <p:val>
                                            <p:strVal val="#ppt_x"/>
                                          </p:val>
                                        </p:tav>
                                      </p:tavLst>
                                    </p:anim>
                                    <p:anim calcmode="lin" valueType="num">
                                      <p:cBhvr additive="base">
                                        <p:cTn id="82" dur="500" fill="hold"/>
                                        <p:tgtEl>
                                          <p:spTgt spid="141"/>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20"/>
                                        </p:tgtEl>
                                        <p:attrNameLst>
                                          <p:attrName>style.visibility</p:attrName>
                                        </p:attrNameLst>
                                      </p:cBhvr>
                                      <p:to>
                                        <p:strVal val="visible"/>
                                      </p:to>
                                    </p:set>
                                    <p:anim calcmode="lin" valueType="num">
                                      <p:cBhvr additive="base">
                                        <p:cTn id="91" dur="500" fill="hold"/>
                                        <p:tgtEl>
                                          <p:spTgt spid="20"/>
                                        </p:tgtEl>
                                        <p:attrNameLst>
                                          <p:attrName>ppt_x</p:attrName>
                                        </p:attrNameLst>
                                      </p:cBhvr>
                                      <p:tavLst>
                                        <p:tav tm="0">
                                          <p:val>
                                            <p:strVal val="#ppt_x"/>
                                          </p:val>
                                        </p:tav>
                                        <p:tav tm="100000">
                                          <p:val>
                                            <p:strVal val="#ppt_x"/>
                                          </p:val>
                                        </p:tav>
                                      </p:tavLst>
                                    </p:anim>
                                    <p:anim calcmode="lin" valueType="num">
                                      <p:cBhvr additive="base">
                                        <p:cTn id="92" dur="500" fill="hold"/>
                                        <p:tgtEl>
                                          <p:spTgt spid="20"/>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additive="base">
                                        <p:cTn id="95" dur="500" fill="hold"/>
                                        <p:tgtEl>
                                          <p:spTgt spid="19"/>
                                        </p:tgtEl>
                                        <p:attrNameLst>
                                          <p:attrName>ppt_x</p:attrName>
                                        </p:attrNameLst>
                                      </p:cBhvr>
                                      <p:tavLst>
                                        <p:tav tm="0">
                                          <p:val>
                                            <p:strVal val="#ppt_x"/>
                                          </p:val>
                                        </p:tav>
                                        <p:tav tm="100000">
                                          <p:val>
                                            <p:strVal val="#ppt_x"/>
                                          </p:val>
                                        </p:tav>
                                      </p:tavLst>
                                    </p:anim>
                                    <p:anim calcmode="lin" valueType="num">
                                      <p:cBhvr additive="base">
                                        <p:cTn id="9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5" presetClass="entr" presetSubtype="0" fill="hold" grpId="0" nodeType="clickEffect">
                                  <p:stCondLst>
                                    <p:cond delay="0"/>
                                  </p:stCondLst>
                                  <p:childTnLst>
                                    <p:set>
                                      <p:cBhvr>
                                        <p:cTn id="100" dur="1" fill="hold">
                                          <p:stCondLst>
                                            <p:cond delay="0"/>
                                          </p:stCondLst>
                                        </p:cTn>
                                        <p:tgtEl>
                                          <p:spTgt spid="10"/>
                                        </p:tgtEl>
                                        <p:attrNameLst>
                                          <p:attrName>style.visibility</p:attrName>
                                        </p:attrNameLst>
                                      </p:cBhvr>
                                      <p:to>
                                        <p:strVal val="visible"/>
                                      </p:to>
                                    </p:set>
                                    <p:animEffect transition="in" filter="fade">
                                      <p:cBhvr>
                                        <p:cTn id="101" dur="2000"/>
                                        <p:tgtEl>
                                          <p:spTgt spid="10"/>
                                        </p:tgtEl>
                                      </p:cBhvr>
                                    </p:animEffect>
                                    <p:anim calcmode="lin" valueType="num">
                                      <p:cBhvr>
                                        <p:cTn id="102" dur="2000" fill="hold"/>
                                        <p:tgtEl>
                                          <p:spTgt spid="10"/>
                                        </p:tgtEl>
                                        <p:attrNameLst>
                                          <p:attrName>ppt_w</p:attrName>
                                        </p:attrNameLst>
                                      </p:cBhvr>
                                      <p:tavLst>
                                        <p:tav tm="0" fmla="#ppt_w*sin(2.5*pi*$)">
                                          <p:val>
                                            <p:fltVal val="0"/>
                                          </p:val>
                                        </p:tav>
                                        <p:tav tm="100000">
                                          <p:val>
                                            <p:fltVal val="1"/>
                                          </p:val>
                                        </p:tav>
                                      </p:tavLst>
                                    </p:anim>
                                    <p:anim calcmode="lin" valueType="num">
                                      <p:cBhvr>
                                        <p:cTn id="103" dur="2000" fill="hold"/>
                                        <p:tgtEl>
                                          <p:spTgt spid="1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7" grpId="0" animBg="1"/>
      <p:bldP spid="18" grpId="0" animBg="1"/>
      <p:bldP spid="135" grpId="0" animBg="1"/>
      <p:bldP spid="136" grpId="0" animBg="1"/>
      <p:bldP spid="137" grpId="0" animBg="1"/>
      <p:bldP spid="139" grpId="0" animBg="1"/>
      <p:bldP spid="140" grpId="0" animBg="1"/>
      <p:bldP spid="141" grpId="0" animBg="1"/>
      <p:bldP spid="143" grpId="0"/>
      <p:bldP spid="30" grpId="0" animBg="1"/>
      <p:bldP spid="1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0" y="492034"/>
            <a:ext cx="10363200" cy="9073558"/>
          </a:xfrm>
          <a:prstGeom prst="rect">
            <a:avLst/>
          </a:prstGeom>
        </p:spPr>
      </p:pic>
      <p:sp>
        <p:nvSpPr>
          <p:cNvPr id="2" name="フリーフォーム 1"/>
          <p:cNvSpPr/>
          <p:nvPr/>
        </p:nvSpPr>
        <p:spPr>
          <a:xfrm>
            <a:off x="1505192" y="4142263"/>
            <a:ext cx="6789907" cy="2563153"/>
          </a:xfrm>
          <a:custGeom>
            <a:avLst/>
            <a:gdLst>
              <a:gd name="connsiteX0" fmla="*/ 291829 w 7957225"/>
              <a:gd name="connsiteY0" fmla="*/ 0 h 2957208"/>
              <a:gd name="connsiteX1" fmla="*/ 7957225 w 7957225"/>
              <a:gd name="connsiteY1" fmla="*/ 544749 h 2957208"/>
              <a:gd name="connsiteX2" fmla="*/ 7431932 w 7957225"/>
              <a:gd name="connsiteY2" fmla="*/ 2879387 h 2957208"/>
              <a:gd name="connsiteX3" fmla="*/ 1070042 w 7957225"/>
              <a:gd name="connsiteY3" fmla="*/ 2957208 h 2957208"/>
              <a:gd name="connsiteX4" fmla="*/ 0 w 7957225"/>
              <a:gd name="connsiteY4" fmla="*/ 486383 h 2957208"/>
              <a:gd name="connsiteX5" fmla="*/ 291829 w 7957225"/>
              <a:gd name="connsiteY5" fmla="*/ 0 h 2957208"/>
              <a:gd name="connsiteX0" fmla="*/ 330739 w 7957225"/>
              <a:gd name="connsiteY0" fmla="*/ 0 h 2743199"/>
              <a:gd name="connsiteX1" fmla="*/ 7957225 w 7957225"/>
              <a:gd name="connsiteY1" fmla="*/ 330740 h 2743199"/>
              <a:gd name="connsiteX2" fmla="*/ 7431932 w 7957225"/>
              <a:gd name="connsiteY2" fmla="*/ 2665378 h 2743199"/>
              <a:gd name="connsiteX3" fmla="*/ 1070042 w 7957225"/>
              <a:gd name="connsiteY3" fmla="*/ 2743199 h 2743199"/>
              <a:gd name="connsiteX4" fmla="*/ 0 w 7957225"/>
              <a:gd name="connsiteY4" fmla="*/ 272374 h 2743199"/>
              <a:gd name="connsiteX5" fmla="*/ 330739 w 7957225"/>
              <a:gd name="connsiteY5" fmla="*/ 0 h 2743199"/>
              <a:gd name="connsiteX0" fmla="*/ 136186 w 7762672"/>
              <a:gd name="connsiteY0" fmla="*/ 0 h 2743199"/>
              <a:gd name="connsiteX1" fmla="*/ 7762672 w 7762672"/>
              <a:gd name="connsiteY1" fmla="*/ 330740 h 2743199"/>
              <a:gd name="connsiteX2" fmla="*/ 7237379 w 7762672"/>
              <a:gd name="connsiteY2" fmla="*/ 2665378 h 2743199"/>
              <a:gd name="connsiteX3" fmla="*/ 875489 w 7762672"/>
              <a:gd name="connsiteY3" fmla="*/ 2743199 h 2743199"/>
              <a:gd name="connsiteX4" fmla="*/ 0 w 7762672"/>
              <a:gd name="connsiteY4" fmla="*/ 1556425 h 2743199"/>
              <a:gd name="connsiteX5" fmla="*/ 136186 w 7762672"/>
              <a:gd name="connsiteY5" fmla="*/ 0 h 2743199"/>
              <a:gd name="connsiteX0" fmla="*/ 0 w 7801584"/>
              <a:gd name="connsiteY0" fmla="*/ 0 h 2548645"/>
              <a:gd name="connsiteX1" fmla="*/ 7801584 w 7801584"/>
              <a:gd name="connsiteY1" fmla="*/ 136186 h 2548645"/>
              <a:gd name="connsiteX2" fmla="*/ 7276291 w 7801584"/>
              <a:gd name="connsiteY2" fmla="*/ 2470824 h 2548645"/>
              <a:gd name="connsiteX3" fmla="*/ 914401 w 7801584"/>
              <a:gd name="connsiteY3" fmla="*/ 2548645 h 2548645"/>
              <a:gd name="connsiteX4" fmla="*/ 38912 w 7801584"/>
              <a:gd name="connsiteY4" fmla="*/ 1361871 h 2548645"/>
              <a:gd name="connsiteX5" fmla="*/ 0 w 7801584"/>
              <a:gd name="connsiteY5" fmla="*/ 0 h 2548645"/>
              <a:gd name="connsiteX0" fmla="*/ 0 w 7762673"/>
              <a:gd name="connsiteY0" fmla="*/ 0 h 2548645"/>
              <a:gd name="connsiteX1" fmla="*/ 7762673 w 7762673"/>
              <a:gd name="connsiteY1" fmla="*/ 19454 h 2548645"/>
              <a:gd name="connsiteX2" fmla="*/ 7276291 w 7762673"/>
              <a:gd name="connsiteY2" fmla="*/ 2470824 h 2548645"/>
              <a:gd name="connsiteX3" fmla="*/ 914401 w 7762673"/>
              <a:gd name="connsiteY3" fmla="*/ 2548645 h 2548645"/>
              <a:gd name="connsiteX4" fmla="*/ 38912 w 7762673"/>
              <a:gd name="connsiteY4" fmla="*/ 1361871 h 2548645"/>
              <a:gd name="connsiteX5" fmla="*/ 0 w 7762673"/>
              <a:gd name="connsiteY5" fmla="*/ 0 h 2548645"/>
              <a:gd name="connsiteX0" fmla="*/ 0 w 7276291"/>
              <a:gd name="connsiteY0" fmla="*/ 0 h 2548645"/>
              <a:gd name="connsiteX1" fmla="*/ 6789907 w 7276291"/>
              <a:gd name="connsiteY1" fmla="*/ 19454 h 2548645"/>
              <a:gd name="connsiteX2" fmla="*/ 7276291 w 7276291"/>
              <a:gd name="connsiteY2" fmla="*/ 2470824 h 2548645"/>
              <a:gd name="connsiteX3" fmla="*/ 914401 w 7276291"/>
              <a:gd name="connsiteY3" fmla="*/ 2548645 h 2548645"/>
              <a:gd name="connsiteX4" fmla="*/ 38912 w 7276291"/>
              <a:gd name="connsiteY4" fmla="*/ 1361871 h 2548645"/>
              <a:gd name="connsiteX5" fmla="*/ 0 w 7276291"/>
              <a:gd name="connsiteY5" fmla="*/ 0 h 2548645"/>
              <a:gd name="connsiteX0" fmla="*/ 0 w 6789907"/>
              <a:gd name="connsiteY0" fmla="*/ 0 h 2548646"/>
              <a:gd name="connsiteX1" fmla="*/ 6789907 w 6789907"/>
              <a:gd name="connsiteY1" fmla="*/ 19454 h 2548646"/>
              <a:gd name="connsiteX2" fmla="*/ 6770452 w 6789907"/>
              <a:gd name="connsiteY2" fmla="*/ 2548646 h 2548646"/>
              <a:gd name="connsiteX3" fmla="*/ 914401 w 6789907"/>
              <a:gd name="connsiteY3" fmla="*/ 2548645 h 2548646"/>
              <a:gd name="connsiteX4" fmla="*/ 38912 w 6789907"/>
              <a:gd name="connsiteY4" fmla="*/ 1361871 h 2548646"/>
              <a:gd name="connsiteX5" fmla="*/ 0 w 6789907"/>
              <a:gd name="connsiteY5" fmla="*/ 0 h 2548646"/>
              <a:gd name="connsiteX0" fmla="*/ 0 w 6789907"/>
              <a:gd name="connsiteY0" fmla="*/ 0 h 2548646"/>
              <a:gd name="connsiteX1" fmla="*/ 6789907 w 6789907"/>
              <a:gd name="connsiteY1" fmla="*/ 19454 h 2548646"/>
              <a:gd name="connsiteX2" fmla="*/ 6770452 w 6789907"/>
              <a:gd name="connsiteY2" fmla="*/ 2548646 h 2548646"/>
              <a:gd name="connsiteX3" fmla="*/ 914401 w 6789907"/>
              <a:gd name="connsiteY3" fmla="*/ 2548645 h 2548646"/>
              <a:gd name="connsiteX4" fmla="*/ 38912 w 6789907"/>
              <a:gd name="connsiteY4" fmla="*/ 1361871 h 2548646"/>
              <a:gd name="connsiteX5" fmla="*/ 0 w 6789907"/>
              <a:gd name="connsiteY5" fmla="*/ 0 h 2548646"/>
              <a:gd name="connsiteX0" fmla="*/ 0 w 6789907"/>
              <a:gd name="connsiteY0" fmla="*/ 0 h 2548646"/>
              <a:gd name="connsiteX1" fmla="*/ 6789907 w 6789907"/>
              <a:gd name="connsiteY1" fmla="*/ 19454 h 2548646"/>
              <a:gd name="connsiteX2" fmla="*/ 6770452 w 6789907"/>
              <a:gd name="connsiteY2" fmla="*/ 2548646 h 2548646"/>
              <a:gd name="connsiteX3" fmla="*/ 914401 w 6789907"/>
              <a:gd name="connsiteY3" fmla="*/ 2548645 h 2548646"/>
              <a:gd name="connsiteX4" fmla="*/ 1 w 6789907"/>
              <a:gd name="connsiteY4" fmla="*/ 1303505 h 2548646"/>
              <a:gd name="connsiteX5" fmla="*/ 0 w 6789907"/>
              <a:gd name="connsiteY5" fmla="*/ 0 h 2548646"/>
              <a:gd name="connsiteX0" fmla="*/ 0 w 6789907"/>
              <a:gd name="connsiteY0" fmla="*/ 0 h 2548646"/>
              <a:gd name="connsiteX1" fmla="*/ 1575882 w 6789907"/>
              <a:gd name="connsiteY1" fmla="*/ 194551 h 2548646"/>
              <a:gd name="connsiteX2" fmla="*/ 6789907 w 6789907"/>
              <a:gd name="connsiteY2" fmla="*/ 19454 h 2548646"/>
              <a:gd name="connsiteX3" fmla="*/ 6770452 w 6789907"/>
              <a:gd name="connsiteY3" fmla="*/ 2548646 h 2548646"/>
              <a:gd name="connsiteX4" fmla="*/ 914401 w 6789907"/>
              <a:gd name="connsiteY4" fmla="*/ 2548645 h 2548646"/>
              <a:gd name="connsiteX5" fmla="*/ 1 w 6789907"/>
              <a:gd name="connsiteY5" fmla="*/ 1303505 h 2548646"/>
              <a:gd name="connsiteX6" fmla="*/ 0 w 6789907"/>
              <a:gd name="connsiteY6" fmla="*/ 0 h 2548646"/>
              <a:gd name="connsiteX0" fmla="*/ 0 w 6789907"/>
              <a:gd name="connsiteY0" fmla="*/ 0 h 2548646"/>
              <a:gd name="connsiteX1" fmla="*/ 1575882 w 6789907"/>
              <a:gd name="connsiteY1" fmla="*/ 194551 h 2548646"/>
              <a:gd name="connsiteX2" fmla="*/ 6789907 w 6789907"/>
              <a:gd name="connsiteY2" fmla="*/ 19454 h 2548646"/>
              <a:gd name="connsiteX3" fmla="*/ 6770452 w 6789907"/>
              <a:gd name="connsiteY3" fmla="*/ 2548646 h 2548646"/>
              <a:gd name="connsiteX4" fmla="*/ 914401 w 6789907"/>
              <a:gd name="connsiteY4" fmla="*/ 2548645 h 2548646"/>
              <a:gd name="connsiteX5" fmla="*/ 1 w 6789907"/>
              <a:gd name="connsiteY5" fmla="*/ 1303505 h 2548646"/>
              <a:gd name="connsiteX6" fmla="*/ 0 w 6789907"/>
              <a:gd name="connsiteY6" fmla="*/ 0 h 2548646"/>
              <a:gd name="connsiteX0" fmla="*/ 0 w 6789907"/>
              <a:gd name="connsiteY0" fmla="*/ 9126 h 2557772"/>
              <a:gd name="connsiteX1" fmla="*/ 1575882 w 6789907"/>
              <a:gd name="connsiteY1" fmla="*/ 203677 h 2557772"/>
              <a:gd name="connsiteX2" fmla="*/ 6789907 w 6789907"/>
              <a:gd name="connsiteY2" fmla="*/ 28580 h 2557772"/>
              <a:gd name="connsiteX3" fmla="*/ 6770452 w 6789907"/>
              <a:gd name="connsiteY3" fmla="*/ 2557772 h 2557772"/>
              <a:gd name="connsiteX4" fmla="*/ 914401 w 6789907"/>
              <a:gd name="connsiteY4" fmla="*/ 2557771 h 2557772"/>
              <a:gd name="connsiteX5" fmla="*/ 1 w 6789907"/>
              <a:gd name="connsiteY5" fmla="*/ 1312631 h 2557772"/>
              <a:gd name="connsiteX6" fmla="*/ 0 w 6789907"/>
              <a:gd name="connsiteY6" fmla="*/ 9126 h 2557772"/>
              <a:gd name="connsiteX0" fmla="*/ 0 w 6789907"/>
              <a:gd name="connsiteY0" fmla="*/ 4325 h 2552971"/>
              <a:gd name="connsiteX1" fmla="*/ 1575882 w 6789907"/>
              <a:gd name="connsiteY1" fmla="*/ 198876 h 2552971"/>
              <a:gd name="connsiteX2" fmla="*/ 6789907 w 6789907"/>
              <a:gd name="connsiteY2" fmla="*/ 23779 h 2552971"/>
              <a:gd name="connsiteX3" fmla="*/ 6770452 w 6789907"/>
              <a:gd name="connsiteY3" fmla="*/ 2552971 h 2552971"/>
              <a:gd name="connsiteX4" fmla="*/ 914401 w 6789907"/>
              <a:gd name="connsiteY4" fmla="*/ 2552970 h 2552971"/>
              <a:gd name="connsiteX5" fmla="*/ 1 w 6789907"/>
              <a:gd name="connsiteY5" fmla="*/ 1307830 h 2552971"/>
              <a:gd name="connsiteX6" fmla="*/ 0 w 6789907"/>
              <a:gd name="connsiteY6" fmla="*/ 4325 h 2552971"/>
              <a:gd name="connsiteX0" fmla="*/ 0 w 6789907"/>
              <a:gd name="connsiteY0" fmla="*/ 101305 h 2649951"/>
              <a:gd name="connsiteX1" fmla="*/ 1147865 w 6789907"/>
              <a:gd name="connsiteY1" fmla="*/ 101303 h 2649951"/>
              <a:gd name="connsiteX2" fmla="*/ 1575882 w 6789907"/>
              <a:gd name="connsiteY2" fmla="*/ 295856 h 2649951"/>
              <a:gd name="connsiteX3" fmla="*/ 6789907 w 6789907"/>
              <a:gd name="connsiteY3" fmla="*/ 120759 h 2649951"/>
              <a:gd name="connsiteX4" fmla="*/ 6770452 w 6789907"/>
              <a:gd name="connsiteY4" fmla="*/ 2649951 h 2649951"/>
              <a:gd name="connsiteX5" fmla="*/ 914401 w 6789907"/>
              <a:gd name="connsiteY5" fmla="*/ 2649950 h 2649951"/>
              <a:gd name="connsiteX6" fmla="*/ 1 w 6789907"/>
              <a:gd name="connsiteY6" fmla="*/ 1404810 h 2649951"/>
              <a:gd name="connsiteX7" fmla="*/ 0 w 6789907"/>
              <a:gd name="connsiteY7" fmla="*/ 101305 h 2649951"/>
              <a:gd name="connsiteX0" fmla="*/ 0 w 6789907"/>
              <a:gd name="connsiteY0" fmla="*/ 629695 h 3178341"/>
              <a:gd name="connsiteX1" fmla="*/ 1147865 w 6789907"/>
              <a:gd name="connsiteY1" fmla="*/ 629693 h 3178341"/>
              <a:gd name="connsiteX2" fmla="*/ 1575882 w 6789907"/>
              <a:gd name="connsiteY2" fmla="*/ 824246 h 3178341"/>
              <a:gd name="connsiteX3" fmla="*/ 6789907 w 6789907"/>
              <a:gd name="connsiteY3" fmla="*/ 649149 h 3178341"/>
              <a:gd name="connsiteX4" fmla="*/ 6770452 w 6789907"/>
              <a:gd name="connsiteY4" fmla="*/ 3178341 h 3178341"/>
              <a:gd name="connsiteX5" fmla="*/ 914401 w 6789907"/>
              <a:gd name="connsiteY5" fmla="*/ 3178340 h 3178341"/>
              <a:gd name="connsiteX6" fmla="*/ 1 w 6789907"/>
              <a:gd name="connsiteY6" fmla="*/ 1933200 h 3178341"/>
              <a:gd name="connsiteX7" fmla="*/ 0 w 6789907"/>
              <a:gd name="connsiteY7" fmla="*/ 629695 h 3178341"/>
              <a:gd name="connsiteX0" fmla="*/ 0 w 6789907"/>
              <a:gd name="connsiteY0" fmla="*/ 629695 h 3178341"/>
              <a:gd name="connsiteX1" fmla="*/ 1147865 w 6789907"/>
              <a:gd name="connsiteY1" fmla="*/ 629693 h 3178341"/>
              <a:gd name="connsiteX2" fmla="*/ 1575882 w 6789907"/>
              <a:gd name="connsiteY2" fmla="*/ 824246 h 3178341"/>
              <a:gd name="connsiteX3" fmla="*/ 6789907 w 6789907"/>
              <a:gd name="connsiteY3" fmla="*/ 649149 h 3178341"/>
              <a:gd name="connsiteX4" fmla="*/ 6770452 w 6789907"/>
              <a:gd name="connsiteY4" fmla="*/ 3178341 h 3178341"/>
              <a:gd name="connsiteX5" fmla="*/ 914401 w 6789907"/>
              <a:gd name="connsiteY5" fmla="*/ 3178340 h 3178341"/>
              <a:gd name="connsiteX6" fmla="*/ 1 w 6789907"/>
              <a:gd name="connsiteY6" fmla="*/ 1933200 h 3178341"/>
              <a:gd name="connsiteX7" fmla="*/ 0 w 6789907"/>
              <a:gd name="connsiteY7" fmla="*/ 629695 h 3178341"/>
              <a:gd name="connsiteX0" fmla="*/ 0 w 6789907"/>
              <a:gd name="connsiteY0" fmla="*/ 629695 h 3178341"/>
              <a:gd name="connsiteX1" fmla="*/ 1147865 w 6789907"/>
              <a:gd name="connsiteY1" fmla="*/ 629693 h 3178341"/>
              <a:gd name="connsiteX2" fmla="*/ 1575882 w 6789907"/>
              <a:gd name="connsiteY2" fmla="*/ 824246 h 3178341"/>
              <a:gd name="connsiteX3" fmla="*/ 6789907 w 6789907"/>
              <a:gd name="connsiteY3" fmla="*/ 649149 h 3178341"/>
              <a:gd name="connsiteX4" fmla="*/ 6770452 w 6789907"/>
              <a:gd name="connsiteY4" fmla="*/ 3178341 h 3178341"/>
              <a:gd name="connsiteX5" fmla="*/ 914401 w 6789907"/>
              <a:gd name="connsiteY5" fmla="*/ 3178340 h 3178341"/>
              <a:gd name="connsiteX6" fmla="*/ 1 w 6789907"/>
              <a:gd name="connsiteY6" fmla="*/ 1933200 h 3178341"/>
              <a:gd name="connsiteX7" fmla="*/ 0 w 6789907"/>
              <a:gd name="connsiteY7" fmla="*/ 629695 h 3178341"/>
              <a:gd name="connsiteX0" fmla="*/ 0 w 6789907"/>
              <a:gd name="connsiteY0" fmla="*/ 14507 h 2563153"/>
              <a:gd name="connsiteX1" fmla="*/ 1147865 w 6789907"/>
              <a:gd name="connsiteY1" fmla="*/ 14505 h 2563153"/>
              <a:gd name="connsiteX2" fmla="*/ 1575882 w 6789907"/>
              <a:gd name="connsiteY2" fmla="*/ 209058 h 2563153"/>
              <a:gd name="connsiteX3" fmla="*/ 6789907 w 6789907"/>
              <a:gd name="connsiteY3" fmla="*/ 33961 h 2563153"/>
              <a:gd name="connsiteX4" fmla="*/ 6770452 w 6789907"/>
              <a:gd name="connsiteY4" fmla="*/ 2563153 h 2563153"/>
              <a:gd name="connsiteX5" fmla="*/ 914401 w 6789907"/>
              <a:gd name="connsiteY5" fmla="*/ 2563152 h 2563153"/>
              <a:gd name="connsiteX6" fmla="*/ 1 w 6789907"/>
              <a:gd name="connsiteY6" fmla="*/ 1318012 h 2563153"/>
              <a:gd name="connsiteX7" fmla="*/ 0 w 6789907"/>
              <a:gd name="connsiteY7" fmla="*/ 14507 h 2563153"/>
              <a:gd name="connsiteX0" fmla="*/ 0 w 6789907"/>
              <a:gd name="connsiteY0" fmla="*/ 14507 h 2563153"/>
              <a:gd name="connsiteX1" fmla="*/ 1147865 w 6789907"/>
              <a:gd name="connsiteY1" fmla="*/ 14505 h 2563153"/>
              <a:gd name="connsiteX2" fmla="*/ 1575882 w 6789907"/>
              <a:gd name="connsiteY2" fmla="*/ 209058 h 2563153"/>
              <a:gd name="connsiteX3" fmla="*/ 6789907 w 6789907"/>
              <a:gd name="connsiteY3" fmla="*/ 33961 h 2563153"/>
              <a:gd name="connsiteX4" fmla="*/ 6770452 w 6789907"/>
              <a:gd name="connsiteY4" fmla="*/ 2563153 h 2563153"/>
              <a:gd name="connsiteX5" fmla="*/ 914401 w 6789907"/>
              <a:gd name="connsiteY5" fmla="*/ 2563152 h 2563153"/>
              <a:gd name="connsiteX6" fmla="*/ 1 w 6789907"/>
              <a:gd name="connsiteY6" fmla="*/ 1318012 h 2563153"/>
              <a:gd name="connsiteX7" fmla="*/ 0 w 6789907"/>
              <a:gd name="connsiteY7" fmla="*/ 14507 h 2563153"/>
              <a:gd name="connsiteX0" fmla="*/ 0 w 6789907"/>
              <a:gd name="connsiteY0" fmla="*/ 14507 h 2563153"/>
              <a:gd name="connsiteX1" fmla="*/ 1147865 w 6789907"/>
              <a:gd name="connsiteY1" fmla="*/ 14505 h 2563153"/>
              <a:gd name="connsiteX2" fmla="*/ 1575882 w 6789907"/>
              <a:gd name="connsiteY2" fmla="*/ 209058 h 2563153"/>
              <a:gd name="connsiteX3" fmla="*/ 6789907 w 6789907"/>
              <a:gd name="connsiteY3" fmla="*/ 228514 h 2563153"/>
              <a:gd name="connsiteX4" fmla="*/ 6770452 w 6789907"/>
              <a:gd name="connsiteY4" fmla="*/ 2563153 h 2563153"/>
              <a:gd name="connsiteX5" fmla="*/ 914401 w 6789907"/>
              <a:gd name="connsiteY5" fmla="*/ 2563152 h 2563153"/>
              <a:gd name="connsiteX6" fmla="*/ 1 w 6789907"/>
              <a:gd name="connsiteY6" fmla="*/ 1318012 h 2563153"/>
              <a:gd name="connsiteX7" fmla="*/ 0 w 6789907"/>
              <a:gd name="connsiteY7" fmla="*/ 14507 h 2563153"/>
              <a:gd name="connsiteX0" fmla="*/ 0 w 6789907"/>
              <a:gd name="connsiteY0" fmla="*/ 14507 h 2563153"/>
              <a:gd name="connsiteX1" fmla="*/ 1147865 w 6789907"/>
              <a:gd name="connsiteY1" fmla="*/ 14505 h 2563153"/>
              <a:gd name="connsiteX2" fmla="*/ 1575882 w 6789907"/>
              <a:gd name="connsiteY2" fmla="*/ 209058 h 2563153"/>
              <a:gd name="connsiteX3" fmla="*/ 6789907 w 6789907"/>
              <a:gd name="connsiteY3" fmla="*/ 189603 h 2563153"/>
              <a:gd name="connsiteX4" fmla="*/ 6770452 w 6789907"/>
              <a:gd name="connsiteY4" fmla="*/ 2563153 h 2563153"/>
              <a:gd name="connsiteX5" fmla="*/ 914401 w 6789907"/>
              <a:gd name="connsiteY5" fmla="*/ 2563152 h 2563153"/>
              <a:gd name="connsiteX6" fmla="*/ 1 w 6789907"/>
              <a:gd name="connsiteY6" fmla="*/ 1318012 h 2563153"/>
              <a:gd name="connsiteX7" fmla="*/ 0 w 6789907"/>
              <a:gd name="connsiteY7" fmla="*/ 14507 h 2563153"/>
              <a:gd name="connsiteX0" fmla="*/ 0 w 6789907"/>
              <a:gd name="connsiteY0" fmla="*/ 14507 h 2563153"/>
              <a:gd name="connsiteX1" fmla="*/ 1147865 w 6789907"/>
              <a:gd name="connsiteY1" fmla="*/ 14505 h 2563153"/>
              <a:gd name="connsiteX2" fmla="*/ 1575882 w 6789907"/>
              <a:gd name="connsiteY2" fmla="*/ 209058 h 2563153"/>
              <a:gd name="connsiteX3" fmla="*/ 6789907 w 6789907"/>
              <a:gd name="connsiteY3" fmla="*/ 189603 h 2563153"/>
              <a:gd name="connsiteX4" fmla="*/ 6731541 w 6789907"/>
              <a:gd name="connsiteY4" fmla="*/ 2563153 h 2563153"/>
              <a:gd name="connsiteX5" fmla="*/ 914401 w 6789907"/>
              <a:gd name="connsiteY5" fmla="*/ 2563152 h 2563153"/>
              <a:gd name="connsiteX6" fmla="*/ 1 w 6789907"/>
              <a:gd name="connsiteY6" fmla="*/ 1318012 h 2563153"/>
              <a:gd name="connsiteX7" fmla="*/ 0 w 6789907"/>
              <a:gd name="connsiteY7" fmla="*/ 14507 h 2563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89907" h="2563153">
                <a:moveTo>
                  <a:pt x="0" y="14507"/>
                </a:moveTo>
                <a:cubicBezTo>
                  <a:pt x="502596" y="-21161"/>
                  <a:pt x="515567" y="20991"/>
                  <a:pt x="1147865" y="14505"/>
                </a:cubicBezTo>
                <a:cubicBezTo>
                  <a:pt x="1488334" y="124752"/>
                  <a:pt x="1394299" y="115023"/>
                  <a:pt x="1575882" y="209058"/>
                </a:cubicBezTo>
                <a:lnTo>
                  <a:pt x="6789907" y="189603"/>
                </a:lnTo>
                <a:lnTo>
                  <a:pt x="6731541" y="2563153"/>
                </a:lnTo>
                <a:lnTo>
                  <a:pt x="914401" y="2563152"/>
                </a:lnTo>
                <a:lnTo>
                  <a:pt x="1" y="1318012"/>
                </a:lnTo>
                <a:cubicBezTo>
                  <a:pt x="1" y="883510"/>
                  <a:pt x="0" y="449009"/>
                  <a:pt x="0" y="14507"/>
                </a:cubicBezTo>
                <a:close/>
              </a:path>
            </a:pathLst>
          </a:custGeom>
          <a:noFill/>
          <a:ln w="28575">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0" y="34834"/>
            <a:ext cx="4572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smtClean="0">
                <a:solidFill>
                  <a:schemeClr val="tx1"/>
                </a:solidFill>
                <a:latin typeface="HGP明朝B" panose="02020800000000000000" pitchFamily="18" charset="-128"/>
                <a:ea typeface="HGP明朝B" panose="02020800000000000000" pitchFamily="18" charset="-128"/>
              </a:rPr>
              <a:t>血球の分化過程</a:t>
            </a:r>
            <a:endParaRPr kumimoji="1" lang="ja-JP" altLang="en-US" sz="3600" dirty="0">
              <a:solidFill>
                <a:schemeClr val="tx1"/>
              </a:solidFill>
              <a:latin typeface="HGP明朝B" panose="02020800000000000000" pitchFamily="18" charset="-128"/>
              <a:ea typeface="HGP明朝B" panose="02020800000000000000" pitchFamily="18" charset="-128"/>
            </a:endParaRPr>
          </a:p>
        </p:txBody>
      </p:sp>
      <p:sp>
        <p:nvSpPr>
          <p:cNvPr id="6" name="正方形/長方形 5"/>
          <p:cNvSpPr/>
          <p:nvPr/>
        </p:nvSpPr>
        <p:spPr>
          <a:xfrm>
            <a:off x="9959202" y="7034302"/>
            <a:ext cx="4168001" cy="25769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solidFill>
                  <a:schemeClr val="tx1"/>
                </a:solidFill>
                <a:latin typeface="HGP明朝B" panose="02020800000000000000" pitchFamily="18" charset="-128"/>
                <a:ea typeface="HGP明朝B" panose="02020800000000000000" pitchFamily="18" charset="-128"/>
              </a:rPr>
              <a:t>トロンボポエチン（</a:t>
            </a:r>
            <a:r>
              <a:rPr lang="en-US" altLang="ja-JP" sz="1400" dirty="0">
                <a:solidFill>
                  <a:schemeClr val="tx1"/>
                </a:solidFill>
                <a:latin typeface="HGP明朝B" panose="02020800000000000000" pitchFamily="18" charset="-128"/>
                <a:ea typeface="HGP明朝B" panose="02020800000000000000" pitchFamily="18" charset="-128"/>
              </a:rPr>
              <a:t>TPO</a:t>
            </a:r>
            <a:r>
              <a:rPr lang="ja-JP" altLang="en-US" sz="1400" dirty="0">
                <a:solidFill>
                  <a:schemeClr val="tx1"/>
                </a:solidFill>
                <a:latin typeface="HGP明朝B" panose="02020800000000000000" pitchFamily="18" charset="-128"/>
                <a:ea typeface="HGP明朝B" panose="02020800000000000000" pitchFamily="18" charset="-128"/>
              </a:rPr>
              <a:t>） </a:t>
            </a:r>
            <a:r>
              <a:rPr lang="en-US" altLang="ja-JP" sz="1400" dirty="0">
                <a:solidFill>
                  <a:schemeClr val="tx1"/>
                </a:solidFill>
                <a:latin typeface="HGP明朝B" panose="02020800000000000000" pitchFamily="18" charset="-128"/>
                <a:ea typeface="HGP明朝B" panose="02020800000000000000" pitchFamily="18" charset="-128"/>
              </a:rPr>
              <a:t>- Meg-</a:t>
            </a:r>
            <a:r>
              <a:rPr lang="en-US" altLang="ja-JP" sz="1400" dirty="0" err="1">
                <a:solidFill>
                  <a:schemeClr val="tx1"/>
                </a:solidFill>
                <a:latin typeface="HGP明朝B" panose="02020800000000000000" pitchFamily="18" charset="-128"/>
                <a:ea typeface="HGP明朝B" panose="02020800000000000000" pitchFamily="18" charset="-128"/>
              </a:rPr>
              <a:t>CSF,Meg</a:t>
            </a:r>
            <a:r>
              <a:rPr lang="en-US" altLang="ja-JP" sz="1400" dirty="0">
                <a:solidFill>
                  <a:schemeClr val="tx1"/>
                </a:solidFill>
                <a:latin typeface="HGP明朝B" panose="02020800000000000000" pitchFamily="18" charset="-128"/>
                <a:ea typeface="HGP明朝B" panose="02020800000000000000" pitchFamily="18" charset="-128"/>
              </a:rPr>
              <a:t>-POT</a:t>
            </a:r>
          </a:p>
          <a:p>
            <a:r>
              <a:rPr lang="ja-JP" altLang="en-US" sz="1400" dirty="0">
                <a:solidFill>
                  <a:schemeClr val="tx1"/>
                </a:solidFill>
                <a:latin typeface="HGP明朝B" panose="02020800000000000000" pitchFamily="18" charset="-128"/>
                <a:ea typeface="HGP明朝B" panose="02020800000000000000" pitchFamily="18" charset="-128"/>
              </a:rPr>
              <a:t>エリスロポエチン（</a:t>
            </a:r>
            <a:r>
              <a:rPr lang="en-US" altLang="ja-JP" sz="1400" dirty="0">
                <a:solidFill>
                  <a:schemeClr val="tx1"/>
                </a:solidFill>
                <a:latin typeface="HGP明朝B" panose="02020800000000000000" pitchFamily="18" charset="-128"/>
                <a:ea typeface="HGP明朝B" panose="02020800000000000000" pitchFamily="18" charset="-128"/>
              </a:rPr>
              <a:t>EPO</a:t>
            </a:r>
            <a:r>
              <a:rPr lang="ja-JP" altLang="en-US" sz="1400" dirty="0">
                <a:solidFill>
                  <a:schemeClr val="tx1"/>
                </a:solidFill>
                <a:latin typeface="HGP明朝B" panose="02020800000000000000" pitchFamily="18" charset="-128"/>
                <a:ea typeface="HGP明朝B" panose="02020800000000000000" pitchFamily="18" charset="-128"/>
              </a:rPr>
              <a:t>） </a:t>
            </a:r>
            <a:r>
              <a:rPr lang="en-US" altLang="ja-JP" sz="1400" dirty="0">
                <a:solidFill>
                  <a:schemeClr val="tx1"/>
                </a:solidFill>
                <a:latin typeface="HGP明朝B" panose="02020800000000000000" pitchFamily="18" charset="-128"/>
                <a:ea typeface="HGP明朝B" panose="02020800000000000000" pitchFamily="18" charset="-128"/>
              </a:rPr>
              <a:t>- Meg-POT[</a:t>
            </a:r>
            <a:r>
              <a:rPr lang="ja-JP" altLang="en-US" sz="1400" dirty="0">
                <a:solidFill>
                  <a:schemeClr val="tx1"/>
                </a:solidFill>
                <a:latin typeface="HGP明朝B" panose="02020800000000000000" pitchFamily="18" charset="-128"/>
                <a:ea typeface="HGP明朝B" panose="02020800000000000000" pitchFamily="18" charset="-128"/>
              </a:rPr>
              <a:t>注 </a:t>
            </a:r>
            <a:r>
              <a:rPr lang="en-US" altLang="ja-JP" sz="1400" dirty="0">
                <a:solidFill>
                  <a:schemeClr val="tx1"/>
                </a:solidFill>
                <a:latin typeface="HGP明朝B" panose="02020800000000000000" pitchFamily="18" charset="-128"/>
                <a:ea typeface="HGP明朝B" panose="02020800000000000000" pitchFamily="18" charset="-128"/>
              </a:rPr>
              <a:t>5]</a:t>
            </a:r>
          </a:p>
          <a:p>
            <a:r>
              <a:rPr lang="en-US" altLang="ja-JP" sz="1400" dirty="0">
                <a:solidFill>
                  <a:schemeClr val="tx1"/>
                </a:solidFill>
                <a:latin typeface="HGP明朝B" panose="02020800000000000000" pitchFamily="18" charset="-128"/>
                <a:ea typeface="HGP明朝B" panose="02020800000000000000" pitchFamily="18" charset="-128"/>
              </a:rPr>
              <a:t>SDF-1 - TPO</a:t>
            </a:r>
            <a:r>
              <a:rPr lang="ja-JP" altLang="en-US" sz="1400" dirty="0">
                <a:solidFill>
                  <a:schemeClr val="tx1"/>
                </a:solidFill>
                <a:latin typeface="HGP明朝B" panose="02020800000000000000" pitchFamily="18" charset="-128"/>
                <a:ea typeface="HGP明朝B" panose="02020800000000000000" pitchFamily="18" charset="-128"/>
              </a:rPr>
              <a:t>存在下でのみ血小板数増加に作用</a:t>
            </a:r>
          </a:p>
          <a:p>
            <a:r>
              <a:rPr lang="en-US" altLang="ja-JP" sz="1400" dirty="0">
                <a:solidFill>
                  <a:schemeClr val="tx1"/>
                </a:solidFill>
                <a:latin typeface="HGP明朝B" panose="02020800000000000000" pitchFamily="18" charset="-128"/>
                <a:ea typeface="HGP明朝B" panose="02020800000000000000" pitchFamily="18" charset="-128"/>
              </a:rPr>
              <a:t>GM-CSF - Meg-CSF</a:t>
            </a:r>
          </a:p>
          <a:p>
            <a:r>
              <a:rPr lang="en-US" altLang="ja-JP" sz="1400" dirty="0">
                <a:solidFill>
                  <a:schemeClr val="tx1"/>
                </a:solidFill>
                <a:latin typeface="HGP明朝B" panose="02020800000000000000" pitchFamily="18" charset="-128"/>
                <a:ea typeface="HGP明朝B" panose="02020800000000000000" pitchFamily="18" charset="-128"/>
              </a:rPr>
              <a:t>SCF - GM-CSF</a:t>
            </a:r>
            <a:r>
              <a:rPr lang="ja-JP" altLang="en-US" sz="1400" dirty="0">
                <a:solidFill>
                  <a:schemeClr val="tx1"/>
                </a:solidFill>
                <a:latin typeface="HGP明朝B" panose="02020800000000000000" pitchFamily="18" charset="-128"/>
                <a:ea typeface="HGP明朝B" panose="02020800000000000000" pitchFamily="18" charset="-128"/>
              </a:rPr>
              <a:t>と</a:t>
            </a:r>
            <a:r>
              <a:rPr lang="en-US" altLang="ja-JP" sz="1400" dirty="0">
                <a:solidFill>
                  <a:schemeClr val="tx1"/>
                </a:solidFill>
                <a:latin typeface="HGP明朝B" panose="02020800000000000000" pitchFamily="18" charset="-128"/>
                <a:ea typeface="HGP明朝B" panose="02020800000000000000" pitchFamily="18" charset="-128"/>
              </a:rPr>
              <a:t>IL-3</a:t>
            </a:r>
            <a:r>
              <a:rPr lang="ja-JP" altLang="en-US" sz="1400" dirty="0">
                <a:solidFill>
                  <a:schemeClr val="tx1"/>
                </a:solidFill>
                <a:latin typeface="HGP明朝B" panose="02020800000000000000" pitchFamily="18" charset="-128"/>
                <a:ea typeface="HGP明朝B" panose="02020800000000000000" pitchFamily="18" charset="-128"/>
              </a:rPr>
              <a:t>との共存で</a:t>
            </a:r>
            <a:r>
              <a:rPr lang="en-US" altLang="ja-JP" sz="1400" dirty="0">
                <a:solidFill>
                  <a:schemeClr val="tx1"/>
                </a:solidFill>
                <a:latin typeface="HGP明朝B" panose="02020800000000000000" pitchFamily="18" charset="-128"/>
                <a:ea typeface="HGP明朝B" panose="02020800000000000000" pitchFamily="18" charset="-128"/>
              </a:rPr>
              <a:t>Meg-CSF[62]</a:t>
            </a:r>
          </a:p>
          <a:p>
            <a:r>
              <a:rPr lang="en-US" altLang="ja-JP" sz="1400" dirty="0">
                <a:solidFill>
                  <a:schemeClr val="tx1"/>
                </a:solidFill>
                <a:latin typeface="HGP明朝B" panose="02020800000000000000" pitchFamily="18" charset="-128"/>
                <a:ea typeface="HGP明朝B" panose="02020800000000000000" pitchFamily="18" charset="-128"/>
              </a:rPr>
              <a:t>FL - GM-CSF</a:t>
            </a:r>
            <a:r>
              <a:rPr lang="ja-JP" altLang="en-US" sz="1400" dirty="0" err="1">
                <a:solidFill>
                  <a:schemeClr val="tx1"/>
                </a:solidFill>
                <a:latin typeface="HGP明朝B" panose="02020800000000000000" pitchFamily="18" charset="-128"/>
                <a:ea typeface="HGP明朝B" panose="02020800000000000000" pitchFamily="18" charset="-128"/>
              </a:rPr>
              <a:t>、</a:t>
            </a:r>
            <a:r>
              <a:rPr lang="en-US" altLang="ja-JP" sz="1400" dirty="0">
                <a:solidFill>
                  <a:schemeClr val="tx1"/>
                </a:solidFill>
                <a:latin typeface="HGP明朝B" panose="02020800000000000000" pitchFamily="18" charset="-128"/>
                <a:ea typeface="HGP明朝B" panose="02020800000000000000" pitchFamily="18" charset="-128"/>
              </a:rPr>
              <a:t>IL-3</a:t>
            </a:r>
            <a:r>
              <a:rPr lang="ja-JP" altLang="en-US" sz="1400" dirty="0" err="1">
                <a:solidFill>
                  <a:schemeClr val="tx1"/>
                </a:solidFill>
                <a:latin typeface="HGP明朝B" panose="02020800000000000000" pitchFamily="18" charset="-128"/>
                <a:ea typeface="HGP明朝B" panose="02020800000000000000" pitchFamily="18" charset="-128"/>
              </a:rPr>
              <a:t>、</a:t>
            </a:r>
            <a:r>
              <a:rPr lang="en-US" altLang="ja-JP" sz="1400" dirty="0">
                <a:solidFill>
                  <a:schemeClr val="tx1"/>
                </a:solidFill>
                <a:latin typeface="HGP明朝B" panose="02020800000000000000" pitchFamily="18" charset="-128"/>
                <a:ea typeface="HGP明朝B" panose="02020800000000000000" pitchFamily="18" charset="-128"/>
              </a:rPr>
              <a:t>SCF</a:t>
            </a:r>
            <a:r>
              <a:rPr lang="ja-JP" altLang="en-US" sz="1400" dirty="0">
                <a:solidFill>
                  <a:schemeClr val="tx1"/>
                </a:solidFill>
                <a:latin typeface="HGP明朝B" panose="02020800000000000000" pitchFamily="18" charset="-128"/>
                <a:ea typeface="HGP明朝B" panose="02020800000000000000" pitchFamily="18" charset="-128"/>
              </a:rPr>
              <a:t>との共存で</a:t>
            </a:r>
            <a:r>
              <a:rPr lang="en-US" altLang="ja-JP" sz="1400" dirty="0">
                <a:solidFill>
                  <a:schemeClr val="tx1"/>
                </a:solidFill>
                <a:latin typeface="HGP明朝B" panose="02020800000000000000" pitchFamily="18" charset="-128"/>
                <a:ea typeface="HGP明朝B" panose="02020800000000000000" pitchFamily="18" charset="-128"/>
              </a:rPr>
              <a:t>Meg-CSF</a:t>
            </a:r>
          </a:p>
          <a:p>
            <a:r>
              <a:rPr lang="ja-JP" altLang="en-US" sz="1400" dirty="0">
                <a:solidFill>
                  <a:schemeClr val="tx1"/>
                </a:solidFill>
                <a:latin typeface="HGP明朝B" panose="02020800000000000000" pitchFamily="18" charset="-128"/>
                <a:ea typeface="HGP明朝B" panose="02020800000000000000" pitchFamily="18" charset="-128"/>
              </a:rPr>
              <a:t>インターロイキン</a:t>
            </a:r>
            <a:r>
              <a:rPr lang="en-US" altLang="ja-JP" sz="1400" dirty="0">
                <a:solidFill>
                  <a:schemeClr val="tx1"/>
                </a:solidFill>
                <a:latin typeface="HGP明朝B" panose="02020800000000000000" pitchFamily="18" charset="-128"/>
                <a:ea typeface="HGP明朝B" panose="02020800000000000000" pitchFamily="18" charset="-128"/>
              </a:rPr>
              <a:t>3</a:t>
            </a:r>
            <a:r>
              <a:rPr lang="ja-JP" altLang="en-US" sz="1400" dirty="0">
                <a:solidFill>
                  <a:schemeClr val="tx1"/>
                </a:solidFill>
                <a:latin typeface="HGP明朝B" panose="02020800000000000000" pitchFamily="18" charset="-128"/>
                <a:ea typeface="HGP明朝B" panose="02020800000000000000" pitchFamily="18" charset="-128"/>
              </a:rPr>
              <a:t>（</a:t>
            </a:r>
            <a:r>
              <a:rPr lang="en-US" altLang="ja-JP" sz="1400" dirty="0">
                <a:solidFill>
                  <a:schemeClr val="tx1"/>
                </a:solidFill>
                <a:latin typeface="HGP明朝B" panose="02020800000000000000" pitchFamily="18" charset="-128"/>
                <a:ea typeface="HGP明朝B" panose="02020800000000000000" pitchFamily="18" charset="-128"/>
              </a:rPr>
              <a:t>IL-3</a:t>
            </a:r>
            <a:r>
              <a:rPr lang="ja-JP" altLang="en-US" sz="1400" dirty="0">
                <a:solidFill>
                  <a:schemeClr val="tx1"/>
                </a:solidFill>
                <a:latin typeface="HGP明朝B" panose="02020800000000000000" pitchFamily="18" charset="-128"/>
                <a:ea typeface="HGP明朝B" panose="02020800000000000000" pitchFamily="18" charset="-128"/>
              </a:rPr>
              <a:t>） </a:t>
            </a:r>
            <a:r>
              <a:rPr lang="en-US" altLang="ja-JP" sz="1400" dirty="0">
                <a:solidFill>
                  <a:schemeClr val="tx1"/>
                </a:solidFill>
                <a:latin typeface="HGP明朝B" panose="02020800000000000000" pitchFamily="18" charset="-128"/>
                <a:ea typeface="HGP明朝B" panose="02020800000000000000" pitchFamily="18" charset="-128"/>
              </a:rPr>
              <a:t>- Meg-CSF</a:t>
            </a:r>
          </a:p>
          <a:p>
            <a:r>
              <a:rPr lang="ja-JP" altLang="en-US" sz="1400" dirty="0">
                <a:solidFill>
                  <a:schemeClr val="tx1"/>
                </a:solidFill>
                <a:latin typeface="HGP明朝B" panose="02020800000000000000" pitchFamily="18" charset="-128"/>
                <a:ea typeface="HGP明朝B" panose="02020800000000000000" pitchFamily="18" charset="-128"/>
              </a:rPr>
              <a:t>インターロイキン</a:t>
            </a:r>
            <a:r>
              <a:rPr lang="en-US" altLang="ja-JP" sz="1400" dirty="0">
                <a:solidFill>
                  <a:schemeClr val="tx1"/>
                </a:solidFill>
                <a:latin typeface="HGP明朝B" panose="02020800000000000000" pitchFamily="18" charset="-128"/>
                <a:ea typeface="HGP明朝B" panose="02020800000000000000" pitchFamily="18" charset="-128"/>
              </a:rPr>
              <a:t>6</a:t>
            </a:r>
            <a:r>
              <a:rPr lang="ja-JP" altLang="en-US" sz="1400" dirty="0">
                <a:solidFill>
                  <a:schemeClr val="tx1"/>
                </a:solidFill>
                <a:latin typeface="HGP明朝B" panose="02020800000000000000" pitchFamily="18" charset="-128"/>
                <a:ea typeface="HGP明朝B" panose="02020800000000000000" pitchFamily="18" charset="-128"/>
              </a:rPr>
              <a:t>（</a:t>
            </a:r>
            <a:r>
              <a:rPr lang="en-US" altLang="ja-JP" sz="1400" dirty="0">
                <a:solidFill>
                  <a:schemeClr val="tx1"/>
                </a:solidFill>
                <a:latin typeface="HGP明朝B" panose="02020800000000000000" pitchFamily="18" charset="-128"/>
                <a:ea typeface="HGP明朝B" panose="02020800000000000000" pitchFamily="18" charset="-128"/>
              </a:rPr>
              <a:t>IL-6</a:t>
            </a:r>
            <a:r>
              <a:rPr lang="ja-JP" altLang="en-US" sz="1400" dirty="0">
                <a:solidFill>
                  <a:schemeClr val="tx1"/>
                </a:solidFill>
                <a:latin typeface="HGP明朝B" panose="02020800000000000000" pitchFamily="18" charset="-128"/>
                <a:ea typeface="HGP明朝B" panose="02020800000000000000" pitchFamily="18" charset="-128"/>
              </a:rPr>
              <a:t>） </a:t>
            </a:r>
            <a:r>
              <a:rPr lang="en-US" altLang="ja-JP" sz="1400" dirty="0">
                <a:solidFill>
                  <a:schemeClr val="tx1"/>
                </a:solidFill>
                <a:latin typeface="HGP明朝B" panose="02020800000000000000" pitchFamily="18" charset="-128"/>
                <a:ea typeface="HGP明朝B" panose="02020800000000000000" pitchFamily="18" charset="-128"/>
              </a:rPr>
              <a:t>- Meg-POT</a:t>
            </a:r>
          </a:p>
          <a:p>
            <a:r>
              <a:rPr lang="ja-JP" altLang="en-US" sz="1400" dirty="0">
                <a:solidFill>
                  <a:schemeClr val="tx1"/>
                </a:solidFill>
                <a:latin typeface="HGP明朝B" panose="02020800000000000000" pitchFamily="18" charset="-128"/>
                <a:ea typeface="HGP明朝B" panose="02020800000000000000" pitchFamily="18" charset="-128"/>
              </a:rPr>
              <a:t>インターロイキン</a:t>
            </a:r>
            <a:r>
              <a:rPr lang="en-US" altLang="ja-JP" sz="1400" dirty="0">
                <a:solidFill>
                  <a:schemeClr val="tx1"/>
                </a:solidFill>
                <a:latin typeface="HGP明朝B" panose="02020800000000000000" pitchFamily="18" charset="-128"/>
                <a:ea typeface="HGP明朝B" panose="02020800000000000000" pitchFamily="18" charset="-128"/>
              </a:rPr>
              <a:t>7</a:t>
            </a:r>
            <a:r>
              <a:rPr lang="ja-JP" altLang="en-US" sz="1400" dirty="0">
                <a:solidFill>
                  <a:schemeClr val="tx1"/>
                </a:solidFill>
                <a:latin typeface="HGP明朝B" panose="02020800000000000000" pitchFamily="18" charset="-128"/>
                <a:ea typeface="HGP明朝B" panose="02020800000000000000" pitchFamily="18" charset="-128"/>
              </a:rPr>
              <a:t>（</a:t>
            </a:r>
            <a:r>
              <a:rPr lang="en-US" altLang="ja-JP" sz="1400" dirty="0">
                <a:solidFill>
                  <a:schemeClr val="tx1"/>
                </a:solidFill>
                <a:latin typeface="HGP明朝B" panose="02020800000000000000" pitchFamily="18" charset="-128"/>
                <a:ea typeface="HGP明朝B" panose="02020800000000000000" pitchFamily="18" charset="-128"/>
              </a:rPr>
              <a:t>IL-7</a:t>
            </a:r>
            <a:r>
              <a:rPr lang="ja-JP" altLang="en-US" sz="1400" dirty="0">
                <a:solidFill>
                  <a:schemeClr val="tx1"/>
                </a:solidFill>
                <a:latin typeface="HGP明朝B" panose="02020800000000000000" pitchFamily="18" charset="-128"/>
                <a:ea typeface="HGP明朝B" panose="02020800000000000000" pitchFamily="18" charset="-128"/>
              </a:rPr>
              <a:t>） </a:t>
            </a:r>
            <a:r>
              <a:rPr lang="en-US" altLang="ja-JP" sz="1400" dirty="0">
                <a:solidFill>
                  <a:schemeClr val="tx1"/>
                </a:solidFill>
                <a:latin typeface="HGP明朝B" panose="02020800000000000000" pitchFamily="18" charset="-128"/>
                <a:ea typeface="HGP明朝B" panose="02020800000000000000" pitchFamily="18" charset="-128"/>
              </a:rPr>
              <a:t>- Meg-POT</a:t>
            </a:r>
          </a:p>
          <a:p>
            <a:r>
              <a:rPr lang="ja-JP" altLang="en-US" sz="1400" dirty="0">
                <a:solidFill>
                  <a:schemeClr val="tx1"/>
                </a:solidFill>
                <a:latin typeface="HGP明朝B" panose="02020800000000000000" pitchFamily="18" charset="-128"/>
                <a:ea typeface="HGP明朝B" panose="02020800000000000000" pitchFamily="18" charset="-128"/>
              </a:rPr>
              <a:t>インターロイキン</a:t>
            </a:r>
            <a:r>
              <a:rPr lang="en-US" altLang="ja-JP" sz="1400" dirty="0">
                <a:solidFill>
                  <a:schemeClr val="tx1"/>
                </a:solidFill>
                <a:latin typeface="HGP明朝B" panose="02020800000000000000" pitchFamily="18" charset="-128"/>
                <a:ea typeface="HGP明朝B" panose="02020800000000000000" pitchFamily="18" charset="-128"/>
              </a:rPr>
              <a:t>11</a:t>
            </a:r>
            <a:r>
              <a:rPr lang="ja-JP" altLang="en-US" sz="1400" dirty="0">
                <a:solidFill>
                  <a:schemeClr val="tx1"/>
                </a:solidFill>
                <a:latin typeface="HGP明朝B" panose="02020800000000000000" pitchFamily="18" charset="-128"/>
                <a:ea typeface="HGP明朝B" panose="02020800000000000000" pitchFamily="18" charset="-128"/>
              </a:rPr>
              <a:t>（</a:t>
            </a:r>
            <a:r>
              <a:rPr lang="en-US" altLang="ja-JP" sz="1400" dirty="0">
                <a:solidFill>
                  <a:schemeClr val="tx1"/>
                </a:solidFill>
                <a:latin typeface="HGP明朝B" panose="02020800000000000000" pitchFamily="18" charset="-128"/>
                <a:ea typeface="HGP明朝B" panose="02020800000000000000" pitchFamily="18" charset="-128"/>
              </a:rPr>
              <a:t>IL-11</a:t>
            </a:r>
            <a:r>
              <a:rPr lang="ja-JP" altLang="en-US" sz="1400" dirty="0">
                <a:solidFill>
                  <a:schemeClr val="tx1"/>
                </a:solidFill>
                <a:latin typeface="HGP明朝B" panose="02020800000000000000" pitchFamily="18" charset="-128"/>
                <a:ea typeface="HGP明朝B" panose="02020800000000000000" pitchFamily="18" charset="-128"/>
              </a:rPr>
              <a:t>） </a:t>
            </a:r>
            <a:r>
              <a:rPr lang="en-US" altLang="ja-JP" sz="1400" dirty="0">
                <a:solidFill>
                  <a:schemeClr val="tx1"/>
                </a:solidFill>
                <a:latin typeface="HGP明朝B" panose="02020800000000000000" pitchFamily="18" charset="-128"/>
                <a:ea typeface="HGP明朝B" panose="02020800000000000000" pitchFamily="18" charset="-128"/>
              </a:rPr>
              <a:t>- Meg-POT</a:t>
            </a:r>
          </a:p>
          <a:p>
            <a:r>
              <a:rPr lang="en-US" altLang="ja-JP" sz="1400" dirty="0">
                <a:solidFill>
                  <a:schemeClr val="tx1"/>
                </a:solidFill>
                <a:latin typeface="HGP明朝B" panose="02020800000000000000" pitchFamily="18" charset="-128"/>
                <a:ea typeface="HGP明朝B" panose="02020800000000000000" pitchFamily="18" charset="-128"/>
              </a:rPr>
              <a:t>LIF - Meg-POT</a:t>
            </a:r>
          </a:p>
          <a:p>
            <a:r>
              <a:rPr lang="en-US" altLang="ja-JP" sz="1400" dirty="0">
                <a:solidFill>
                  <a:schemeClr val="tx1"/>
                </a:solidFill>
                <a:latin typeface="HGP明朝B" panose="02020800000000000000" pitchFamily="18" charset="-128"/>
                <a:ea typeface="HGP明朝B" panose="02020800000000000000" pitchFamily="18" charset="-128"/>
              </a:rPr>
              <a:t>OSM - </a:t>
            </a:r>
            <a:r>
              <a:rPr lang="en-US" altLang="ja-JP" sz="1400" dirty="0" smtClean="0">
                <a:solidFill>
                  <a:schemeClr val="tx1"/>
                </a:solidFill>
                <a:latin typeface="HGP明朝B" panose="02020800000000000000" pitchFamily="18" charset="-128"/>
                <a:ea typeface="HGP明朝B" panose="02020800000000000000" pitchFamily="18" charset="-128"/>
              </a:rPr>
              <a:t>Meg-POT</a:t>
            </a:r>
            <a:endParaRPr kumimoji="1" lang="ja-JP" altLang="en-US" sz="1400" dirty="0">
              <a:solidFill>
                <a:schemeClr val="tx1"/>
              </a:solidFill>
              <a:latin typeface="HGP明朝B" panose="02020800000000000000" pitchFamily="18" charset="-128"/>
              <a:ea typeface="HGP明朝B" panose="02020800000000000000" pitchFamily="18" charset="-128"/>
            </a:endParaRPr>
          </a:p>
        </p:txBody>
      </p:sp>
      <p:pic>
        <p:nvPicPr>
          <p:cNvPr id="3" name="図 2"/>
          <p:cNvPicPr>
            <a:picLocks noChangeAspect="1"/>
          </p:cNvPicPr>
          <p:nvPr/>
        </p:nvPicPr>
        <p:blipFill>
          <a:blip r:embed="rId3"/>
          <a:stretch>
            <a:fillRect/>
          </a:stretch>
        </p:blipFill>
        <p:spPr>
          <a:xfrm>
            <a:off x="8667298" y="3023324"/>
            <a:ext cx="5459905" cy="4010978"/>
          </a:xfrm>
          <a:prstGeom prst="rect">
            <a:avLst/>
          </a:prstGeom>
        </p:spPr>
      </p:pic>
    </p:spTree>
    <p:extLst>
      <p:ext uri="{BB962C8B-B14F-4D97-AF65-F5344CB8AC3E}">
        <p14:creationId xmlns:p14="http://schemas.microsoft.com/office/powerpoint/2010/main" val="368818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9429" y="580217"/>
            <a:ext cx="5740941" cy="577260"/>
          </a:xfrm>
        </p:spPr>
        <p:txBody>
          <a:bodyPr>
            <a:noAutofit/>
          </a:bodyPr>
          <a:lstStyle/>
          <a:p>
            <a:pPr algn="l"/>
            <a:r>
              <a:rPr lang="ja-JP" altLang="en-US" sz="3600" dirty="0" smtClean="0">
                <a:latin typeface="HGP明朝B" panose="02020800000000000000" pitchFamily="18" charset="-128"/>
                <a:ea typeface="HGP明朝B" panose="02020800000000000000" pitchFamily="18" charset="-128"/>
              </a:rPr>
              <a:t>血小板　（</a:t>
            </a:r>
            <a:r>
              <a:rPr lang="en-US" altLang="ja-JP" sz="3600" dirty="0" smtClean="0">
                <a:latin typeface="HGP明朝B" panose="02020800000000000000" pitchFamily="18" charset="-128"/>
                <a:ea typeface="HGP明朝B" panose="02020800000000000000" pitchFamily="18" charset="-128"/>
              </a:rPr>
              <a:t>Platelet</a:t>
            </a:r>
            <a:r>
              <a:rPr lang="ja-JP" altLang="en-US" sz="3600" dirty="0" err="1" smtClean="0">
                <a:latin typeface="HGP明朝B" panose="02020800000000000000" pitchFamily="18" charset="-128"/>
                <a:ea typeface="HGP明朝B" panose="02020800000000000000" pitchFamily="18" charset="-128"/>
              </a:rPr>
              <a:t>、</a:t>
            </a:r>
            <a:r>
              <a:rPr lang="en-US" altLang="ja-JP" sz="3600" dirty="0" smtClean="0">
                <a:latin typeface="HGP明朝B" panose="02020800000000000000" pitchFamily="18" charset="-128"/>
                <a:ea typeface="HGP明朝B" panose="02020800000000000000" pitchFamily="18" charset="-128"/>
              </a:rPr>
              <a:t>PLT</a:t>
            </a:r>
            <a:r>
              <a:rPr lang="ja-JP" altLang="en-US" sz="3600" dirty="0" smtClean="0">
                <a:latin typeface="HGP明朝B" panose="02020800000000000000" pitchFamily="18" charset="-128"/>
                <a:ea typeface="HGP明朝B" panose="02020800000000000000" pitchFamily="18" charset="-128"/>
              </a:rPr>
              <a:t>）</a:t>
            </a:r>
            <a:endParaRPr kumimoji="1" lang="ja-JP" altLang="en-US" sz="3600" dirty="0">
              <a:latin typeface="HGP明朝B" panose="02020800000000000000" pitchFamily="18" charset="-128"/>
              <a:ea typeface="HGP明朝B" panose="02020800000000000000" pitchFamily="18" charset="-128"/>
            </a:endParaRPr>
          </a:p>
        </p:txBody>
      </p:sp>
      <p:grpSp>
        <p:nvGrpSpPr>
          <p:cNvPr id="37" name="グループ化 36"/>
          <p:cNvGrpSpPr/>
          <p:nvPr/>
        </p:nvGrpSpPr>
        <p:grpSpPr>
          <a:xfrm>
            <a:off x="885413" y="1598976"/>
            <a:ext cx="4490737" cy="2606411"/>
            <a:chOff x="885413" y="1598976"/>
            <a:chExt cx="4490737" cy="2606411"/>
          </a:xfrm>
        </p:grpSpPr>
        <p:sp>
          <p:nvSpPr>
            <p:cNvPr id="6" name="円柱 5"/>
            <p:cNvSpPr/>
            <p:nvPr/>
          </p:nvSpPr>
          <p:spPr>
            <a:xfrm>
              <a:off x="908334" y="1598976"/>
              <a:ext cx="750277" cy="1318096"/>
            </a:xfrm>
            <a:prstGeom prst="can">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フリーフォーム 12"/>
            <p:cNvSpPr/>
            <p:nvPr/>
          </p:nvSpPr>
          <p:spPr>
            <a:xfrm>
              <a:off x="887240" y="2695260"/>
              <a:ext cx="769544" cy="1493822"/>
            </a:xfrm>
            <a:custGeom>
              <a:avLst/>
              <a:gdLst>
                <a:gd name="connsiteX0" fmla="*/ 18107 w 778598"/>
                <a:gd name="connsiteY0" fmla="*/ 0 h 1511929"/>
                <a:gd name="connsiteX1" fmla="*/ 0 w 778598"/>
                <a:gd name="connsiteY1" fmla="*/ 1068309 h 1511929"/>
                <a:gd name="connsiteX2" fmla="*/ 389299 w 778598"/>
                <a:gd name="connsiteY2" fmla="*/ 1511929 h 1511929"/>
                <a:gd name="connsiteX3" fmla="*/ 778598 w 778598"/>
                <a:gd name="connsiteY3" fmla="*/ 1023042 h 1511929"/>
                <a:gd name="connsiteX4" fmla="*/ 769544 w 778598"/>
                <a:gd name="connsiteY4" fmla="*/ 18107 h 1511929"/>
                <a:gd name="connsiteX5" fmla="*/ 18107 w 778598"/>
                <a:gd name="connsiteY5" fmla="*/ 0 h 1511929"/>
                <a:gd name="connsiteX0" fmla="*/ 18107 w 778598"/>
                <a:gd name="connsiteY0" fmla="*/ 0 h 1493822"/>
                <a:gd name="connsiteX1" fmla="*/ 0 w 778598"/>
                <a:gd name="connsiteY1" fmla="*/ 1050202 h 1493822"/>
                <a:gd name="connsiteX2" fmla="*/ 389299 w 778598"/>
                <a:gd name="connsiteY2" fmla="*/ 1493822 h 1493822"/>
                <a:gd name="connsiteX3" fmla="*/ 778598 w 778598"/>
                <a:gd name="connsiteY3" fmla="*/ 1004935 h 1493822"/>
                <a:gd name="connsiteX4" fmla="*/ 769544 w 778598"/>
                <a:gd name="connsiteY4" fmla="*/ 0 h 1493822"/>
                <a:gd name="connsiteX5" fmla="*/ 18107 w 778598"/>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544" h="1493822">
                  <a:moveTo>
                    <a:pt x="18107" y="0"/>
                  </a:moveTo>
                  <a:lnTo>
                    <a:pt x="0" y="1050202"/>
                  </a:lnTo>
                  <a:cubicBezTo>
                    <a:pt x="66390" y="1324823"/>
                    <a:pt x="159946" y="1481751"/>
                    <a:pt x="389299" y="1493822"/>
                  </a:cubicBezTo>
                  <a:cubicBezTo>
                    <a:pt x="657885" y="1421394"/>
                    <a:pt x="727296" y="1294644"/>
                    <a:pt x="760491" y="1004935"/>
                  </a:cubicBezTo>
                  <a:cubicBezTo>
                    <a:pt x="763509" y="669957"/>
                    <a:pt x="766526" y="334978"/>
                    <a:pt x="769544" y="0"/>
                  </a:cubicBezTo>
                  <a:lnTo>
                    <a:pt x="18107" y="0"/>
                  </a:lnTo>
                  <a:close/>
                </a:path>
              </a:pathLst>
            </a:cu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フリーフォーム 13"/>
            <p:cNvSpPr/>
            <p:nvPr/>
          </p:nvSpPr>
          <p:spPr>
            <a:xfrm>
              <a:off x="885413" y="3349782"/>
              <a:ext cx="763340" cy="855605"/>
            </a:xfrm>
            <a:custGeom>
              <a:avLst/>
              <a:gdLst>
                <a:gd name="connsiteX0" fmla="*/ 18107 w 778598"/>
                <a:gd name="connsiteY0" fmla="*/ 0 h 1511929"/>
                <a:gd name="connsiteX1" fmla="*/ 0 w 778598"/>
                <a:gd name="connsiteY1" fmla="*/ 1068309 h 1511929"/>
                <a:gd name="connsiteX2" fmla="*/ 389299 w 778598"/>
                <a:gd name="connsiteY2" fmla="*/ 1511929 h 1511929"/>
                <a:gd name="connsiteX3" fmla="*/ 778598 w 778598"/>
                <a:gd name="connsiteY3" fmla="*/ 1023042 h 1511929"/>
                <a:gd name="connsiteX4" fmla="*/ 769544 w 778598"/>
                <a:gd name="connsiteY4" fmla="*/ 18107 h 1511929"/>
                <a:gd name="connsiteX5" fmla="*/ 18107 w 778598"/>
                <a:gd name="connsiteY5" fmla="*/ 0 h 1511929"/>
                <a:gd name="connsiteX0" fmla="*/ 18107 w 778598"/>
                <a:gd name="connsiteY0" fmla="*/ 0 h 1493822"/>
                <a:gd name="connsiteX1" fmla="*/ 0 w 778598"/>
                <a:gd name="connsiteY1" fmla="*/ 1050202 h 1493822"/>
                <a:gd name="connsiteX2" fmla="*/ 389299 w 778598"/>
                <a:gd name="connsiteY2" fmla="*/ 1493822 h 1493822"/>
                <a:gd name="connsiteX3" fmla="*/ 778598 w 778598"/>
                <a:gd name="connsiteY3" fmla="*/ 1004935 h 1493822"/>
                <a:gd name="connsiteX4" fmla="*/ 769544 w 778598"/>
                <a:gd name="connsiteY4" fmla="*/ 0 h 1493822"/>
                <a:gd name="connsiteX5" fmla="*/ 18107 w 778598"/>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69544"/>
                <a:gd name="connsiteY0" fmla="*/ 0 h 1493822"/>
                <a:gd name="connsiteX1" fmla="*/ 0 w 769544"/>
                <a:gd name="connsiteY1" fmla="*/ 1050202 h 1493822"/>
                <a:gd name="connsiteX2" fmla="*/ 389299 w 769544"/>
                <a:gd name="connsiteY2" fmla="*/ 1493822 h 1493822"/>
                <a:gd name="connsiteX3" fmla="*/ 760491 w 769544"/>
                <a:gd name="connsiteY3" fmla="*/ 1004935 h 1493822"/>
                <a:gd name="connsiteX4" fmla="*/ 769544 w 769544"/>
                <a:gd name="connsiteY4" fmla="*/ 0 h 1493822"/>
                <a:gd name="connsiteX5" fmla="*/ 18107 w 769544"/>
                <a:gd name="connsiteY5" fmla="*/ 0 h 1493822"/>
                <a:gd name="connsiteX0" fmla="*/ 18107 w 779382"/>
                <a:gd name="connsiteY0" fmla="*/ 0 h 1493822"/>
                <a:gd name="connsiteX1" fmla="*/ 0 w 779382"/>
                <a:gd name="connsiteY1" fmla="*/ 1050202 h 1493822"/>
                <a:gd name="connsiteX2" fmla="*/ 389299 w 779382"/>
                <a:gd name="connsiteY2" fmla="*/ 1493822 h 1493822"/>
                <a:gd name="connsiteX3" fmla="*/ 778990 w 779382"/>
                <a:gd name="connsiteY3" fmla="*/ 1004935 h 1493822"/>
                <a:gd name="connsiteX4" fmla="*/ 769544 w 779382"/>
                <a:gd name="connsiteY4" fmla="*/ 0 h 1493822"/>
                <a:gd name="connsiteX5" fmla="*/ 18107 w 779382"/>
                <a:gd name="connsiteY5" fmla="*/ 0 h 1493822"/>
                <a:gd name="connsiteX0" fmla="*/ 18107 w 779839"/>
                <a:gd name="connsiteY0" fmla="*/ 0 h 1493822"/>
                <a:gd name="connsiteX1" fmla="*/ 0 w 779839"/>
                <a:gd name="connsiteY1" fmla="*/ 1050202 h 1493822"/>
                <a:gd name="connsiteX2" fmla="*/ 389299 w 779839"/>
                <a:gd name="connsiteY2" fmla="*/ 1493822 h 1493822"/>
                <a:gd name="connsiteX3" fmla="*/ 778990 w 779839"/>
                <a:gd name="connsiteY3" fmla="*/ 1004935 h 1493822"/>
                <a:gd name="connsiteX4" fmla="*/ 778794 w 779839"/>
                <a:gd name="connsiteY4" fmla="*/ 628012 h 1493822"/>
                <a:gd name="connsiteX5" fmla="*/ 18107 w 779839"/>
                <a:gd name="connsiteY5" fmla="*/ 0 h 1493822"/>
                <a:gd name="connsiteX0" fmla="*/ 8857 w 779839"/>
                <a:gd name="connsiteY0" fmla="*/ 26914 h 865810"/>
                <a:gd name="connsiteX1" fmla="*/ 0 w 779839"/>
                <a:gd name="connsiteY1" fmla="*/ 422190 h 865810"/>
                <a:gd name="connsiteX2" fmla="*/ 389299 w 779839"/>
                <a:gd name="connsiteY2" fmla="*/ 865810 h 865810"/>
                <a:gd name="connsiteX3" fmla="*/ 778990 w 779839"/>
                <a:gd name="connsiteY3" fmla="*/ 376923 h 865810"/>
                <a:gd name="connsiteX4" fmla="*/ 778794 w 779839"/>
                <a:gd name="connsiteY4" fmla="*/ 0 h 865810"/>
                <a:gd name="connsiteX5" fmla="*/ 8857 w 779839"/>
                <a:gd name="connsiteY5" fmla="*/ 26914 h 865810"/>
                <a:gd name="connsiteX0" fmla="*/ 8857 w 815791"/>
                <a:gd name="connsiteY0" fmla="*/ 0 h 838896"/>
                <a:gd name="connsiteX1" fmla="*/ 0 w 815791"/>
                <a:gd name="connsiteY1" fmla="*/ 395276 h 838896"/>
                <a:gd name="connsiteX2" fmla="*/ 389299 w 815791"/>
                <a:gd name="connsiteY2" fmla="*/ 838896 h 838896"/>
                <a:gd name="connsiteX3" fmla="*/ 778990 w 815791"/>
                <a:gd name="connsiteY3" fmla="*/ 350009 h 838896"/>
                <a:gd name="connsiteX4" fmla="*/ 815791 w 815791"/>
                <a:gd name="connsiteY4" fmla="*/ 8972 h 838896"/>
                <a:gd name="connsiteX5" fmla="*/ 8857 w 815791"/>
                <a:gd name="connsiteY5" fmla="*/ 0 h 838896"/>
                <a:gd name="connsiteX0" fmla="*/ 8857 w 797293"/>
                <a:gd name="connsiteY0" fmla="*/ 8971 h 847867"/>
                <a:gd name="connsiteX1" fmla="*/ 0 w 797293"/>
                <a:gd name="connsiteY1" fmla="*/ 404247 h 847867"/>
                <a:gd name="connsiteX2" fmla="*/ 389299 w 797293"/>
                <a:gd name="connsiteY2" fmla="*/ 847867 h 847867"/>
                <a:gd name="connsiteX3" fmla="*/ 778990 w 797293"/>
                <a:gd name="connsiteY3" fmla="*/ 358980 h 847867"/>
                <a:gd name="connsiteX4" fmla="*/ 797293 w 797293"/>
                <a:gd name="connsiteY4" fmla="*/ 0 h 847867"/>
                <a:gd name="connsiteX5" fmla="*/ 8857 w 797293"/>
                <a:gd name="connsiteY5" fmla="*/ 8971 h 847867"/>
                <a:gd name="connsiteX0" fmla="*/ 8857 w 779839"/>
                <a:gd name="connsiteY0" fmla="*/ 8971 h 847867"/>
                <a:gd name="connsiteX1" fmla="*/ 0 w 779839"/>
                <a:gd name="connsiteY1" fmla="*/ 404247 h 847867"/>
                <a:gd name="connsiteX2" fmla="*/ 389299 w 779839"/>
                <a:gd name="connsiteY2" fmla="*/ 847867 h 847867"/>
                <a:gd name="connsiteX3" fmla="*/ 778990 w 779839"/>
                <a:gd name="connsiteY3" fmla="*/ 358980 h 847867"/>
                <a:gd name="connsiteX4" fmla="*/ 778795 w 779839"/>
                <a:gd name="connsiteY4" fmla="*/ 0 h 847867"/>
                <a:gd name="connsiteX5" fmla="*/ 8857 w 779839"/>
                <a:gd name="connsiteY5" fmla="*/ 8971 h 847867"/>
                <a:gd name="connsiteX0" fmla="*/ 8857 w 779839"/>
                <a:gd name="connsiteY0" fmla="*/ 8971 h 847867"/>
                <a:gd name="connsiteX1" fmla="*/ 0 w 779839"/>
                <a:gd name="connsiteY1" fmla="*/ 404247 h 847867"/>
                <a:gd name="connsiteX2" fmla="*/ 389299 w 779839"/>
                <a:gd name="connsiteY2" fmla="*/ 847867 h 847867"/>
                <a:gd name="connsiteX3" fmla="*/ 778990 w 779839"/>
                <a:gd name="connsiteY3" fmla="*/ 358980 h 847867"/>
                <a:gd name="connsiteX4" fmla="*/ 778795 w 779839"/>
                <a:gd name="connsiteY4" fmla="*/ 0 h 847867"/>
                <a:gd name="connsiteX5" fmla="*/ 8857 w 779839"/>
                <a:gd name="connsiteY5" fmla="*/ 8971 h 847867"/>
                <a:gd name="connsiteX0" fmla="*/ 8857 w 779839"/>
                <a:gd name="connsiteY0" fmla="*/ 8971 h 847867"/>
                <a:gd name="connsiteX1" fmla="*/ 0 w 779839"/>
                <a:gd name="connsiteY1" fmla="*/ 404247 h 847867"/>
                <a:gd name="connsiteX2" fmla="*/ 389299 w 779839"/>
                <a:gd name="connsiteY2" fmla="*/ 847867 h 847867"/>
                <a:gd name="connsiteX3" fmla="*/ 778990 w 779839"/>
                <a:gd name="connsiteY3" fmla="*/ 358980 h 847867"/>
                <a:gd name="connsiteX4" fmla="*/ 778795 w 779839"/>
                <a:gd name="connsiteY4" fmla="*/ 0 h 847867"/>
                <a:gd name="connsiteX5" fmla="*/ 8857 w 779839"/>
                <a:gd name="connsiteY5" fmla="*/ 8971 h 84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839" h="847867">
                  <a:moveTo>
                    <a:pt x="8857" y="8971"/>
                  </a:moveTo>
                  <a:lnTo>
                    <a:pt x="0" y="404247"/>
                  </a:lnTo>
                  <a:cubicBezTo>
                    <a:pt x="66390" y="678868"/>
                    <a:pt x="188671" y="844276"/>
                    <a:pt x="389299" y="847867"/>
                  </a:cubicBezTo>
                  <a:cubicBezTo>
                    <a:pt x="602390" y="838240"/>
                    <a:pt x="745795" y="648689"/>
                    <a:pt x="778990" y="358980"/>
                  </a:cubicBezTo>
                  <a:cubicBezTo>
                    <a:pt x="782008" y="24002"/>
                    <a:pt x="775777" y="334978"/>
                    <a:pt x="778795" y="0"/>
                  </a:cubicBezTo>
                  <a:lnTo>
                    <a:pt x="8857" y="8971"/>
                  </a:lnTo>
                  <a:close/>
                </a:path>
              </a:pathLst>
            </a:cu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908044" y="3313566"/>
              <a:ext cx="740709" cy="4571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正方形/長方形 14"/>
            <p:cNvSpPr/>
            <p:nvPr/>
          </p:nvSpPr>
          <p:spPr>
            <a:xfrm>
              <a:off x="1764000" y="2616451"/>
              <a:ext cx="1729212" cy="434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血漿（</a:t>
              </a:r>
              <a:r>
                <a:rPr kumimoji="1" lang="en-US" altLang="ja-JP" dirty="0" smtClean="0">
                  <a:solidFill>
                    <a:schemeClr val="tx1"/>
                  </a:solidFill>
                  <a:latin typeface="HGP明朝B" panose="02020800000000000000" pitchFamily="18" charset="-128"/>
                  <a:ea typeface="HGP明朝B" panose="02020800000000000000" pitchFamily="18" charset="-128"/>
                </a:rPr>
                <a:t>Plasma)</a:t>
              </a:r>
              <a:endParaRPr kumimoji="1" lang="ja-JP" altLang="en-US" dirty="0">
                <a:solidFill>
                  <a:schemeClr val="tx1"/>
                </a:solidFill>
                <a:latin typeface="HGP明朝B" panose="02020800000000000000" pitchFamily="18" charset="-128"/>
                <a:ea typeface="HGP明朝B" panose="02020800000000000000" pitchFamily="18" charset="-128"/>
              </a:endParaRPr>
            </a:p>
          </p:txBody>
        </p:sp>
        <p:sp>
          <p:nvSpPr>
            <p:cNvPr id="16" name="正方形/長方形 15"/>
            <p:cNvSpPr/>
            <p:nvPr/>
          </p:nvSpPr>
          <p:spPr>
            <a:xfrm>
              <a:off x="1764000" y="3096283"/>
              <a:ext cx="1729212" cy="434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バフィーコート</a:t>
              </a:r>
              <a:endParaRPr kumimoji="1" lang="ja-JP" altLang="en-US" dirty="0">
                <a:solidFill>
                  <a:schemeClr val="tx1"/>
                </a:solidFill>
                <a:latin typeface="HGP明朝B" panose="02020800000000000000" pitchFamily="18" charset="-128"/>
                <a:ea typeface="HGP明朝B" panose="02020800000000000000" pitchFamily="18" charset="-128"/>
              </a:endParaRPr>
            </a:p>
          </p:txBody>
        </p:sp>
        <p:sp>
          <p:nvSpPr>
            <p:cNvPr id="17" name="正方形/長方形 16"/>
            <p:cNvSpPr/>
            <p:nvPr/>
          </p:nvSpPr>
          <p:spPr>
            <a:xfrm>
              <a:off x="1764000" y="3560300"/>
              <a:ext cx="1729213" cy="434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赤血球（</a:t>
              </a:r>
              <a:r>
                <a:rPr kumimoji="1" lang="en-US" altLang="ja-JP" dirty="0" smtClean="0">
                  <a:solidFill>
                    <a:schemeClr val="tx1"/>
                  </a:solidFill>
                  <a:latin typeface="HGP明朝B" panose="02020800000000000000" pitchFamily="18" charset="-128"/>
                  <a:ea typeface="HGP明朝B" panose="02020800000000000000" pitchFamily="18" charset="-128"/>
                </a:rPr>
                <a:t>RBC)</a:t>
              </a:r>
              <a:endParaRPr kumimoji="1" lang="ja-JP" altLang="en-US" dirty="0">
                <a:solidFill>
                  <a:schemeClr val="tx1"/>
                </a:solidFill>
                <a:latin typeface="HGP明朝B" panose="02020800000000000000" pitchFamily="18" charset="-128"/>
                <a:ea typeface="HGP明朝B" panose="02020800000000000000" pitchFamily="18" charset="-128"/>
              </a:endParaRPr>
            </a:p>
          </p:txBody>
        </p:sp>
        <p:sp>
          <p:nvSpPr>
            <p:cNvPr id="18" name="正方形/長方形 17"/>
            <p:cNvSpPr/>
            <p:nvPr/>
          </p:nvSpPr>
          <p:spPr>
            <a:xfrm>
              <a:off x="3351896" y="1964600"/>
              <a:ext cx="2024254" cy="434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solidFill>
                    <a:schemeClr val="tx1"/>
                  </a:solidFill>
                  <a:latin typeface="HGP明朝B" panose="02020800000000000000" pitchFamily="18" charset="-128"/>
                  <a:ea typeface="HGP明朝B" panose="02020800000000000000" pitchFamily="18" charset="-128"/>
                </a:rPr>
                <a:t>ヘマクリット（</a:t>
              </a:r>
              <a:r>
                <a:rPr lang="en-US" altLang="ja-JP" dirty="0" err="1" smtClean="0">
                  <a:solidFill>
                    <a:schemeClr val="tx1"/>
                  </a:solidFill>
                  <a:latin typeface="HGP明朝B" panose="02020800000000000000" pitchFamily="18" charset="-128"/>
                  <a:ea typeface="HGP明朝B" panose="02020800000000000000" pitchFamily="18" charset="-128"/>
                </a:rPr>
                <a:t>Hct</a:t>
              </a:r>
              <a:r>
                <a:rPr lang="ja-JP" altLang="en-US" dirty="0" smtClean="0">
                  <a:solidFill>
                    <a:schemeClr val="tx1"/>
                  </a:solidFill>
                  <a:latin typeface="HGP明朝B" panose="02020800000000000000" pitchFamily="18" charset="-128"/>
                  <a:ea typeface="HGP明朝B" panose="02020800000000000000" pitchFamily="18" charset="-128"/>
                </a:rPr>
                <a:t>）</a:t>
              </a:r>
              <a:endParaRPr kumimoji="1" lang="ja-JP" altLang="en-US" dirty="0">
                <a:solidFill>
                  <a:schemeClr val="tx1"/>
                </a:solidFill>
                <a:latin typeface="HGP明朝B" panose="02020800000000000000" pitchFamily="18" charset="-128"/>
                <a:ea typeface="HGP明朝B" panose="02020800000000000000" pitchFamily="18" charset="-128"/>
              </a:endParaRPr>
            </a:p>
          </p:txBody>
        </p:sp>
        <p:sp>
          <p:nvSpPr>
            <p:cNvPr id="19" name="正方形/長方形 18"/>
            <p:cNvSpPr/>
            <p:nvPr/>
          </p:nvSpPr>
          <p:spPr>
            <a:xfrm>
              <a:off x="3348000" y="3251596"/>
              <a:ext cx="1729212" cy="434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白血球（</a:t>
              </a:r>
              <a:r>
                <a:rPr kumimoji="1" lang="en-US" altLang="ja-JP" dirty="0" smtClean="0">
                  <a:solidFill>
                    <a:schemeClr val="tx1"/>
                  </a:solidFill>
                  <a:latin typeface="HGP明朝B" panose="02020800000000000000" pitchFamily="18" charset="-128"/>
                  <a:ea typeface="HGP明朝B" panose="02020800000000000000" pitchFamily="18" charset="-128"/>
                </a:rPr>
                <a:t>WBC</a:t>
              </a:r>
              <a:r>
                <a:rPr kumimoji="1" lang="ja-JP" altLang="en-US" dirty="0" smtClean="0">
                  <a:solidFill>
                    <a:schemeClr val="tx1"/>
                  </a:solidFill>
                  <a:latin typeface="HGP明朝B" panose="02020800000000000000" pitchFamily="18" charset="-128"/>
                  <a:ea typeface="HGP明朝B" panose="02020800000000000000" pitchFamily="18" charset="-128"/>
                </a:rPr>
                <a:t>）</a:t>
              </a:r>
              <a:endParaRPr kumimoji="1" lang="ja-JP" altLang="en-US" dirty="0">
                <a:solidFill>
                  <a:schemeClr val="tx1"/>
                </a:solidFill>
                <a:latin typeface="HGP明朝B" panose="02020800000000000000" pitchFamily="18" charset="-128"/>
                <a:ea typeface="HGP明朝B" panose="02020800000000000000" pitchFamily="18" charset="-128"/>
              </a:endParaRPr>
            </a:p>
          </p:txBody>
        </p:sp>
        <p:sp>
          <p:nvSpPr>
            <p:cNvPr id="20" name="正方形/長方形 19"/>
            <p:cNvSpPr/>
            <p:nvPr/>
          </p:nvSpPr>
          <p:spPr>
            <a:xfrm>
              <a:off x="3348000" y="2908449"/>
              <a:ext cx="1729212" cy="434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血小板（</a:t>
              </a:r>
              <a:r>
                <a:rPr kumimoji="1" lang="en-US" altLang="ja-JP" dirty="0" smtClean="0">
                  <a:solidFill>
                    <a:schemeClr val="tx1"/>
                  </a:solidFill>
                  <a:latin typeface="HGP明朝B" panose="02020800000000000000" pitchFamily="18" charset="-128"/>
                  <a:ea typeface="HGP明朝B" panose="02020800000000000000" pitchFamily="18" charset="-128"/>
                </a:rPr>
                <a:t>PLT</a:t>
              </a:r>
              <a:r>
                <a:rPr kumimoji="1" lang="ja-JP" altLang="en-US" dirty="0" smtClean="0">
                  <a:solidFill>
                    <a:schemeClr val="tx1"/>
                  </a:solidFill>
                  <a:latin typeface="HGP明朝B" panose="02020800000000000000" pitchFamily="18" charset="-128"/>
                  <a:ea typeface="HGP明朝B" panose="02020800000000000000" pitchFamily="18" charset="-128"/>
                </a:rPr>
                <a:t>）</a:t>
              </a:r>
              <a:endParaRPr kumimoji="1" lang="ja-JP" altLang="en-US" dirty="0">
                <a:solidFill>
                  <a:schemeClr val="tx1"/>
                </a:solidFill>
                <a:latin typeface="HGP明朝B" panose="02020800000000000000" pitchFamily="18" charset="-128"/>
                <a:ea typeface="HGP明朝B" panose="02020800000000000000" pitchFamily="18" charset="-128"/>
              </a:endParaRPr>
            </a:p>
          </p:txBody>
        </p:sp>
        <p:sp>
          <p:nvSpPr>
            <p:cNvPr id="21" name="右矢印 20"/>
            <p:cNvSpPr/>
            <p:nvPr/>
          </p:nvSpPr>
          <p:spPr>
            <a:xfrm rot="10800000">
              <a:off x="1715795" y="2797521"/>
              <a:ext cx="226336" cy="12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rot="10800000">
              <a:off x="1726708" y="3721631"/>
              <a:ext cx="226336" cy="12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右矢印 22"/>
            <p:cNvSpPr/>
            <p:nvPr/>
          </p:nvSpPr>
          <p:spPr>
            <a:xfrm rot="10800000">
              <a:off x="1726708" y="3258200"/>
              <a:ext cx="226336" cy="12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rot="20713175">
              <a:off x="3290557" y="3152664"/>
              <a:ext cx="226336" cy="12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rot="1935172">
              <a:off x="3285785" y="3378570"/>
              <a:ext cx="226336" cy="127200"/>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8842671" flipH="1">
              <a:off x="3117208" y="2373298"/>
              <a:ext cx="390808" cy="15542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正方形/長方形 31"/>
          <p:cNvSpPr/>
          <p:nvPr/>
        </p:nvSpPr>
        <p:spPr>
          <a:xfrm>
            <a:off x="5043450" y="2884731"/>
            <a:ext cx="1563505" cy="434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latin typeface="HGP明朝B" panose="02020800000000000000" pitchFamily="18" charset="-128"/>
                <a:ea typeface="HGP明朝B" panose="02020800000000000000" pitchFamily="18" charset="-128"/>
              </a:rPr>
              <a:t>3μm</a:t>
            </a:r>
            <a:r>
              <a:rPr lang="ja-JP" altLang="en-US" dirty="0" err="1" smtClean="0">
                <a:solidFill>
                  <a:schemeClr val="tx1"/>
                </a:solidFill>
                <a:latin typeface="HGP明朝B" panose="02020800000000000000" pitchFamily="18" charset="-128"/>
                <a:ea typeface="HGP明朝B" panose="02020800000000000000" pitchFamily="18" charset="-128"/>
              </a:rPr>
              <a:t>、</a:t>
            </a:r>
            <a:r>
              <a:rPr lang="en-US" altLang="ja-JP" dirty="0" smtClean="0">
                <a:solidFill>
                  <a:schemeClr val="tx1"/>
                </a:solidFill>
                <a:latin typeface="HGP明朝B" panose="02020800000000000000" pitchFamily="18" charset="-128"/>
                <a:ea typeface="HGP明朝B" panose="02020800000000000000" pitchFamily="18" charset="-128"/>
              </a:rPr>
              <a:t>10</a:t>
            </a:r>
            <a:r>
              <a:rPr lang="ja-JP" altLang="en-US" dirty="0" smtClean="0">
                <a:solidFill>
                  <a:schemeClr val="tx1"/>
                </a:solidFill>
                <a:latin typeface="HGP明朝B" panose="02020800000000000000" pitchFamily="18" charset="-128"/>
                <a:ea typeface="HGP明朝B" panose="02020800000000000000" pitchFamily="18" charset="-128"/>
              </a:rPr>
              <a:t>日</a:t>
            </a:r>
            <a:endParaRPr kumimoji="1" lang="ja-JP" altLang="en-US" dirty="0">
              <a:solidFill>
                <a:schemeClr val="tx1"/>
              </a:solidFill>
              <a:latin typeface="HGP明朝B" panose="02020800000000000000" pitchFamily="18" charset="-128"/>
              <a:ea typeface="HGP明朝B" panose="02020800000000000000" pitchFamily="18" charset="-128"/>
            </a:endParaRPr>
          </a:p>
        </p:txBody>
      </p:sp>
      <p:grpSp>
        <p:nvGrpSpPr>
          <p:cNvPr id="49" name="グループ化 48"/>
          <p:cNvGrpSpPr/>
          <p:nvPr/>
        </p:nvGrpSpPr>
        <p:grpSpPr>
          <a:xfrm>
            <a:off x="7069435" y="140677"/>
            <a:ext cx="5636914" cy="6617589"/>
            <a:chOff x="7069435" y="140677"/>
            <a:chExt cx="5636914" cy="6617589"/>
          </a:xfrm>
        </p:grpSpPr>
        <p:sp>
          <p:nvSpPr>
            <p:cNvPr id="29" name="正方形/長方形 28"/>
            <p:cNvSpPr/>
            <p:nvPr/>
          </p:nvSpPr>
          <p:spPr>
            <a:xfrm>
              <a:off x="7069435" y="5100757"/>
              <a:ext cx="2024254" cy="434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P明朝B" panose="02020800000000000000" pitchFamily="18" charset="-128"/>
                  <a:ea typeface="HGP明朝B" panose="02020800000000000000" pitchFamily="18" charset="-128"/>
                </a:rPr>
                <a:t>＊アクチン結合部位</a:t>
              </a:r>
              <a:endParaRPr kumimoji="1" lang="ja-JP" altLang="en-US" sz="1400" dirty="0">
                <a:solidFill>
                  <a:schemeClr val="tx1"/>
                </a:solidFill>
                <a:latin typeface="HGP明朝B" panose="02020800000000000000" pitchFamily="18" charset="-128"/>
                <a:ea typeface="HGP明朝B" panose="02020800000000000000" pitchFamily="18" charset="-128"/>
              </a:endParaRPr>
            </a:p>
          </p:txBody>
        </p:sp>
        <p:sp>
          <p:nvSpPr>
            <p:cNvPr id="27" name="正方形/長方形 26"/>
            <p:cNvSpPr/>
            <p:nvPr/>
          </p:nvSpPr>
          <p:spPr>
            <a:xfrm>
              <a:off x="7069435" y="140677"/>
              <a:ext cx="5144876" cy="2767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dirty="0">
                  <a:solidFill>
                    <a:schemeClr val="tx1"/>
                  </a:solidFill>
                  <a:latin typeface="HGP明朝B" panose="02020800000000000000" pitchFamily="18" charset="-128"/>
                  <a:ea typeface="HGP明朝B" panose="02020800000000000000" pitchFamily="18" charset="-128"/>
                </a:rPr>
                <a:t>一次</a:t>
              </a:r>
              <a:r>
                <a:rPr lang="ja-JP" altLang="en-US" sz="3200" dirty="0" smtClean="0">
                  <a:solidFill>
                    <a:schemeClr val="tx1"/>
                  </a:solidFill>
                  <a:latin typeface="HGP明朝B" panose="02020800000000000000" pitchFamily="18" charset="-128"/>
                  <a:ea typeface="HGP明朝B" panose="02020800000000000000" pitchFamily="18" charset="-128"/>
                </a:rPr>
                <a:t>止血</a:t>
              </a:r>
              <a:endParaRPr lang="en-US" altLang="ja-JP" sz="3200" dirty="0" smtClean="0">
                <a:solidFill>
                  <a:schemeClr val="tx1"/>
                </a:solidFill>
                <a:latin typeface="HGP明朝B" panose="02020800000000000000" pitchFamily="18" charset="-128"/>
                <a:ea typeface="HGP明朝B" panose="02020800000000000000" pitchFamily="18" charset="-128"/>
              </a:endParaRPr>
            </a:p>
            <a:p>
              <a:r>
                <a:rPr lang="ja-JP" altLang="en-US" dirty="0" smtClean="0">
                  <a:solidFill>
                    <a:schemeClr val="tx1"/>
                  </a:solidFill>
                  <a:latin typeface="HGP明朝B" panose="02020800000000000000" pitchFamily="18" charset="-128"/>
                  <a:ea typeface="HGP明朝B" panose="02020800000000000000" pitchFamily="18" charset="-128"/>
                </a:rPr>
                <a:t>血管壁の損傷があると、血小板内</a:t>
              </a:r>
              <a:r>
                <a:rPr lang="ja-JP" altLang="en-US" dirty="0">
                  <a:solidFill>
                    <a:schemeClr val="tx1"/>
                  </a:solidFill>
                  <a:latin typeface="HGP明朝B" panose="02020800000000000000" pitchFamily="18" charset="-128"/>
                  <a:ea typeface="HGP明朝B" panose="02020800000000000000" pitchFamily="18" charset="-128"/>
                </a:rPr>
                <a:t>の細胞骨格系が変化すると同時に、新たに細胞膜上に細胞接着因子の受容体（糖タンパク質の</a:t>
              </a:r>
              <a:r>
                <a:rPr lang="en-US" altLang="ja-JP" dirty="0" err="1">
                  <a:solidFill>
                    <a:schemeClr val="tx1"/>
                  </a:solidFill>
                  <a:latin typeface="HGP明朝B" panose="02020800000000000000" pitchFamily="18" charset="-128"/>
                  <a:ea typeface="HGP明朝B" panose="02020800000000000000" pitchFamily="18" charset="-128"/>
                </a:rPr>
                <a:t>GPⅠb</a:t>
              </a:r>
              <a:r>
                <a:rPr lang="en-US" altLang="ja-JP" dirty="0">
                  <a:solidFill>
                    <a:schemeClr val="tx1"/>
                  </a:solidFill>
                  <a:latin typeface="HGP明朝B" panose="02020800000000000000" pitchFamily="18" charset="-128"/>
                  <a:ea typeface="HGP明朝B" panose="02020800000000000000" pitchFamily="18" charset="-128"/>
                </a:rPr>
                <a:t>α</a:t>
              </a:r>
              <a:r>
                <a:rPr lang="ja-JP" altLang="en-US" dirty="0">
                  <a:solidFill>
                    <a:schemeClr val="tx1"/>
                  </a:solidFill>
                  <a:latin typeface="HGP明朝B" panose="02020800000000000000" pitchFamily="18" charset="-128"/>
                  <a:ea typeface="HGP明朝B" panose="02020800000000000000" pitchFamily="18" charset="-128"/>
                </a:rPr>
                <a:t>や</a:t>
              </a:r>
              <a:r>
                <a:rPr lang="en-US" altLang="ja-JP" dirty="0" err="1">
                  <a:solidFill>
                    <a:schemeClr val="tx1"/>
                  </a:solidFill>
                  <a:latin typeface="HGP明朝B" panose="02020800000000000000" pitchFamily="18" charset="-128"/>
                  <a:ea typeface="HGP明朝B" panose="02020800000000000000" pitchFamily="18" charset="-128"/>
                </a:rPr>
                <a:t>GPIIb</a:t>
              </a:r>
              <a:r>
                <a:rPr lang="en-US" altLang="ja-JP" dirty="0">
                  <a:solidFill>
                    <a:schemeClr val="tx1"/>
                  </a:solidFill>
                  <a:latin typeface="HGP明朝B" panose="02020800000000000000" pitchFamily="18" charset="-128"/>
                  <a:ea typeface="HGP明朝B" panose="02020800000000000000" pitchFamily="18" charset="-128"/>
                </a:rPr>
                <a:t>/</a:t>
              </a:r>
              <a:r>
                <a:rPr lang="en-US" altLang="ja-JP" dirty="0" err="1">
                  <a:solidFill>
                    <a:schemeClr val="tx1"/>
                  </a:solidFill>
                  <a:latin typeface="HGP明朝B" panose="02020800000000000000" pitchFamily="18" charset="-128"/>
                  <a:ea typeface="HGP明朝B" panose="02020800000000000000" pitchFamily="18" charset="-128"/>
                </a:rPr>
                <a:t>IIIa</a:t>
              </a:r>
              <a:r>
                <a:rPr lang="ja-JP" altLang="en-US" dirty="0">
                  <a:solidFill>
                    <a:schemeClr val="tx1"/>
                  </a:solidFill>
                  <a:latin typeface="HGP明朝B" panose="02020800000000000000" pitchFamily="18" charset="-128"/>
                  <a:ea typeface="HGP明朝B" panose="02020800000000000000" pitchFamily="18" charset="-128"/>
                </a:rPr>
                <a:t>など）が発現</a:t>
              </a:r>
              <a:r>
                <a:rPr lang="ja-JP" altLang="en-US" dirty="0" smtClean="0">
                  <a:solidFill>
                    <a:schemeClr val="tx1"/>
                  </a:solidFill>
                  <a:latin typeface="HGP明朝B" panose="02020800000000000000" pitchFamily="18" charset="-128"/>
                  <a:ea typeface="HGP明朝B" panose="02020800000000000000" pitchFamily="18" charset="-128"/>
                </a:rPr>
                <a:t>する＝血小板</a:t>
              </a:r>
              <a:r>
                <a:rPr lang="ja-JP" altLang="en-US" dirty="0">
                  <a:solidFill>
                    <a:schemeClr val="tx1"/>
                  </a:solidFill>
                  <a:latin typeface="HGP明朝B" panose="02020800000000000000" pitchFamily="18" charset="-128"/>
                  <a:ea typeface="HGP明朝B" panose="02020800000000000000" pitchFamily="18" charset="-128"/>
                </a:rPr>
                <a:t>の</a:t>
              </a:r>
              <a:r>
                <a:rPr lang="ja-JP" altLang="en-US" dirty="0" smtClean="0">
                  <a:solidFill>
                    <a:schemeClr val="tx1"/>
                  </a:solidFill>
                  <a:latin typeface="HGP明朝B" panose="02020800000000000000" pitchFamily="18" charset="-128"/>
                  <a:ea typeface="HGP明朝B" panose="02020800000000000000" pitchFamily="18" charset="-128"/>
                </a:rPr>
                <a:t>活性化。</a:t>
              </a:r>
              <a:r>
                <a:rPr lang="ja-JP" altLang="en-US" dirty="0">
                  <a:solidFill>
                    <a:schemeClr val="tx1"/>
                  </a:solidFill>
                  <a:latin typeface="HGP明朝B" panose="02020800000000000000" pitchFamily="18" charset="-128"/>
                  <a:ea typeface="HGP明朝B" panose="02020800000000000000" pitchFamily="18" charset="-128"/>
                </a:rPr>
                <a:t>これらの糖タンパク受容体やその他の接着因子などを介して血小板は血管内皮に接着し、血小板どうしが凝集し傷口を塞いで血栓を形成する。これを一次止血と</a:t>
              </a:r>
              <a:r>
                <a:rPr lang="ja-JP" altLang="en-US" dirty="0" smtClean="0">
                  <a:solidFill>
                    <a:schemeClr val="tx1"/>
                  </a:solidFill>
                  <a:latin typeface="HGP明朝B" panose="02020800000000000000" pitchFamily="18" charset="-128"/>
                  <a:ea typeface="HGP明朝B" panose="02020800000000000000" pitchFamily="18" charset="-128"/>
                </a:rPr>
                <a:t>呼ぶ。</a:t>
              </a:r>
              <a:endParaRPr kumimoji="1" lang="ja-JP" altLang="en-US" dirty="0">
                <a:solidFill>
                  <a:schemeClr val="tx1"/>
                </a:solidFill>
                <a:latin typeface="HGP明朝B" panose="02020800000000000000" pitchFamily="18" charset="-128"/>
                <a:ea typeface="HGP明朝B" panose="02020800000000000000" pitchFamily="18" charset="-128"/>
              </a:endParaRPr>
            </a:p>
          </p:txBody>
        </p:sp>
        <p:pic>
          <p:nvPicPr>
            <p:cNvPr id="28" name="図 2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7668" y="2957070"/>
              <a:ext cx="2616352" cy="1709175"/>
            </a:xfrm>
            <a:prstGeom prst="rect">
              <a:avLst/>
            </a:prstGeom>
          </p:spPr>
        </p:pic>
        <p:sp>
          <p:nvSpPr>
            <p:cNvPr id="30" name="正方形/長方形 29"/>
            <p:cNvSpPr/>
            <p:nvPr/>
          </p:nvSpPr>
          <p:spPr>
            <a:xfrm>
              <a:off x="10307212" y="3721631"/>
              <a:ext cx="2399137" cy="7417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HGP明朝B" panose="02020800000000000000" pitchFamily="18" charset="-128"/>
                  <a:ea typeface="HGP明朝B" panose="02020800000000000000" pitchFamily="18" charset="-128"/>
                </a:rPr>
                <a:t>活性化に伴い、</a:t>
              </a:r>
              <a:endParaRPr lang="en-US" altLang="ja-JP" dirty="0" smtClean="0">
                <a:solidFill>
                  <a:schemeClr val="tx1"/>
                </a:solidFill>
                <a:latin typeface="HGP明朝B" panose="02020800000000000000" pitchFamily="18" charset="-128"/>
                <a:ea typeface="HGP明朝B" panose="02020800000000000000" pitchFamily="18" charset="-128"/>
              </a:endParaRPr>
            </a:p>
            <a:p>
              <a:r>
                <a:rPr lang="ja-JP" altLang="en-US" dirty="0" smtClean="0">
                  <a:solidFill>
                    <a:schemeClr val="tx1"/>
                  </a:solidFill>
                  <a:latin typeface="HGP明朝B" panose="02020800000000000000" pitchFamily="18" charset="-128"/>
                  <a:ea typeface="HGP明朝B" panose="02020800000000000000" pitchFamily="18" charset="-128"/>
                </a:rPr>
                <a:t>円盤状から偽足を形成</a:t>
              </a:r>
              <a:endParaRPr kumimoji="1" lang="ja-JP" altLang="en-US" dirty="0">
                <a:solidFill>
                  <a:schemeClr val="tx1"/>
                </a:solidFill>
                <a:latin typeface="HGP明朝B" panose="02020800000000000000" pitchFamily="18" charset="-128"/>
                <a:ea typeface="HGP明朝B" panose="02020800000000000000" pitchFamily="18" charset="-128"/>
              </a:endParaRPr>
            </a:p>
          </p:txBody>
        </p:sp>
        <p:sp>
          <p:nvSpPr>
            <p:cNvPr id="31" name="右矢印 30"/>
            <p:cNvSpPr/>
            <p:nvPr/>
          </p:nvSpPr>
          <p:spPr>
            <a:xfrm rot="10800000">
              <a:off x="10006791" y="3994867"/>
              <a:ext cx="226336" cy="127200"/>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4" name="図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25355" y="4846416"/>
              <a:ext cx="2821918" cy="1911850"/>
            </a:xfrm>
            <a:prstGeom prst="rect">
              <a:avLst/>
            </a:prstGeom>
          </p:spPr>
        </p:pic>
      </p:grpSp>
      <p:sp>
        <p:nvSpPr>
          <p:cNvPr id="36" name="正方形/長方形 35"/>
          <p:cNvSpPr/>
          <p:nvPr/>
        </p:nvSpPr>
        <p:spPr>
          <a:xfrm>
            <a:off x="665019" y="5053697"/>
            <a:ext cx="6369625" cy="2710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latin typeface="HGP明朝B" panose="02020800000000000000" pitchFamily="18" charset="-128"/>
                <a:ea typeface="HGP明朝B" panose="02020800000000000000" pitchFamily="18" charset="-128"/>
              </a:rPr>
              <a:t>作用</a:t>
            </a:r>
            <a:endParaRPr lang="en-US" altLang="ja-JP" sz="2800" dirty="0" smtClean="0">
              <a:solidFill>
                <a:schemeClr val="tx1"/>
              </a:solidFill>
              <a:latin typeface="HGP明朝B" panose="02020800000000000000" pitchFamily="18" charset="-128"/>
              <a:ea typeface="HGP明朝B" panose="02020800000000000000" pitchFamily="18" charset="-128"/>
            </a:endParaRPr>
          </a:p>
          <a:p>
            <a:r>
              <a:rPr lang="en-US" altLang="ja-JP" sz="2400" dirty="0" smtClean="0">
                <a:solidFill>
                  <a:schemeClr val="tx1"/>
                </a:solidFill>
                <a:latin typeface="HGP明朝B" panose="02020800000000000000" pitchFamily="18" charset="-128"/>
                <a:ea typeface="HGP明朝B" panose="02020800000000000000" pitchFamily="18" charset="-128"/>
              </a:rPr>
              <a:t>(</a:t>
            </a:r>
            <a:r>
              <a:rPr lang="en-US" altLang="ja-JP" sz="2400" dirty="0">
                <a:solidFill>
                  <a:schemeClr val="tx1"/>
                </a:solidFill>
                <a:latin typeface="HGP明朝B" panose="02020800000000000000" pitchFamily="18" charset="-128"/>
                <a:ea typeface="HGP明朝B" panose="02020800000000000000" pitchFamily="18" charset="-128"/>
              </a:rPr>
              <a:t>1</a:t>
            </a:r>
            <a:r>
              <a:rPr lang="en-US" altLang="ja-JP" sz="2400" dirty="0" smtClean="0">
                <a:solidFill>
                  <a:schemeClr val="tx1"/>
                </a:solidFill>
                <a:latin typeface="HGP明朝B" panose="02020800000000000000" pitchFamily="18" charset="-128"/>
                <a:ea typeface="HGP明朝B" panose="02020800000000000000" pitchFamily="18" charset="-128"/>
              </a:rPr>
              <a:t>) </a:t>
            </a:r>
            <a:r>
              <a:rPr lang="ja-JP" altLang="en-US" sz="2400" dirty="0" smtClean="0">
                <a:solidFill>
                  <a:schemeClr val="tx1"/>
                </a:solidFill>
                <a:latin typeface="HGP明朝B" panose="02020800000000000000" pitchFamily="18" charset="-128"/>
                <a:ea typeface="HGP明朝B" panose="02020800000000000000" pitchFamily="18" charset="-128"/>
              </a:rPr>
              <a:t>一次止血</a:t>
            </a:r>
            <a:endParaRPr lang="en-US" altLang="ja-JP" sz="2400" dirty="0" smtClean="0">
              <a:solidFill>
                <a:schemeClr val="tx1"/>
              </a:solidFill>
              <a:latin typeface="HGP明朝B" panose="02020800000000000000" pitchFamily="18" charset="-128"/>
              <a:ea typeface="HGP明朝B" panose="02020800000000000000" pitchFamily="18" charset="-128"/>
            </a:endParaRPr>
          </a:p>
          <a:p>
            <a:r>
              <a:rPr lang="ja-JP" altLang="en-US" dirty="0" smtClean="0">
                <a:solidFill>
                  <a:schemeClr val="tx1"/>
                </a:solidFill>
                <a:latin typeface="HGP明朝B" panose="02020800000000000000" pitchFamily="18" charset="-128"/>
                <a:ea typeface="HGP明朝B" panose="02020800000000000000" pitchFamily="18" charset="-128"/>
              </a:rPr>
              <a:t>　　　破綻</a:t>
            </a:r>
            <a:r>
              <a:rPr lang="ja-JP" altLang="en-US" dirty="0">
                <a:solidFill>
                  <a:schemeClr val="tx1"/>
                </a:solidFill>
                <a:latin typeface="HGP明朝B" panose="02020800000000000000" pitchFamily="18" charset="-128"/>
                <a:ea typeface="HGP明朝B" panose="02020800000000000000" pitchFamily="18" charset="-128"/>
              </a:rPr>
              <a:t>した血管壁に血栓のような塊り（血小板塊）を</a:t>
            </a:r>
            <a:r>
              <a:rPr lang="ja-JP" altLang="en-US" dirty="0" smtClean="0">
                <a:solidFill>
                  <a:schemeClr val="tx1"/>
                </a:solidFill>
                <a:latin typeface="HGP明朝B" panose="02020800000000000000" pitchFamily="18" charset="-128"/>
                <a:ea typeface="HGP明朝B" panose="02020800000000000000" pitchFamily="18" charset="-128"/>
              </a:rPr>
              <a:t>つくる。</a:t>
            </a:r>
            <a:endParaRPr lang="en-US" altLang="ja-JP" dirty="0" smtClean="0">
              <a:solidFill>
                <a:schemeClr val="tx1"/>
              </a:solidFill>
              <a:latin typeface="HGP明朝B" panose="02020800000000000000" pitchFamily="18" charset="-128"/>
              <a:ea typeface="HGP明朝B" panose="02020800000000000000" pitchFamily="18" charset="-128"/>
            </a:endParaRPr>
          </a:p>
          <a:p>
            <a:endParaRPr lang="en-US" altLang="ja-JP" dirty="0" smtClean="0">
              <a:solidFill>
                <a:schemeClr val="tx1"/>
              </a:solidFill>
              <a:latin typeface="HGP明朝B" panose="02020800000000000000" pitchFamily="18" charset="-128"/>
              <a:ea typeface="HGP明朝B" panose="02020800000000000000" pitchFamily="18" charset="-128"/>
            </a:endParaRPr>
          </a:p>
          <a:p>
            <a:r>
              <a:rPr lang="en-US" altLang="ja-JP" sz="2400" dirty="0" smtClean="0">
                <a:solidFill>
                  <a:schemeClr val="tx1"/>
                </a:solidFill>
                <a:latin typeface="HGP明朝B" panose="02020800000000000000" pitchFamily="18" charset="-128"/>
                <a:ea typeface="HGP明朝B" panose="02020800000000000000" pitchFamily="18" charset="-128"/>
              </a:rPr>
              <a:t>(</a:t>
            </a:r>
            <a:r>
              <a:rPr lang="en-US" altLang="ja-JP" sz="2400" dirty="0">
                <a:solidFill>
                  <a:schemeClr val="tx1"/>
                </a:solidFill>
                <a:latin typeface="HGP明朝B" panose="02020800000000000000" pitchFamily="18" charset="-128"/>
                <a:ea typeface="HGP明朝B" panose="02020800000000000000" pitchFamily="18" charset="-128"/>
              </a:rPr>
              <a:t>2</a:t>
            </a:r>
            <a:r>
              <a:rPr lang="en-US" altLang="ja-JP" sz="2400" dirty="0" smtClean="0">
                <a:solidFill>
                  <a:schemeClr val="tx1"/>
                </a:solidFill>
                <a:latin typeface="HGP明朝B" panose="02020800000000000000" pitchFamily="18" charset="-128"/>
                <a:ea typeface="HGP明朝B" panose="02020800000000000000" pitchFamily="18" charset="-128"/>
              </a:rPr>
              <a:t>) </a:t>
            </a:r>
            <a:r>
              <a:rPr lang="ja-JP" altLang="en-US" sz="2400" dirty="0" smtClean="0">
                <a:solidFill>
                  <a:schemeClr val="tx1"/>
                </a:solidFill>
                <a:latin typeface="HGP明朝B" panose="02020800000000000000" pitchFamily="18" charset="-128"/>
                <a:ea typeface="HGP明朝B" panose="02020800000000000000" pitchFamily="18" charset="-128"/>
              </a:rPr>
              <a:t>顆粒放出</a:t>
            </a:r>
            <a:endParaRPr lang="en-US" altLang="ja-JP" sz="2400" dirty="0" smtClean="0">
              <a:solidFill>
                <a:schemeClr val="tx1"/>
              </a:solidFill>
              <a:latin typeface="HGP明朝B" panose="02020800000000000000" pitchFamily="18" charset="-128"/>
              <a:ea typeface="HGP明朝B" panose="02020800000000000000" pitchFamily="18" charset="-128"/>
            </a:endParaRPr>
          </a:p>
          <a:p>
            <a:r>
              <a:rPr lang="ja-JP" altLang="en-US" dirty="0" smtClean="0">
                <a:solidFill>
                  <a:schemeClr val="tx1"/>
                </a:solidFill>
                <a:latin typeface="HGP明朝B" panose="02020800000000000000" pitchFamily="18" charset="-128"/>
                <a:ea typeface="HGP明朝B" panose="02020800000000000000" pitchFamily="18" charset="-128"/>
              </a:rPr>
              <a:t>　　フィブリン</a:t>
            </a:r>
            <a:r>
              <a:rPr lang="ja-JP" altLang="en-US" dirty="0">
                <a:solidFill>
                  <a:schemeClr val="tx1"/>
                </a:solidFill>
                <a:latin typeface="HGP明朝B" panose="02020800000000000000" pitchFamily="18" charset="-128"/>
                <a:ea typeface="HGP明朝B" panose="02020800000000000000" pitchFamily="18" charset="-128"/>
              </a:rPr>
              <a:t>を形成させるためにリン脂質などの原料となる</a:t>
            </a:r>
            <a:r>
              <a:rPr lang="ja-JP" altLang="en-US" dirty="0" smtClean="0">
                <a:solidFill>
                  <a:schemeClr val="tx1"/>
                </a:solidFill>
                <a:latin typeface="HGP明朝B" panose="02020800000000000000" pitchFamily="18" charset="-128"/>
                <a:ea typeface="HGP明朝B" panose="02020800000000000000" pitchFamily="18" charset="-128"/>
              </a:rPr>
              <a:t>凝固促　</a:t>
            </a:r>
            <a:endParaRPr lang="en-US" altLang="ja-JP" dirty="0" smtClean="0">
              <a:solidFill>
                <a:schemeClr val="tx1"/>
              </a:solidFill>
              <a:latin typeface="HGP明朝B" panose="02020800000000000000" pitchFamily="18" charset="-128"/>
              <a:ea typeface="HGP明朝B" panose="02020800000000000000" pitchFamily="18" charset="-128"/>
            </a:endParaRPr>
          </a:p>
          <a:p>
            <a:r>
              <a:rPr lang="ja-JP" altLang="en-US" dirty="0">
                <a:solidFill>
                  <a:schemeClr val="tx1"/>
                </a:solidFill>
                <a:latin typeface="HGP明朝B" panose="02020800000000000000" pitchFamily="18" charset="-128"/>
                <a:ea typeface="HGP明朝B" panose="02020800000000000000" pitchFamily="18" charset="-128"/>
              </a:rPr>
              <a:t>　</a:t>
            </a:r>
            <a:r>
              <a:rPr lang="ja-JP" altLang="en-US" dirty="0" smtClean="0">
                <a:solidFill>
                  <a:schemeClr val="tx1"/>
                </a:solidFill>
                <a:latin typeface="HGP明朝B" panose="02020800000000000000" pitchFamily="18" charset="-128"/>
                <a:ea typeface="HGP明朝B" panose="02020800000000000000" pitchFamily="18" charset="-128"/>
              </a:rPr>
              <a:t>　進物質</a:t>
            </a:r>
            <a:r>
              <a:rPr lang="ja-JP" altLang="en-US" dirty="0">
                <a:solidFill>
                  <a:schemeClr val="tx1"/>
                </a:solidFill>
                <a:latin typeface="HGP明朝B" panose="02020800000000000000" pitchFamily="18" charset="-128"/>
                <a:ea typeface="HGP明朝B" panose="02020800000000000000" pitchFamily="18" charset="-128"/>
              </a:rPr>
              <a:t>を分泌</a:t>
            </a:r>
            <a:r>
              <a:rPr lang="ja-JP" altLang="en-US" dirty="0" smtClean="0">
                <a:solidFill>
                  <a:schemeClr val="tx1"/>
                </a:solidFill>
                <a:latin typeface="HGP明朝B" panose="02020800000000000000" pitchFamily="18" charset="-128"/>
                <a:ea typeface="HGP明朝B" panose="02020800000000000000" pitchFamily="18" charset="-128"/>
              </a:rPr>
              <a:t>する。</a:t>
            </a:r>
            <a:endParaRPr kumimoji="1" lang="ja-JP" altLang="en-US" dirty="0">
              <a:solidFill>
                <a:schemeClr val="tx1"/>
              </a:solidFill>
              <a:latin typeface="HGP明朝B" panose="02020800000000000000" pitchFamily="18" charset="-128"/>
              <a:ea typeface="HGP明朝B" panose="02020800000000000000" pitchFamily="18" charset="-128"/>
            </a:endParaRPr>
          </a:p>
        </p:txBody>
      </p:sp>
      <p:grpSp>
        <p:nvGrpSpPr>
          <p:cNvPr id="50" name="グループ化 49"/>
          <p:cNvGrpSpPr/>
          <p:nvPr/>
        </p:nvGrpSpPr>
        <p:grpSpPr>
          <a:xfrm>
            <a:off x="5982498" y="7046145"/>
            <a:ext cx="6700387" cy="2667676"/>
            <a:chOff x="5982498" y="7046145"/>
            <a:chExt cx="6700387" cy="2667676"/>
          </a:xfrm>
        </p:grpSpPr>
        <p:sp>
          <p:nvSpPr>
            <p:cNvPr id="47" name="右カーブ矢印 46"/>
            <p:cNvSpPr/>
            <p:nvPr/>
          </p:nvSpPr>
          <p:spPr>
            <a:xfrm flipV="1">
              <a:off x="7238246" y="7205192"/>
              <a:ext cx="512803" cy="164052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2" name="正方形/長方形 41"/>
            <p:cNvSpPr/>
            <p:nvPr/>
          </p:nvSpPr>
          <p:spPr>
            <a:xfrm>
              <a:off x="7630649" y="7046145"/>
              <a:ext cx="2926080" cy="5064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P明朝B" panose="02020800000000000000" pitchFamily="18" charset="-128"/>
                  <a:ea typeface="HGP明朝B" panose="02020800000000000000" pitchFamily="18" charset="-128"/>
                </a:rPr>
                <a:t>コラーゲン（血管内皮細胞）</a:t>
              </a:r>
              <a:endParaRPr kumimoji="1" lang="ja-JP" altLang="en-US" dirty="0">
                <a:solidFill>
                  <a:schemeClr val="tx1"/>
                </a:solidFill>
                <a:latin typeface="HGP明朝B" panose="02020800000000000000" pitchFamily="18" charset="-128"/>
                <a:ea typeface="HGP明朝B" panose="02020800000000000000" pitchFamily="18" charset="-128"/>
              </a:endParaRPr>
            </a:p>
          </p:txBody>
        </p:sp>
        <p:sp>
          <p:nvSpPr>
            <p:cNvPr id="43" name="正方形/長方形 42"/>
            <p:cNvSpPr/>
            <p:nvPr/>
          </p:nvSpPr>
          <p:spPr>
            <a:xfrm>
              <a:off x="8452391" y="7600832"/>
              <a:ext cx="3561471" cy="9988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HGP明朝B" panose="02020800000000000000" pitchFamily="18" charset="-128"/>
                  <a:ea typeface="HGP明朝B" panose="02020800000000000000" pitchFamily="18" charset="-128"/>
                </a:rPr>
                <a:t>フォン・ヴィレブランド</a:t>
              </a:r>
              <a:r>
                <a:rPr lang="ja-JP" altLang="en-US" dirty="0" smtClean="0">
                  <a:solidFill>
                    <a:schemeClr val="tx1"/>
                  </a:solidFill>
                  <a:latin typeface="HGP明朝B" panose="02020800000000000000" pitchFamily="18" charset="-128"/>
                  <a:ea typeface="HGP明朝B" panose="02020800000000000000" pitchFamily="18" charset="-128"/>
                </a:rPr>
                <a:t>因子</a:t>
              </a:r>
              <a:endParaRPr lang="en-US" altLang="ja-JP" dirty="0" smtClean="0">
                <a:solidFill>
                  <a:schemeClr val="tx1"/>
                </a:solidFill>
                <a:latin typeface="HGP明朝B" panose="02020800000000000000" pitchFamily="18" charset="-128"/>
                <a:ea typeface="HGP明朝B" panose="02020800000000000000" pitchFamily="18" charset="-128"/>
              </a:endParaRPr>
            </a:p>
            <a:p>
              <a:r>
                <a:rPr lang="ja-JP" altLang="en-US" dirty="0" smtClean="0">
                  <a:solidFill>
                    <a:schemeClr val="tx1"/>
                  </a:solidFill>
                  <a:latin typeface="HGP明朝B" panose="02020800000000000000" pitchFamily="18" charset="-128"/>
                  <a:ea typeface="HGP明朝B" panose="02020800000000000000" pitchFamily="18" charset="-128"/>
                </a:rPr>
                <a:t>（</a:t>
              </a:r>
              <a:r>
                <a:rPr lang="en-US" altLang="ja-JP" dirty="0">
                  <a:solidFill>
                    <a:schemeClr val="tx1"/>
                  </a:solidFill>
                  <a:latin typeface="HGP明朝B" panose="02020800000000000000" pitchFamily="18" charset="-128"/>
                  <a:ea typeface="HGP明朝B" panose="02020800000000000000" pitchFamily="18" charset="-128"/>
                </a:rPr>
                <a:t>von </a:t>
              </a:r>
              <a:r>
                <a:rPr lang="en-US" altLang="ja-JP" dirty="0" err="1">
                  <a:solidFill>
                    <a:schemeClr val="tx1"/>
                  </a:solidFill>
                  <a:latin typeface="HGP明朝B" panose="02020800000000000000" pitchFamily="18" charset="-128"/>
                  <a:ea typeface="HGP明朝B" panose="02020800000000000000" pitchFamily="18" charset="-128"/>
                </a:rPr>
                <a:t>Willebrand</a:t>
              </a:r>
              <a:r>
                <a:rPr lang="en-US" altLang="ja-JP" dirty="0">
                  <a:solidFill>
                    <a:schemeClr val="tx1"/>
                  </a:solidFill>
                  <a:latin typeface="HGP明朝B" panose="02020800000000000000" pitchFamily="18" charset="-128"/>
                  <a:ea typeface="HGP明朝B" panose="02020800000000000000" pitchFamily="18" charset="-128"/>
                </a:rPr>
                <a:t> factor</a:t>
              </a:r>
              <a:r>
                <a:rPr lang="ja-JP" altLang="en-US" dirty="0">
                  <a:solidFill>
                    <a:schemeClr val="tx1"/>
                  </a:solidFill>
                  <a:latin typeface="HGP明朝B" panose="02020800000000000000" pitchFamily="18" charset="-128"/>
                  <a:ea typeface="HGP明朝B" panose="02020800000000000000" pitchFamily="18" charset="-128"/>
                </a:rPr>
                <a:t>：</a:t>
              </a:r>
              <a:r>
                <a:rPr lang="en-US" altLang="ja-JP" dirty="0" err="1">
                  <a:solidFill>
                    <a:schemeClr val="tx1"/>
                  </a:solidFill>
                  <a:latin typeface="HGP明朝B" panose="02020800000000000000" pitchFamily="18" charset="-128"/>
                  <a:ea typeface="HGP明朝B" panose="02020800000000000000" pitchFamily="18" charset="-128"/>
                </a:rPr>
                <a:t>vWF</a:t>
              </a:r>
              <a:r>
                <a:rPr lang="ja-JP" altLang="en-US" dirty="0" smtClean="0">
                  <a:solidFill>
                    <a:schemeClr val="tx1"/>
                  </a:solidFill>
                  <a:latin typeface="HGP明朝B" panose="02020800000000000000" pitchFamily="18" charset="-128"/>
                  <a:ea typeface="HGP明朝B" panose="02020800000000000000" pitchFamily="18" charset="-128"/>
                </a:rPr>
                <a:t>）</a:t>
              </a:r>
              <a:endParaRPr lang="en-US" altLang="ja-JP" dirty="0" smtClean="0">
                <a:solidFill>
                  <a:schemeClr val="tx1"/>
                </a:solidFill>
                <a:latin typeface="HGP明朝B" panose="02020800000000000000" pitchFamily="18" charset="-128"/>
                <a:ea typeface="HGP明朝B" panose="02020800000000000000" pitchFamily="18" charset="-128"/>
              </a:endParaRPr>
            </a:p>
            <a:p>
              <a:r>
                <a:rPr kumimoji="1" lang="ja-JP" altLang="en-US" sz="1400" dirty="0" smtClean="0">
                  <a:solidFill>
                    <a:schemeClr val="tx1"/>
                  </a:solidFill>
                  <a:latin typeface="HGP明朝B" panose="02020800000000000000" pitchFamily="18" charset="-128"/>
                  <a:ea typeface="HGP明朝B" panose="02020800000000000000" pitchFamily="18" charset="-128"/>
                </a:rPr>
                <a:t>　　→</a:t>
              </a:r>
              <a:r>
                <a:rPr lang="ja-JP" altLang="en-US" sz="1400" dirty="0" smtClean="0">
                  <a:solidFill>
                    <a:schemeClr val="tx1"/>
                  </a:solidFill>
                  <a:latin typeface="HGP明朝B" panose="02020800000000000000" pitchFamily="18" charset="-128"/>
                  <a:ea typeface="HGP明朝B" panose="02020800000000000000" pitchFamily="18" charset="-128"/>
                </a:rPr>
                <a:t>コラーゲンとの接着により活性化</a:t>
              </a:r>
              <a:endParaRPr lang="en-US" altLang="ja-JP" sz="1400" dirty="0" smtClean="0">
                <a:solidFill>
                  <a:schemeClr val="tx1"/>
                </a:solidFill>
                <a:latin typeface="HGP明朝B" panose="02020800000000000000" pitchFamily="18" charset="-128"/>
                <a:ea typeface="HGP明朝B" panose="02020800000000000000" pitchFamily="18" charset="-128"/>
              </a:endParaRPr>
            </a:p>
            <a:p>
              <a:r>
                <a:rPr lang="ja-JP" altLang="en-US" sz="1400" dirty="0" smtClean="0">
                  <a:solidFill>
                    <a:schemeClr val="tx1"/>
                  </a:solidFill>
                  <a:latin typeface="HGP明朝B" panose="02020800000000000000" pitchFamily="18" charset="-128"/>
                  <a:ea typeface="HGP明朝B" panose="02020800000000000000" pitchFamily="18" charset="-128"/>
                </a:rPr>
                <a:t>　　→血小板上</a:t>
              </a:r>
              <a:r>
                <a:rPr lang="en-US" altLang="ja-JP" sz="1400" dirty="0" err="1" smtClean="0">
                  <a:solidFill>
                    <a:schemeClr val="tx1"/>
                  </a:solidFill>
                  <a:latin typeface="HGP明朝B" panose="02020800000000000000" pitchFamily="18" charset="-128"/>
                  <a:ea typeface="HGP明朝B" panose="02020800000000000000" pitchFamily="18" charset="-128"/>
                </a:rPr>
                <a:t>GPⅠb</a:t>
              </a:r>
              <a:r>
                <a:rPr lang="en-US" altLang="ja-JP" sz="1400" dirty="0" smtClean="0">
                  <a:solidFill>
                    <a:schemeClr val="tx1"/>
                  </a:solidFill>
                  <a:latin typeface="HGP明朝B" panose="02020800000000000000" pitchFamily="18" charset="-128"/>
                  <a:ea typeface="HGP明朝B" panose="02020800000000000000" pitchFamily="18" charset="-128"/>
                </a:rPr>
                <a:t>/Ⅴ/Ⅸ</a:t>
              </a:r>
              <a:r>
                <a:rPr lang="ja-JP" altLang="en-US" sz="1400" dirty="0" smtClean="0">
                  <a:solidFill>
                    <a:schemeClr val="tx1"/>
                  </a:solidFill>
                  <a:latin typeface="HGP明朝B" panose="02020800000000000000" pitchFamily="18" charset="-128"/>
                  <a:ea typeface="HGP明朝B" panose="02020800000000000000" pitchFamily="18" charset="-128"/>
                </a:rPr>
                <a:t>複合体とも結合</a:t>
              </a:r>
              <a:endParaRPr kumimoji="1" lang="ja-JP" altLang="en-US" sz="1400" dirty="0">
                <a:solidFill>
                  <a:schemeClr val="tx1"/>
                </a:solidFill>
                <a:latin typeface="HGP明朝B" panose="02020800000000000000" pitchFamily="18" charset="-128"/>
                <a:ea typeface="HGP明朝B" panose="02020800000000000000" pitchFamily="18" charset="-128"/>
              </a:endParaRPr>
            </a:p>
          </p:txBody>
        </p:sp>
        <p:sp>
          <p:nvSpPr>
            <p:cNvPr id="44" name="正方形/長方形 43"/>
            <p:cNvSpPr/>
            <p:nvPr/>
          </p:nvSpPr>
          <p:spPr>
            <a:xfrm>
              <a:off x="6922164" y="8642855"/>
              <a:ext cx="5760721" cy="10709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HGP明朝B" panose="02020800000000000000" pitchFamily="18" charset="-128"/>
                  <a:ea typeface="HGP明朝B" panose="02020800000000000000" pitchFamily="18" charset="-128"/>
                </a:rPr>
                <a:t>血小板内の</a:t>
              </a:r>
              <a:r>
                <a:rPr lang="en-US" altLang="ja-JP" dirty="0" err="1" smtClean="0">
                  <a:solidFill>
                    <a:schemeClr val="tx1"/>
                  </a:solidFill>
                  <a:latin typeface="HGP明朝B" panose="02020800000000000000" pitchFamily="18" charset="-128"/>
                  <a:ea typeface="HGP明朝B" panose="02020800000000000000" pitchFamily="18" charset="-128"/>
                </a:rPr>
                <a:t>GPⅡb</a:t>
              </a:r>
              <a:r>
                <a:rPr lang="en-US" altLang="ja-JP" dirty="0" smtClean="0">
                  <a:solidFill>
                    <a:schemeClr val="tx1"/>
                  </a:solidFill>
                  <a:latin typeface="HGP明朝B" panose="02020800000000000000" pitchFamily="18" charset="-128"/>
                  <a:ea typeface="HGP明朝B" panose="02020800000000000000" pitchFamily="18" charset="-128"/>
                </a:rPr>
                <a:t>/</a:t>
              </a:r>
              <a:r>
                <a:rPr lang="en-US" altLang="ja-JP" dirty="0" err="1" smtClean="0">
                  <a:solidFill>
                    <a:schemeClr val="tx1"/>
                  </a:solidFill>
                  <a:latin typeface="HGP明朝B" panose="02020800000000000000" pitchFamily="18" charset="-128"/>
                  <a:ea typeface="HGP明朝B" panose="02020800000000000000" pitchFamily="18" charset="-128"/>
                </a:rPr>
                <a:t>Ⅲa</a:t>
              </a:r>
              <a:r>
                <a:rPr lang="ja-JP" altLang="en-US" dirty="0">
                  <a:solidFill>
                    <a:schemeClr val="tx1"/>
                  </a:solidFill>
                  <a:latin typeface="HGP明朝B" panose="02020800000000000000" pitchFamily="18" charset="-128"/>
                  <a:ea typeface="HGP明朝B" panose="02020800000000000000" pitchFamily="18" charset="-128"/>
                </a:rPr>
                <a:t>（</a:t>
              </a:r>
              <a:r>
                <a:rPr lang="en-US" altLang="ja-JP" dirty="0">
                  <a:solidFill>
                    <a:schemeClr val="tx1"/>
                  </a:solidFill>
                  <a:latin typeface="HGP明朝B" panose="02020800000000000000" pitchFamily="18" charset="-128"/>
                  <a:ea typeface="HGP明朝B" panose="02020800000000000000" pitchFamily="18" charset="-128"/>
                </a:rPr>
                <a:t>α</a:t>
              </a:r>
              <a:r>
                <a:rPr lang="en-US" altLang="ja-JP" dirty="0" err="1">
                  <a:solidFill>
                    <a:schemeClr val="tx1"/>
                  </a:solidFill>
                  <a:latin typeface="HGP明朝B" panose="02020800000000000000" pitchFamily="18" charset="-128"/>
                  <a:ea typeface="HGP明朝B" panose="02020800000000000000" pitchFamily="18" charset="-128"/>
                </a:rPr>
                <a:t>Ⅱb</a:t>
              </a:r>
              <a:r>
                <a:rPr lang="en-US" altLang="ja-JP" dirty="0">
                  <a:solidFill>
                    <a:schemeClr val="tx1"/>
                  </a:solidFill>
                  <a:latin typeface="HGP明朝B" panose="02020800000000000000" pitchFamily="18" charset="-128"/>
                  <a:ea typeface="HGP明朝B" panose="02020800000000000000" pitchFamily="18" charset="-128"/>
                </a:rPr>
                <a:t>β3</a:t>
              </a:r>
              <a:r>
                <a:rPr lang="ja-JP" altLang="en-US" dirty="0">
                  <a:solidFill>
                    <a:schemeClr val="tx1"/>
                  </a:solidFill>
                  <a:latin typeface="HGP明朝B" panose="02020800000000000000" pitchFamily="18" charset="-128"/>
                  <a:ea typeface="HGP明朝B" panose="02020800000000000000" pitchFamily="18" charset="-128"/>
                </a:rPr>
                <a:t>インテグリン）が</a:t>
              </a:r>
              <a:r>
                <a:rPr lang="ja-JP" altLang="en-US" dirty="0" smtClean="0">
                  <a:solidFill>
                    <a:schemeClr val="tx1"/>
                  </a:solidFill>
                  <a:latin typeface="HGP明朝B" panose="02020800000000000000" pitchFamily="18" charset="-128"/>
                  <a:ea typeface="HGP明朝B" panose="02020800000000000000" pitchFamily="18" charset="-128"/>
                </a:rPr>
                <a:t>活性化</a:t>
              </a:r>
              <a:endParaRPr lang="en-US" altLang="ja-JP" dirty="0" smtClean="0">
                <a:solidFill>
                  <a:schemeClr val="tx1"/>
                </a:solidFill>
                <a:latin typeface="HGP明朝B" panose="02020800000000000000" pitchFamily="18" charset="-128"/>
                <a:ea typeface="HGP明朝B" panose="02020800000000000000" pitchFamily="18" charset="-128"/>
              </a:endParaRPr>
            </a:p>
            <a:p>
              <a:r>
                <a:rPr lang="ja-JP" altLang="en-US" sz="1400" dirty="0">
                  <a:solidFill>
                    <a:schemeClr val="tx1"/>
                  </a:solidFill>
                  <a:latin typeface="HGP明朝B" panose="02020800000000000000" pitchFamily="18" charset="-128"/>
                  <a:ea typeface="HGP明朝B" panose="02020800000000000000" pitchFamily="18" charset="-128"/>
                </a:rPr>
                <a:t>　</a:t>
              </a:r>
              <a:r>
                <a:rPr lang="ja-JP" altLang="en-US" sz="1400" dirty="0" smtClean="0">
                  <a:solidFill>
                    <a:schemeClr val="tx1"/>
                  </a:solidFill>
                  <a:latin typeface="HGP明朝B" panose="02020800000000000000" pitchFamily="18" charset="-128"/>
                  <a:ea typeface="HGP明朝B" panose="02020800000000000000" pitchFamily="18" charset="-128"/>
                </a:rPr>
                <a:t>　→ここ</a:t>
              </a:r>
              <a:r>
                <a:rPr lang="ja-JP" altLang="en-US" sz="1400" dirty="0">
                  <a:solidFill>
                    <a:schemeClr val="tx1"/>
                  </a:solidFill>
                  <a:latin typeface="HGP明朝B" panose="02020800000000000000" pitchFamily="18" charset="-128"/>
                  <a:ea typeface="HGP明朝B" panose="02020800000000000000" pitchFamily="18" charset="-128"/>
                </a:rPr>
                <a:t>にフィブリノーゲンが</a:t>
              </a:r>
              <a:r>
                <a:rPr lang="ja-JP" altLang="en-US" sz="1400" dirty="0" smtClean="0">
                  <a:solidFill>
                    <a:schemeClr val="tx1"/>
                  </a:solidFill>
                  <a:latin typeface="HGP明朝B" panose="02020800000000000000" pitchFamily="18" charset="-128"/>
                  <a:ea typeface="HGP明朝B" panose="02020800000000000000" pitchFamily="18" charset="-128"/>
                </a:rPr>
                <a:t>結合</a:t>
              </a:r>
              <a:endParaRPr lang="en-US" altLang="ja-JP" sz="1400" dirty="0" smtClean="0">
                <a:solidFill>
                  <a:schemeClr val="tx1"/>
                </a:solidFill>
                <a:latin typeface="HGP明朝B" panose="02020800000000000000" pitchFamily="18" charset="-128"/>
                <a:ea typeface="HGP明朝B" panose="02020800000000000000" pitchFamily="18" charset="-128"/>
              </a:endParaRPr>
            </a:p>
            <a:p>
              <a:r>
                <a:rPr lang="ja-JP" altLang="en-US" sz="1400" dirty="0">
                  <a:solidFill>
                    <a:schemeClr val="tx1"/>
                  </a:solidFill>
                  <a:latin typeface="HGP明朝B" panose="02020800000000000000" pitchFamily="18" charset="-128"/>
                  <a:ea typeface="HGP明朝B" panose="02020800000000000000" pitchFamily="18" charset="-128"/>
                </a:rPr>
                <a:t>　</a:t>
              </a:r>
              <a:r>
                <a:rPr lang="ja-JP" altLang="en-US" sz="1400" dirty="0" smtClean="0">
                  <a:solidFill>
                    <a:schemeClr val="tx1"/>
                  </a:solidFill>
                  <a:latin typeface="HGP明朝B" panose="02020800000000000000" pitchFamily="18" charset="-128"/>
                  <a:ea typeface="HGP明朝B" panose="02020800000000000000" pitchFamily="18" charset="-128"/>
                </a:rPr>
                <a:t>　→フィブリノーゲン</a:t>
              </a:r>
              <a:r>
                <a:rPr lang="ja-JP" altLang="en-US" sz="1400" dirty="0">
                  <a:solidFill>
                    <a:schemeClr val="tx1"/>
                  </a:solidFill>
                  <a:latin typeface="HGP明朝B" panose="02020800000000000000" pitchFamily="18" charset="-128"/>
                  <a:ea typeface="HGP明朝B" panose="02020800000000000000" pitchFamily="18" charset="-128"/>
                </a:rPr>
                <a:t>は、別の血小板とも</a:t>
              </a:r>
              <a:r>
                <a:rPr lang="en-US" altLang="ja-JP" sz="1400" dirty="0" err="1">
                  <a:solidFill>
                    <a:schemeClr val="tx1"/>
                  </a:solidFill>
                  <a:latin typeface="HGP明朝B" panose="02020800000000000000" pitchFamily="18" charset="-128"/>
                  <a:ea typeface="HGP明朝B" panose="02020800000000000000" pitchFamily="18" charset="-128"/>
                </a:rPr>
                <a:t>GPⅡb</a:t>
              </a:r>
              <a:r>
                <a:rPr lang="en-US" altLang="ja-JP" sz="1400" dirty="0">
                  <a:solidFill>
                    <a:schemeClr val="tx1"/>
                  </a:solidFill>
                  <a:latin typeface="HGP明朝B" panose="02020800000000000000" pitchFamily="18" charset="-128"/>
                  <a:ea typeface="HGP明朝B" panose="02020800000000000000" pitchFamily="18" charset="-128"/>
                </a:rPr>
                <a:t>/</a:t>
              </a:r>
              <a:r>
                <a:rPr lang="en-US" altLang="ja-JP" sz="1400" dirty="0" err="1">
                  <a:solidFill>
                    <a:schemeClr val="tx1"/>
                  </a:solidFill>
                  <a:latin typeface="HGP明朝B" panose="02020800000000000000" pitchFamily="18" charset="-128"/>
                  <a:ea typeface="HGP明朝B" panose="02020800000000000000" pitchFamily="18" charset="-128"/>
                </a:rPr>
                <a:t>Ⅲa</a:t>
              </a:r>
              <a:r>
                <a:rPr lang="ja-JP" altLang="en-US" sz="1400" dirty="0">
                  <a:solidFill>
                    <a:schemeClr val="tx1"/>
                  </a:solidFill>
                  <a:latin typeface="HGP明朝B" panose="02020800000000000000" pitchFamily="18" charset="-128"/>
                  <a:ea typeface="HGP明朝B" panose="02020800000000000000" pitchFamily="18" charset="-128"/>
                </a:rPr>
                <a:t>を介して</a:t>
              </a:r>
              <a:r>
                <a:rPr lang="ja-JP" altLang="en-US" sz="1400" dirty="0" smtClean="0">
                  <a:solidFill>
                    <a:schemeClr val="tx1"/>
                  </a:solidFill>
                  <a:latin typeface="HGP明朝B" panose="02020800000000000000" pitchFamily="18" charset="-128"/>
                  <a:ea typeface="HGP明朝B" panose="02020800000000000000" pitchFamily="18" charset="-128"/>
                </a:rPr>
                <a:t>結合</a:t>
              </a:r>
              <a:endParaRPr kumimoji="1" lang="ja-JP" altLang="en-US" sz="1400" dirty="0">
                <a:solidFill>
                  <a:schemeClr val="tx1"/>
                </a:solidFill>
                <a:latin typeface="HGP明朝B" panose="02020800000000000000" pitchFamily="18" charset="-128"/>
                <a:ea typeface="HGP明朝B" panose="02020800000000000000" pitchFamily="18" charset="-128"/>
              </a:endParaRPr>
            </a:p>
          </p:txBody>
        </p:sp>
        <p:sp>
          <p:nvSpPr>
            <p:cNvPr id="45" name="右矢印 44"/>
            <p:cNvSpPr/>
            <p:nvPr/>
          </p:nvSpPr>
          <p:spPr>
            <a:xfrm rot="5400000">
              <a:off x="7736043" y="7996089"/>
              <a:ext cx="1072321" cy="221212"/>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5982498" y="7773776"/>
              <a:ext cx="1690400" cy="615553"/>
            </a:xfrm>
            <a:prstGeom prst="rect">
              <a:avLst/>
            </a:prstGeom>
          </p:spPr>
          <p:txBody>
            <a:bodyPr wrap="square">
              <a:spAutoFit/>
            </a:bodyPr>
            <a:lstStyle/>
            <a:p>
              <a:r>
                <a:rPr lang="ja-JP" altLang="en-US" dirty="0" smtClean="0">
                  <a:latin typeface="HGP明朝B" panose="02020800000000000000" pitchFamily="18" charset="-128"/>
                  <a:ea typeface="HGP明朝B" panose="02020800000000000000" pitchFamily="18" charset="-128"/>
                </a:rPr>
                <a:t>“アゴニスト”</a:t>
              </a:r>
              <a:endParaRPr lang="en-US" altLang="ja-JP" dirty="0" smtClean="0">
                <a:latin typeface="HGP明朝B" panose="02020800000000000000" pitchFamily="18" charset="-128"/>
                <a:ea typeface="HGP明朝B" panose="02020800000000000000" pitchFamily="18" charset="-128"/>
              </a:endParaRPr>
            </a:p>
            <a:p>
              <a:r>
                <a:rPr lang="ja-JP" altLang="en-US" sz="1600" dirty="0" smtClean="0">
                  <a:latin typeface="HGP明朝B" panose="02020800000000000000" pitchFamily="18" charset="-128"/>
                  <a:ea typeface="HGP明朝B" panose="02020800000000000000" pitchFamily="18" charset="-128"/>
                </a:rPr>
                <a:t>に</a:t>
              </a:r>
              <a:r>
                <a:rPr lang="ja-JP" altLang="en-US" sz="1600" dirty="0">
                  <a:latin typeface="HGP明朝B" panose="02020800000000000000" pitchFamily="18" charset="-128"/>
                  <a:ea typeface="HGP明朝B" panose="02020800000000000000" pitchFamily="18" charset="-128"/>
                </a:rPr>
                <a:t>よる活性化</a:t>
              </a:r>
            </a:p>
          </p:txBody>
        </p:sp>
        <p:sp>
          <p:nvSpPr>
            <p:cNvPr id="48" name="正方形/長方形 47"/>
            <p:cNvSpPr/>
            <p:nvPr/>
          </p:nvSpPr>
          <p:spPr>
            <a:xfrm>
              <a:off x="6305506" y="8389329"/>
              <a:ext cx="1189141" cy="434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P明朝B" panose="02020800000000000000" pitchFamily="18" charset="-128"/>
                  <a:ea typeface="HGP明朝B" panose="02020800000000000000" pitchFamily="18" charset="-128"/>
                </a:rPr>
                <a:t>＊</a:t>
              </a:r>
              <a:r>
                <a:rPr lang="en-US" altLang="ja-JP" sz="1400" dirty="0" smtClean="0">
                  <a:solidFill>
                    <a:schemeClr val="tx1"/>
                  </a:solidFill>
                  <a:latin typeface="HGP明朝B" panose="02020800000000000000" pitchFamily="18" charset="-128"/>
                  <a:ea typeface="HGP明朝B" panose="02020800000000000000" pitchFamily="18" charset="-128"/>
                </a:rPr>
                <a:t>ADP</a:t>
              </a:r>
              <a:r>
                <a:rPr lang="ja-JP" altLang="en-US" sz="1400" dirty="0" smtClean="0">
                  <a:solidFill>
                    <a:schemeClr val="tx1"/>
                  </a:solidFill>
                  <a:latin typeface="HGP明朝B" panose="02020800000000000000" pitchFamily="18" charset="-128"/>
                  <a:ea typeface="HGP明朝B" panose="02020800000000000000" pitchFamily="18" charset="-128"/>
                </a:rPr>
                <a:t>など</a:t>
              </a:r>
              <a:endParaRPr kumimoji="1" lang="ja-JP" altLang="en-US" sz="1400" dirty="0">
                <a:solidFill>
                  <a:schemeClr val="tx1"/>
                </a:solidFill>
                <a:latin typeface="HGP明朝B" panose="02020800000000000000" pitchFamily="18" charset="-128"/>
                <a:ea typeface="HGP明朝B" panose="02020800000000000000" pitchFamily="18" charset="-128"/>
              </a:endParaRPr>
            </a:p>
          </p:txBody>
        </p:sp>
      </p:grpSp>
      <p:sp>
        <p:nvSpPr>
          <p:cNvPr id="51" name="正方形/長方形 50"/>
          <p:cNvSpPr/>
          <p:nvPr/>
        </p:nvSpPr>
        <p:spPr>
          <a:xfrm>
            <a:off x="10924219" y="6870637"/>
            <a:ext cx="2024254" cy="434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schemeClr val="tx1"/>
                </a:solidFill>
                <a:latin typeface="HGP明朝B" panose="02020800000000000000" pitchFamily="18" charset="-128"/>
                <a:ea typeface="HGP明朝B" panose="02020800000000000000" pitchFamily="18" charset="-128"/>
              </a:rPr>
              <a:t>＊二次凝集</a:t>
            </a:r>
            <a:endParaRPr kumimoji="1" lang="ja-JP" altLang="en-US" sz="1400" dirty="0">
              <a:solidFill>
                <a:schemeClr val="tx1"/>
              </a:solidFill>
              <a:latin typeface="HGP明朝B" panose="02020800000000000000" pitchFamily="18" charset="-128"/>
              <a:ea typeface="HGP明朝B" panose="02020800000000000000" pitchFamily="18" charset="-128"/>
            </a:endParaRPr>
          </a:p>
        </p:txBody>
      </p:sp>
    </p:spTree>
    <p:extLst>
      <p:ext uri="{BB962C8B-B14F-4D97-AF65-F5344CB8AC3E}">
        <p14:creationId xmlns:p14="http://schemas.microsoft.com/office/powerpoint/2010/main" val="3192582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1000"/>
                                        <p:tgtEl>
                                          <p:spTgt spid="36"/>
                                        </p:tgtEl>
                                      </p:cBhvr>
                                    </p:animEffect>
                                    <p:anim calcmode="lin" valueType="num">
                                      <p:cBhvr>
                                        <p:cTn id="22" dur="1000" fill="hold"/>
                                        <p:tgtEl>
                                          <p:spTgt spid="36"/>
                                        </p:tgtEl>
                                        <p:attrNameLst>
                                          <p:attrName>ppt_x</p:attrName>
                                        </p:attrNameLst>
                                      </p:cBhvr>
                                      <p:tavLst>
                                        <p:tav tm="0">
                                          <p:val>
                                            <p:strVal val="#ppt_x"/>
                                          </p:val>
                                        </p:tav>
                                        <p:tav tm="100000">
                                          <p:val>
                                            <p:strVal val="#ppt_x"/>
                                          </p:val>
                                        </p:tav>
                                      </p:tavLst>
                                    </p:anim>
                                    <p:anim calcmode="lin" valueType="num">
                                      <p:cBhvr>
                                        <p:cTn id="2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1000"/>
                                        <p:tgtEl>
                                          <p:spTgt spid="49"/>
                                        </p:tgtEl>
                                      </p:cBhvr>
                                    </p:animEffect>
                                    <p:anim calcmode="lin" valueType="num">
                                      <p:cBhvr>
                                        <p:cTn id="29" dur="1000" fill="hold"/>
                                        <p:tgtEl>
                                          <p:spTgt spid="49"/>
                                        </p:tgtEl>
                                        <p:attrNameLst>
                                          <p:attrName>ppt_x</p:attrName>
                                        </p:attrNameLst>
                                      </p:cBhvr>
                                      <p:tavLst>
                                        <p:tav tm="0">
                                          <p:val>
                                            <p:strVal val="#ppt_x"/>
                                          </p:val>
                                        </p:tav>
                                        <p:tav tm="100000">
                                          <p:val>
                                            <p:strVal val="#ppt_x"/>
                                          </p:val>
                                        </p:tav>
                                      </p:tavLst>
                                    </p:anim>
                                    <p:anim calcmode="lin" valueType="num">
                                      <p:cBhvr>
                                        <p:cTn id="3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1000"/>
                                        <p:tgtEl>
                                          <p:spTgt spid="50"/>
                                        </p:tgtEl>
                                      </p:cBhvr>
                                    </p:animEffect>
                                    <p:anim calcmode="lin" valueType="num">
                                      <p:cBhvr>
                                        <p:cTn id="36" dur="1000" fill="hold"/>
                                        <p:tgtEl>
                                          <p:spTgt spid="50"/>
                                        </p:tgtEl>
                                        <p:attrNameLst>
                                          <p:attrName>ppt_x</p:attrName>
                                        </p:attrNameLst>
                                      </p:cBhvr>
                                      <p:tavLst>
                                        <p:tav tm="0">
                                          <p:val>
                                            <p:strVal val="#ppt_x"/>
                                          </p:val>
                                        </p:tav>
                                        <p:tav tm="100000">
                                          <p:val>
                                            <p:strVal val="#ppt_x"/>
                                          </p:val>
                                        </p:tav>
                                      </p:tavLst>
                                    </p:anim>
                                    <p:anim calcmode="lin" valueType="num">
                                      <p:cBhvr>
                                        <p:cTn id="3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854861" y="656273"/>
            <a:ext cx="6369625" cy="20341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dirty="0" smtClean="0">
                <a:solidFill>
                  <a:schemeClr val="tx1"/>
                </a:solidFill>
                <a:latin typeface="HGP明朝B" panose="02020800000000000000" pitchFamily="18" charset="-128"/>
                <a:ea typeface="HGP明朝B" panose="02020800000000000000" pitchFamily="18" charset="-128"/>
              </a:rPr>
              <a:t>作用</a:t>
            </a:r>
            <a:endParaRPr lang="en-US" altLang="ja-JP" sz="2800" dirty="0" smtClean="0">
              <a:solidFill>
                <a:schemeClr val="tx1"/>
              </a:solidFill>
              <a:latin typeface="HGP明朝B" panose="02020800000000000000" pitchFamily="18" charset="-128"/>
              <a:ea typeface="HGP明朝B" panose="02020800000000000000" pitchFamily="18" charset="-128"/>
            </a:endParaRPr>
          </a:p>
          <a:p>
            <a:r>
              <a:rPr lang="en-US" altLang="ja-JP" sz="2400" b="1" dirty="0" smtClean="0">
                <a:solidFill>
                  <a:schemeClr val="tx1"/>
                </a:solidFill>
                <a:latin typeface="HGP明朝B" panose="02020800000000000000" pitchFamily="18" charset="-128"/>
                <a:ea typeface="HGP明朝B" panose="02020800000000000000" pitchFamily="18" charset="-128"/>
              </a:rPr>
              <a:t>(</a:t>
            </a:r>
            <a:r>
              <a:rPr lang="en-US" altLang="ja-JP" sz="2400" b="1" dirty="0">
                <a:solidFill>
                  <a:schemeClr val="tx1"/>
                </a:solidFill>
                <a:latin typeface="HGP明朝B" panose="02020800000000000000" pitchFamily="18" charset="-128"/>
                <a:ea typeface="HGP明朝B" panose="02020800000000000000" pitchFamily="18" charset="-128"/>
              </a:rPr>
              <a:t>2</a:t>
            </a:r>
            <a:r>
              <a:rPr lang="en-US" altLang="ja-JP" sz="2400" b="1" dirty="0" smtClean="0">
                <a:solidFill>
                  <a:schemeClr val="tx1"/>
                </a:solidFill>
                <a:latin typeface="HGP明朝B" panose="02020800000000000000" pitchFamily="18" charset="-128"/>
                <a:ea typeface="HGP明朝B" panose="02020800000000000000" pitchFamily="18" charset="-128"/>
              </a:rPr>
              <a:t>) </a:t>
            </a:r>
            <a:r>
              <a:rPr lang="ja-JP" altLang="en-US" sz="2400" b="1" dirty="0" smtClean="0">
                <a:solidFill>
                  <a:schemeClr val="tx1"/>
                </a:solidFill>
                <a:latin typeface="HGP明朝B" panose="02020800000000000000" pitchFamily="18" charset="-128"/>
                <a:ea typeface="HGP明朝B" panose="02020800000000000000" pitchFamily="18" charset="-128"/>
              </a:rPr>
              <a:t>顆粒放出</a:t>
            </a:r>
            <a:endParaRPr lang="en-US" altLang="ja-JP" sz="2400" b="1" dirty="0" smtClean="0">
              <a:solidFill>
                <a:schemeClr val="tx1"/>
              </a:solidFill>
              <a:latin typeface="HGP明朝B" panose="02020800000000000000" pitchFamily="18" charset="-128"/>
              <a:ea typeface="HGP明朝B" panose="02020800000000000000" pitchFamily="18" charset="-128"/>
            </a:endParaRPr>
          </a:p>
          <a:p>
            <a:pPr marL="266700"/>
            <a:r>
              <a:rPr lang="ja-JP" altLang="en-US" dirty="0" smtClean="0">
                <a:solidFill>
                  <a:schemeClr val="tx1"/>
                </a:solidFill>
                <a:latin typeface="HGP明朝B" panose="02020800000000000000" pitchFamily="18" charset="-128"/>
                <a:ea typeface="HGP明朝B" panose="02020800000000000000" pitchFamily="18" charset="-128"/>
              </a:rPr>
              <a:t>血小板は</a:t>
            </a:r>
            <a:r>
              <a:rPr lang="ja-JP" altLang="en-US" dirty="0">
                <a:solidFill>
                  <a:schemeClr val="tx1"/>
                </a:solidFill>
                <a:latin typeface="HGP明朝B" panose="02020800000000000000" pitchFamily="18" charset="-128"/>
                <a:ea typeface="HGP明朝B" panose="02020800000000000000" pitchFamily="18" charset="-128"/>
              </a:rPr>
              <a:t>、</a:t>
            </a:r>
            <a:r>
              <a:rPr lang="en-US" altLang="ja-JP" dirty="0">
                <a:solidFill>
                  <a:schemeClr val="tx1"/>
                </a:solidFill>
                <a:latin typeface="HGP明朝B" panose="02020800000000000000" pitchFamily="18" charset="-128"/>
                <a:ea typeface="HGP明朝B" panose="02020800000000000000" pitchFamily="18" charset="-128"/>
              </a:rPr>
              <a:t>α</a:t>
            </a:r>
            <a:r>
              <a:rPr lang="ja-JP" altLang="en-US" dirty="0">
                <a:solidFill>
                  <a:schemeClr val="tx1"/>
                </a:solidFill>
                <a:latin typeface="HGP明朝B" panose="02020800000000000000" pitchFamily="18" charset="-128"/>
                <a:ea typeface="HGP明朝B" panose="02020800000000000000" pitchFamily="18" charset="-128"/>
              </a:rPr>
              <a:t>顆粒、濃染顆粒、リソソームなどの膜状の顆粒と、開放小管系（</a:t>
            </a:r>
            <a:r>
              <a:rPr lang="en-US" altLang="ja-JP" dirty="0">
                <a:solidFill>
                  <a:schemeClr val="tx1"/>
                </a:solidFill>
                <a:latin typeface="HGP明朝B" panose="02020800000000000000" pitchFamily="18" charset="-128"/>
                <a:ea typeface="HGP明朝B" panose="02020800000000000000" pitchFamily="18" charset="-128"/>
              </a:rPr>
              <a:t>OCS[42]</a:t>
            </a:r>
            <a:r>
              <a:rPr lang="ja-JP" altLang="en-US" dirty="0">
                <a:solidFill>
                  <a:schemeClr val="tx1"/>
                </a:solidFill>
                <a:latin typeface="HGP明朝B" panose="02020800000000000000" pitchFamily="18" charset="-128"/>
                <a:ea typeface="HGP明朝B" panose="02020800000000000000" pitchFamily="18" charset="-128"/>
              </a:rPr>
              <a:t>）と呼ばれる細胞小器官が</a:t>
            </a:r>
            <a:r>
              <a:rPr lang="ja-JP" altLang="en-US" dirty="0" smtClean="0">
                <a:solidFill>
                  <a:schemeClr val="tx1"/>
                </a:solidFill>
                <a:latin typeface="HGP明朝B" panose="02020800000000000000" pitchFamily="18" charset="-128"/>
                <a:ea typeface="HGP明朝B" panose="02020800000000000000" pitchFamily="18" charset="-128"/>
              </a:rPr>
              <a:t>存在。</a:t>
            </a:r>
            <a:endParaRPr lang="en-US" altLang="ja-JP" dirty="0" smtClean="0">
              <a:solidFill>
                <a:schemeClr val="tx1"/>
              </a:solidFill>
              <a:latin typeface="HGP明朝B" panose="02020800000000000000" pitchFamily="18" charset="-128"/>
              <a:ea typeface="HGP明朝B" panose="02020800000000000000" pitchFamily="18" charset="-128"/>
            </a:endParaRPr>
          </a:p>
          <a:p>
            <a:pPr marL="266700"/>
            <a:r>
              <a:rPr lang="ja-JP" altLang="en-US" dirty="0" smtClean="0">
                <a:solidFill>
                  <a:schemeClr val="tx1"/>
                </a:solidFill>
                <a:latin typeface="HGP明朝B" panose="02020800000000000000" pitchFamily="18" charset="-128"/>
                <a:ea typeface="HGP明朝B" panose="02020800000000000000" pitchFamily="18" charset="-128"/>
              </a:rPr>
              <a:t>血小板</a:t>
            </a:r>
            <a:r>
              <a:rPr lang="ja-JP" altLang="en-US" dirty="0">
                <a:solidFill>
                  <a:schemeClr val="tx1"/>
                </a:solidFill>
                <a:latin typeface="HGP明朝B" panose="02020800000000000000" pitchFamily="18" charset="-128"/>
                <a:ea typeface="HGP明朝B" panose="02020800000000000000" pitchFamily="18" charset="-128"/>
              </a:rPr>
              <a:t>が活性化すると、これらの細胞小器官が機能</a:t>
            </a:r>
            <a:r>
              <a:rPr lang="ja-JP" altLang="en-US" dirty="0" smtClean="0">
                <a:solidFill>
                  <a:schemeClr val="tx1"/>
                </a:solidFill>
                <a:latin typeface="HGP明朝B" panose="02020800000000000000" pitchFamily="18" charset="-128"/>
                <a:ea typeface="HGP明朝B" panose="02020800000000000000" pitchFamily="18" charset="-128"/>
              </a:rPr>
              <a:t>し、</a:t>
            </a:r>
            <a:r>
              <a:rPr lang="ja-JP" altLang="en-US" dirty="0">
                <a:solidFill>
                  <a:schemeClr val="tx1"/>
                </a:solidFill>
                <a:latin typeface="HGP明朝B" panose="02020800000000000000" pitchFamily="18" charset="-128"/>
                <a:ea typeface="HGP明朝B" panose="02020800000000000000" pitchFamily="18" charset="-128"/>
              </a:rPr>
              <a:t>顆粒内物質を細胞外へ放出</a:t>
            </a:r>
            <a:r>
              <a:rPr lang="ja-JP" altLang="en-US" dirty="0" smtClean="0">
                <a:solidFill>
                  <a:schemeClr val="tx1"/>
                </a:solidFill>
                <a:latin typeface="HGP明朝B" panose="02020800000000000000" pitchFamily="18" charset="-128"/>
                <a:ea typeface="HGP明朝B" panose="02020800000000000000" pitchFamily="18" charset="-128"/>
              </a:rPr>
              <a:t>する。</a:t>
            </a:r>
            <a:endParaRPr kumimoji="1" lang="ja-JP" altLang="en-US" dirty="0">
              <a:solidFill>
                <a:schemeClr val="tx1"/>
              </a:solidFill>
              <a:latin typeface="HGP明朝B" panose="02020800000000000000" pitchFamily="18" charset="-128"/>
              <a:ea typeface="HGP明朝B" panose="02020800000000000000" pitchFamily="18" charset="-128"/>
            </a:endParaRPr>
          </a:p>
        </p:txBody>
      </p:sp>
      <p:sp>
        <p:nvSpPr>
          <p:cNvPr id="10" name="正方形/長方形 9"/>
          <p:cNvSpPr/>
          <p:nvPr/>
        </p:nvSpPr>
        <p:spPr>
          <a:xfrm>
            <a:off x="1747825" y="2859259"/>
            <a:ext cx="6369625" cy="19084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schemeClr val="tx1"/>
                </a:solidFill>
                <a:latin typeface="HGP明朝B" panose="02020800000000000000" pitchFamily="18" charset="-128"/>
                <a:ea typeface="HGP明朝B" panose="02020800000000000000" pitchFamily="18" charset="-128"/>
              </a:rPr>
              <a:t>＊アラキドン</a:t>
            </a:r>
            <a:r>
              <a:rPr lang="ja-JP" altLang="en-US" sz="2000" dirty="0">
                <a:solidFill>
                  <a:schemeClr val="tx1"/>
                </a:solidFill>
                <a:latin typeface="HGP明朝B" panose="02020800000000000000" pitchFamily="18" charset="-128"/>
                <a:ea typeface="HGP明朝B" panose="02020800000000000000" pitchFamily="18" charset="-128"/>
              </a:rPr>
              <a:t>酸</a:t>
            </a:r>
            <a:r>
              <a:rPr lang="ja-JP" altLang="en-US" sz="2000" dirty="0" smtClean="0">
                <a:solidFill>
                  <a:schemeClr val="tx1"/>
                </a:solidFill>
                <a:latin typeface="HGP明朝B" panose="02020800000000000000" pitchFamily="18" charset="-128"/>
                <a:ea typeface="HGP明朝B" panose="02020800000000000000" pitchFamily="18" charset="-128"/>
              </a:rPr>
              <a:t>カスケード</a:t>
            </a:r>
            <a:endParaRPr lang="en-US" altLang="ja-JP" sz="2000" dirty="0" smtClean="0">
              <a:solidFill>
                <a:schemeClr val="tx1"/>
              </a:solidFill>
              <a:latin typeface="HGP明朝B" panose="02020800000000000000" pitchFamily="18" charset="-128"/>
              <a:ea typeface="HGP明朝B" panose="02020800000000000000" pitchFamily="18" charset="-128"/>
            </a:endParaRPr>
          </a:p>
          <a:p>
            <a:r>
              <a:rPr lang="ja-JP" altLang="en-US" dirty="0" smtClean="0">
                <a:solidFill>
                  <a:schemeClr val="tx1"/>
                </a:solidFill>
                <a:latin typeface="HGP明朝B" panose="02020800000000000000" pitchFamily="18" charset="-128"/>
                <a:ea typeface="HGP明朝B" panose="02020800000000000000" pitchFamily="18" charset="-128"/>
              </a:rPr>
              <a:t>脂質</a:t>
            </a:r>
            <a:r>
              <a:rPr lang="ja-JP" altLang="en-US" dirty="0">
                <a:solidFill>
                  <a:schemeClr val="tx1"/>
                </a:solidFill>
                <a:latin typeface="HGP明朝B" panose="02020800000000000000" pitchFamily="18" charset="-128"/>
                <a:ea typeface="HGP明朝B" panose="02020800000000000000" pitchFamily="18" charset="-128"/>
              </a:rPr>
              <a:t>活性物質を作る</a:t>
            </a:r>
            <a:r>
              <a:rPr lang="ja-JP" altLang="en-US" dirty="0" smtClean="0">
                <a:solidFill>
                  <a:schemeClr val="tx1"/>
                </a:solidFill>
                <a:latin typeface="HGP明朝B" panose="02020800000000000000" pitchFamily="18" charset="-128"/>
                <a:ea typeface="HGP明朝B" panose="02020800000000000000" pitchFamily="18" charset="-128"/>
              </a:rPr>
              <a:t>経路。</a:t>
            </a:r>
            <a:endParaRPr lang="en-US" altLang="ja-JP" dirty="0" smtClean="0">
              <a:solidFill>
                <a:schemeClr val="tx1"/>
              </a:solidFill>
              <a:latin typeface="HGP明朝B" panose="02020800000000000000" pitchFamily="18" charset="-128"/>
              <a:ea typeface="HGP明朝B" panose="02020800000000000000" pitchFamily="18" charset="-128"/>
            </a:endParaRPr>
          </a:p>
          <a:p>
            <a:r>
              <a:rPr lang="en-US" altLang="ja-JP" dirty="0" smtClean="0">
                <a:solidFill>
                  <a:schemeClr val="tx1"/>
                </a:solidFill>
                <a:latin typeface="HGP明朝B" panose="02020800000000000000" pitchFamily="18" charset="-128"/>
                <a:ea typeface="HGP明朝B" panose="02020800000000000000" pitchFamily="18" charset="-128"/>
              </a:rPr>
              <a:t>phospholipase </a:t>
            </a:r>
            <a:r>
              <a:rPr lang="en-US" altLang="ja-JP" dirty="0">
                <a:solidFill>
                  <a:schemeClr val="tx1"/>
                </a:solidFill>
                <a:latin typeface="HGP明朝B" panose="02020800000000000000" pitchFamily="18" charset="-128"/>
                <a:ea typeface="HGP明朝B" panose="02020800000000000000" pitchFamily="18" charset="-128"/>
              </a:rPr>
              <a:t>A2 </a:t>
            </a:r>
            <a:r>
              <a:rPr lang="ja-JP" altLang="en-US" dirty="0">
                <a:solidFill>
                  <a:schemeClr val="tx1"/>
                </a:solidFill>
                <a:latin typeface="HGP明朝B" panose="02020800000000000000" pitchFamily="18" charset="-128"/>
                <a:ea typeface="HGP明朝B" panose="02020800000000000000" pitchFamily="18" charset="-128"/>
              </a:rPr>
              <a:t>（</a:t>
            </a:r>
            <a:r>
              <a:rPr lang="en-US" altLang="ja-JP" dirty="0">
                <a:solidFill>
                  <a:schemeClr val="tx1"/>
                </a:solidFill>
                <a:latin typeface="HGP明朝B" panose="02020800000000000000" pitchFamily="18" charset="-128"/>
                <a:ea typeface="HGP明朝B" panose="02020800000000000000" pitchFamily="18" charset="-128"/>
              </a:rPr>
              <a:t>PLA2</a:t>
            </a:r>
            <a:r>
              <a:rPr lang="ja-JP" altLang="en-US" dirty="0" smtClean="0">
                <a:solidFill>
                  <a:schemeClr val="tx1"/>
                </a:solidFill>
                <a:latin typeface="HGP明朝B" panose="02020800000000000000" pitchFamily="18" charset="-128"/>
                <a:ea typeface="HGP明朝B" panose="02020800000000000000" pitchFamily="18" charset="-128"/>
              </a:rPr>
              <a:t>）によりアラキドン酸が放出され、アラキドン</a:t>
            </a:r>
            <a:r>
              <a:rPr lang="ja-JP" altLang="en-US" dirty="0">
                <a:solidFill>
                  <a:schemeClr val="tx1"/>
                </a:solidFill>
                <a:latin typeface="HGP明朝B" panose="02020800000000000000" pitchFamily="18" charset="-128"/>
                <a:ea typeface="HGP明朝B" panose="02020800000000000000" pitchFamily="18" charset="-128"/>
              </a:rPr>
              <a:t>酸を材料にシクロオキシゲナーゼ</a:t>
            </a:r>
            <a:r>
              <a:rPr lang="en-US" altLang="ja-JP" dirty="0">
                <a:solidFill>
                  <a:schemeClr val="tx1"/>
                </a:solidFill>
                <a:latin typeface="HGP明朝B" panose="02020800000000000000" pitchFamily="18" charset="-128"/>
                <a:ea typeface="HGP明朝B" panose="02020800000000000000" pitchFamily="18" charset="-128"/>
              </a:rPr>
              <a:t>-1</a:t>
            </a:r>
            <a:r>
              <a:rPr lang="ja-JP" altLang="en-US" dirty="0">
                <a:solidFill>
                  <a:schemeClr val="tx1"/>
                </a:solidFill>
                <a:latin typeface="HGP明朝B" panose="02020800000000000000" pitchFamily="18" charset="-128"/>
                <a:ea typeface="HGP明朝B" panose="02020800000000000000" pitchFamily="18" charset="-128"/>
              </a:rPr>
              <a:t>（</a:t>
            </a:r>
            <a:r>
              <a:rPr lang="en-US" altLang="ja-JP" dirty="0">
                <a:solidFill>
                  <a:schemeClr val="tx1"/>
                </a:solidFill>
                <a:latin typeface="HGP明朝B" panose="02020800000000000000" pitchFamily="18" charset="-128"/>
                <a:ea typeface="HGP明朝B" panose="02020800000000000000" pitchFamily="18" charset="-128"/>
              </a:rPr>
              <a:t>COX-1</a:t>
            </a:r>
            <a:r>
              <a:rPr lang="ja-JP" altLang="en-US" dirty="0" smtClean="0">
                <a:solidFill>
                  <a:schemeClr val="tx1"/>
                </a:solidFill>
                <a:latin typeface="HGP明朝B" panose="02020800000000000000" pitchFamily="18" charset="-128"/>
                <a:ea typeface="HGP明朝B" panose="02020800000000000000" pitchFamily="18" charset="-128"/>
              </a:rPr>
              <a:t>）に</a:t>
            </a:r>
            <a:r>
              <a:rPr lang="ja-JP" altLang="en-US" dirty="0">
                <a:solidFill>
                  <a:schemeClr val="tx1"/>
                </a:solidFill>
                <a:latin typeface="HGP明朝B" panose="02020800000000000000" pitchFamily="18" charset="-128"/>
                <a:ea typeface="HGP明朝B" panose="02020800000000000000" pitchFamily="18" charset="-128"/>
              </a:rPr>
              <a:t>よって合成されるプロスタグランジン</a:t>
            </a:r>
            <a:r>
              <a:rPr lang="en-US" altLang="ja-JP" dirty="0">
                <a:solidFill>
                  <a:schemeClr val="tx1"/>
                </a:solidFill>
                <a:latin typeface="HGP明朝B" panose="02020800000000000000" pitchFamily="18" charset="-128"/>
                <a:ea typeface="HGP明朝B" panose="02020800000000000000" pitchFamily="18" charset="-128"/>
              </a:rPr>
              <a:t>H2</a:t>
            </a:r>
            <a:r>
              <a:rPr lang="ja-JP" altLang="en-US" dirty="0">
                <a:solidFill>
                  <a:schemeClr val="tx1"/>
                </a:solidFill>
                <a:latin typeface="HGP明朝B" panose="02020800000000000000" pitchFamily="18" charset="-128"/>
                <a:ea typeface="HGP明朝B" panose="02020800000000000000" pitchFamily="18" charset="-128"/>
              </a:rPr>
              <a:t>（</a:t>
            </a:r>
            <a:r>
              <a:rPr lang="en-US" altLang="ja-JP" dirty="0">
                <a:solidFill>
                  <a:schemeClr val="tx1"/>
                </a:solidFill>
                <a:latin typeface="HGP明朝B" panose="02020800000000000000" pitchFamily="18" charset="-128"/>
                <a:ea typeface="HGP明朝B" panose="02020800000000000000" pitchFamily="18" charset="-128"/>
              </a:rPr>
              <a:t>PGH2</a:t>
            </a:r>
            <a:r>
              <a:rPr lang="ja-JP" altLang="en-US" dirty="0" smtClean="0">
                <a:solidFill>
                  <a:schemeClr val="tx1"/>
                </a:solidFill>
                <a:latin typeface="HGP明朝B" panose="02020800000000000000" pitchFamily="18" charset="-128"/>
                <a:ea typeface="HGP明朝B" panose="02020800000000000000" pitchFamily="18" charset="-128"/>
              </a:rPr>
              <a:t>）を</a:t>
            </a:r>
            <a:r>
              <a:rPr lang="ja-JP" altLang="en-US" dirty="0">
                <a:solidFill>
                  <a:schemeClr val="tx1"/>
                </a:solidFill>
                <a:latin typeface="HGP明朝B" panose="02020800000000000000" pitchFamily="18" charset="-128"/>
                <a:ea typeface="HGP明朝B" panose="02020800000000000000" pitchFamily="18" charset="-128"/>
              </a:rPr>
              <a:t>経由して合成される。ここで作られ放出された</a:t>
            </a:r>
            <a:r>
              <a:rPr lang="en-US" altLang="ja-JP" dirty="0">
                <a:solidFill>
                  <a:schemeClr val="tx1"/>
                </a:solidFill>
                <a:latin typeface="HGP明朝B" panose="02020800000000000000" pitchFamily="18" charset="-128"/>
                <a:ea typeface="HGP明朝B" panose="02020800000000000000" pitchFamily="18" charset="-128"/>
              </a:rPr>
              <a:t>TXA2</a:t>
            </a:r>
            <a:r>
              <a:rPr lang="ja-JP" altLang="en-US" dirty="0">
                <a:solidFill>
                  <a:schemeClr val="tx1"/>
                </a:solidFill>
                <a:latin typeface="HGP明朝B" panose="02020800000000000000" pitchFamily="18" charset="-128"/>
                <a:ea typeface="HGP明朝B" panose="02020800000000000000" pitchFamily="18" charset="-128"/>
              </a:rPr>
              <a:t>は、他の血小板の</a:t>
            </a:r>
            <a:r>
              <a:rPr lang="en-US" altLang="ja-JP" dirty="0">
                <a:solidFill>
                  <a:schemeClr val="tx1"/>
                </a:solidFill>
                <a:latin typeface="HGP明朝B" panose="02020800000000000000" pitchFamily="18" charset="-128"/>
                <a:ea typeface="HGP明朝B" panose="02020800000000000000" pitchFamily="18" charset="-128"/>
              </a:rPr>
              <a:t>TXA2</a:t>
            </a:r>
            <a:r>
              <a:rPr lang="ja-JP" altLang="en-US" dirty="0">
                <a:solidFill>
                  <a:schemeClr val="tx1"/>
                </a:solidFill>
                <a:latin typeface="HGP明朝B" panose="02020800000000000000" pitchFamily="18" charset="-128"/>
                <a:ea typeface="HGP明朝B" panose="02020800000000000000" pitchFamily="18" charset="-128"/>
              </a:rPr>
              <a:t>受容体（</a:t>
            </a:r>
            <a:r>
              <a:rPr lang="en-US" altLang="ja-JP" dirty="0">
                <a:solidFill>
                  <a:schemeClr val="tx1"/>
                </a:solidFill>
                <a:latin typeface="HGP明朝B" panose="02020800000000000000" pitchFamily="18" charset="-128"/>
                <a:ea typeface="HGP明朝B" panose="02020800000000000000" pitchFamily="18" charset="-128"/>
              </a:rPr>
              <a:t>TP</a:t>
            </a:r>
            <a:r>
              <a:rPr lang="ja-JP" altLang="en-US" dirty="0">
                <a:solidFill>
                  <a:schemeClr val="tx1"/>
                </a:solidFill>
                <a:latin typeface="HGP明朝B" panose="02020800000000000000" pitchFamily="18" charset="-128"/>
                <a:ea typeface="HGP明朝B" panose="02020800000000000000" pitchFamily="18" charset="-128"/>
              </a:rPr>
              <a:t>と呼ばれる）に結合し、活性化を増強</a:t>
            </a:r>
            <a:r>
              <a:rPr lang="ja-JP" altLang="en-US" dirty="0" smtClean="0">
                <a:solidFill>
                  <a:schemeClr val="tx1"/>
                </a:solidFill>
                <a:latin typeface="HGP明朝B" panose="02020800000000000000" pitchFamily="18" charset="-128"/>
                <a:ea typeface="HGP明朝B" panose="02020800000000000000" pitchFamily="18" charset="-128"/>
              </a:rPr>
              <a:t>する。</a:t>
            </a:r>
            <a:endParaRPr kumimoji="1" lang="ja-JP" altLang="en-US" dirty="0">
              <a:solidFill>
                <a:schemeClr val="tx1"/>
              </a:solidFill>
              <a:latin typeface="HGP明朝B" panose="02020800000000000000" pitchFamily="18" charset="-128"/>
              <a:ea typeface="HGP明朝B" panose="02020800000000000000" pitchFamily="18" charset="-128"/>
            </a:endParaRPr>
          </a:p>
        </p:txBody>
      </p:sp>
      <p:sp>
        <p:nvSpPr>
          <p:cNvPr id="11" name="正方形/長方形 10"/>
          <p:cNvSpPr/>
          <p:nvPr/>
        </p:nvSpPr>
        <p:spPr>
          <a:xfrm>
            <a:off x="7625080" y="6464106"/>
            <a:ext cx="5582920" cy="3323987"/>
          </a:xfrm>
          <a:prstGeom prst="rect">
            <a:avLst/>
          </a:prstGeom>
        </p:spPr>
        <p:txBody>
          <a:bodyPr wrap="square">
            <a:spAutoFit/>
          </a:bodyPr>
          <a:lstStyle/>
          <a:p>
            <a:r>
              <a:rPr lang="ja-JP" altLang="en-US" sz="1400" b="1" dirty="0">
                <a:latin typeface="HGP明朝B" panose="02020800000000000000" pitchFamily="18" charset="-128"/>
                <a:ea typeface="HGP明朝B" panose="02020800000000000000" pitchFamily="18" charset="-128"/>
              </a:rPr>
              <a:t>抗血小板薬一覧</a:t>
            </a:r>
          </a:p>
          <a:p>
            <a:r>
              <a:rPr lang="ja-JP" altLang="en-US" sz="1400" dirty="0" smtClean="0">
                <a:latin typeface="HGP明朝B" panose="02020800000000000000" pitchFamily="18" charset="-128"/>
                <a:ea typeface="HGP明朝B" panose="02020800000000000000" pitchFamily="18" charset="-128"/>
              </a:rPr>
              <a:t>①トロンボキサン</a:t>
            </a:r>
            <a:r>
              <a:rPr lang="ja-JP" altLang="en-US" sz="1400" dirty="0">
                <a:latin typeface="HGP明朝B" panose="02020800000000000000" pitchFamily="18" charset="-128"/>
                <a:ea typeface="HGP明朝B" panose="02020800000000000000" pitchFamily="18" charset="-128"/>
              </a:rPr>
              <a:t>やプロスタグランジンに関与する</a:t>
            </a:r>
            <a:r>
              <a:rPr lang="ja-JP" altLang="en-US" sz="1400" dirty="0" smtClean="0">
                <a:latin typeface="HGP明朝B" panose="02020800000000000000" pitchFamily="18" charset="-128"/>
                <a:ea typeface="HGP明朝B" panose="02020800000000000000" pitchFamily="18" charset="-128"/>
              </a:rPr>
              <a:t>薬剤</a:t>
            </a:r>
            <a:endParaRPr lang="en-US" altLang="ja-JP" sz="1400" dirty="0" smtClean="0">
              <a:latin typeface="HGP明朝B" panose="02020800000000000000" pitchFamily="18" charset="-128"/>
              <a:ea typeface="HGP明朝B" panose="02020800000000000000" pitchFamily="18" charset="-128"/>
            </a:endParaRPr>
          </a:p>
          <a:p>
            <a:r>
              <a:rPr lang="ja-JP" altLang="en-US" sz="1400" dirty="0">
                <a:latin typeface="HGP明朝B" panose="02020800000000000000" pitchFamily="18" charset="-128"/>
                <a:ea typeface="HGP明朝B" panose="02020800000000000000" pitchFamily="18" charset="-128"/>
              </a:rPr>
              <a:t>　</a:t>
            </a:r>
            <a:r>
              <a:rPr lang="en-US" altLang="ja-JP" sz="1400" dirty="0">
                <a:latin typeface="HGP明朝B" panose="02020800000000000000" pitchFamily="18" charset="-128"/>
                <a:ea typeface="HGP明朝B" panose="02020800000000000000" pitchFamily="18" charset="-128"/>
              </a:rPr>
              <a:t>COX-1</a:t>
            </a:r>
            <a:r>
              <a:rPr lang="ja-JP" altLang="en-US" sz="1400" dirty="0">
                <a:latin typeface="HGP明朝B" panose="02020800000000000000" pitchFamily="18" charset="-128"/>
                <a:ea typeface="HGP明朝B" panose="02020800000000000000" pitchFamily="18" charset="-128"/>
              </a:rPr>
              <a:t>阻害　：　アスピリン</a:t>
            </a:r>
            <a:endParaRPr lang="en-US" altLang="ja-JP" sz="1400" dirty="0">
              <a:latin typeface="HGP明朝B" panose="02020800000000000000" pitchFamily="18" charset="-128"/>
              <a:ea typeface="HGP明朝B" panose="02020800000000000000" pitchFamily="18" charset="-128"/>
            </a:endParaRPr>
          </a:p>
          <a:p>
            <a:r>
              <a:rPr lang="ja-JP" altLang="en-US" sz="1400" dirty="0">
                <a:latin typeface="HGP明朝B" panose="02020800000000000000" pitchFamily="18" charset="-128"/>
                <a:ea typeface="HGP明朝B" panose="02020800000000000000" pitchFamily="18" charset="-128"/>
              </a:rPr>
              <a:t>　プロスタグランジン製剤　：　</a:t>
            </a:r>
            <a:r>
              <a:rPr lang="ja-JP" altLang="en-US" sz="1400" dirty="0" smtClean="0">
                <a:latin typeface="HGP明朝B" panose="02020800000000000000" pitchFamily="18" charset="-128"/>
                <a:ea typeface="HGP明朝B" panose="02020800000000000000" pitchFamily="18" charset="-128"/>
              </a:rPr>
              <a:t>オパルモン</a:t>
            </a:r>
            <a:r>
              <a:rPr lang="ja-JP" altLang="en-US" sz="1400" dirty="0">
                <a:latin typeface="HGP明朝B" panose="02020800000000000000" pitchFamily="18" charset="-128"/>
                <a:ea typeface="HGP明朝B" panose="02020800000000000000" pitchFamily="18" charset="-128"/>
              </a:rPr>
              <a:t>、</a:t>
            </a:r>
            <a:r>
              <a:rPr lang="ja-JP" altLang="en-US" sz="1400" dirty="0" smtClean="0">
                <a:latin typeface="HGP明朝B" panose="02020800000000000000" pitchFamily="18" charset="-128"/>
                <a:ea typeface="HGP明朝B" panose="02020800000000000000" pitchFamily="18" charset="-128"/>
              </a:rPr>
              <a:t>プロレナール</a:t>
            </a:r>
            <a:endParaRPr lang="en-US" altLang="ja-JP" sz="1400" dirty="0" smtClean="0">
              <a:latin typeface="HGP明朝B" panose="02020800000000000000" pitchFamily="18" charset="-128"/>
              <a:ea typeface="HGP明朝B" panose="02020800000000000000" pitchFamily="18" charset="-128"/>
            </a:endParaRPr>
          </a:p>
          <a:p>
            <a:r>
              <a:rPr lang="ja-JP" altLang="en-US" sz="1400" dirty="0">
                <a:latin typeface="HGP明朝B" panose="02020800000000000000" pitchFamily="18" charset="-128"/>
                <a:ea typeface="HGP明朝B" panose="02020800000000000000" pitchFamily="18" charset="-128"/>
              </a:rPr>
              <a:t>　</a:t>
            </a:r>
            <a:r>
              <a:rPr lang="ja-JP" altLang="en-US" sz="1400" dirty="0" smtClean="0">
                <a:latin typeface="HGP明朝B" panose="02020800000000000000" pitchFamily="18" charset="-128"/>
                <a:ea typeface="HGP明朝B" panose="02020800000000000000" pitchFamily="18" charset="-128"/>
              </a:rPr>
              <a:t>　　　　　　　　　　　　　　　　　　ドルナー</a:t>
            </a:r>
            <a:r>
              <a:rPr lang="ja-JP" altLang="en-US" sz="1400" dirty="0">
                <a:latin typeface="HGP明朝B" panose="02020800000000000000" pitchFamily="18" charset="-128"/>
                <a:ea typeface="HGP明朝B" panose="02020800000000000000" pitchFamily="18" charset="-128"/>
              </a:rPr>
              <a:t>、</a:t>
            </a:r>
            <a:r>
              <a:rPr lang="ja-JP" altLang="en-US" sz="1400" dirty="0" smtClean="0">
                <a:latin typeface="HGP明朝B" panose="02020800000000000000" pitchFamily="18" charset="-128"/>
                <a:ea typeface="HGP明朝B" panose="02020800000000000000" pitchFamily="18" charset="-128"/>
              </a:rPr>
              <a:t>プロサイリン</a:t>
            </a:r>
            <a:endParaRPr lang="en-US" altLang="ja-JP" sz="1400" dirty="0" smtClean="0">
              <a:latin typeface="HGP明朝B" panose="02020800000000000000" pitchFamily="18" charset="-128"/>
              <a:ea typeface="HGP明朝B" panose="02020800000000000000" pitchFamily="18" charset="-128"/>
            </a:endParaRPr>
          </a:p>
          <a:p>
            <a:r>
              <a:rPr lang="ja-JP" altLang="en-US" sz="1400" dirty="0">
                <a:latin typeface="HGP明朝B" panose="02020800000000000000" pitchFamily="18" charset="-128"/>
                <a:ea typeface="HGP明朝B" panose="02020800000000000000" pitchFamily="18" charset="-128"/>
              </a:rPr>
              <a:t>　トロンボキサン合成酵素</a:t>
            </a:r>
            <a:r>
              <a:rPr lang="ja-JP" altLang="en-US" sz="1400" dirty="0" smtClean="0">
                <a:latin typeface="HGP明朝B" panose="02020800000000000000" pitchFamily="18" charset="-128"/>
                <a:ea typeface="HGP明朝B" panose="02020800000000000000" pitchFamily="18" charset="-128"/>
              </a:rPr>
              <a:t>阻害剤　：　オザグレルナトリウム</a:t>
            </a:r>
            <a:endParaRPr lang="en-US" altLang="ja-JP" sz="1400" dirty="0" smtClean="0">
              <a:latin typeface="HGP明朝B" panose="02020800000000000000" pitchFamily="18" charset="-128"/>
              <a:ea typeface="HGP明朝B" panose="02020800000000000000" pitchFamily="18" charset="-128"/>
            </a:endParaRPr>
          </a:p>
          <a:p>
            <a:r>
              <a:rPr lang="ja-JP" altLang="en-US" sz="1400" dirty="0">
                <a:latin typeface="HGP明朝B" panose="02020800000000000000" pitchFamily="18" charset="-128"/>
                <a:ea typeface="HGP明朝B" panose="02020800000000000000" pitchFamily="18" charset="-128"/>
              </a:rPr>
              <a:t>　</a:t>
            </a:r>
            <a:r>
              <a:rPr lang="ja-JP" altLang="en-US" sz="1400" dirty="0" smtClean="0">
                <a:latin typeface="HGP明朝B" panose="02020800000000000000" pitchFamily="18" charset="-128"/>
                <a:ea typeface="HGP明朝B" panose="02020800000000000000" pitchFamily="18" charset="-128"/>
              </a:rPr>
              <a:t>　　　　　　　　　　　　　　　　　　　　　　（</a:t>
            </a:r>
            <a:r>
              <a:rPr lang="ja-JP" altLang="en-US" sz="1400" dirty="0">
                <a:latin typeface="HGP明朝B" panose="02020800000000000000" pitchFamily="18" charset="-128"/>
                <a:ea typeface="HGP明朝B" panose="02020800000000000000" pitchFamily="18" charset="-128"/>
              </a:rPr>
              <a:t>カタクロット、キサンボン</a:t>
            </a:r>
            <a:r>
              <a:rPr lang="ja-JP" altLang="en-US" sz="1400" dirty="0" smtClean="0">
                <a:latin typeface="HGP明朝B" panose="02020800000000000000" pitchFamily="18" charset="-128"/>
                <a:ea typeface="HGP明朝B" panose="02020800000000000000" pitchFamily="18" charset="-128"/>
              </a:rPr>
              <a:t>）</a:t>
            </a:r>
            <a:endParaRPr lang="en-US" altLang="ja-JP" sz="1400" dirty="0" smtClean="0">
              <a:latin typeface="HGP明朝B" panose="02020800000000000000" pitchFamily="18" charset="-128"/>
              <a:ea typeface="HGP明朝B" panose="02020800000000000000" pitchFamily="18" charset="-128"/>
            </a:endParaRPr>
          </a:p>
          <a:p>
            <a:r>
              <a:rPr lang="ja-JP" altLang="en-US" sz="1400" dirty="0" smtClean="0">
                <a:latin typeface="HGP明朝B" panose="02020800000000000000" pitchFamily="18" charset="-128"/>
                <a:ea typeface="HGP明朝B" panose="02020800000000000000" pitchFamily="18" charset="-128"/>
              </a:rPr>
              <a:t>②</a:t>
            </a:r>
            <a:r>
              <a:rPr lang="en-US" altLang="ja-JP" sz="1400" dirty="0" err="1" smtClean="0">
                <a:latin typeface="HGP明朝B" panose="02020800000000000000" pitchFamily="18" charset="-128"/>
                <a:ea typeface="HGP明朝B" panose="02020800000000000000" pitchFamily="18" charset="-128"/>
              </a:rPr>
              <a:t>cAMP</a:t>
            </a:r>
            <a:r>
              <a:rPr lang="ja-JP" altLang="en-US" sz="1400" dirty="0">
                <a:latin typeface="HGP明朝B" panose="02020800000000000000" pitchFamily="18" charset="-128"/>
                <a:ea typeface="HGP明朝B" panose="02020800000000000000" pitchFamily="18" charset="-128"/>
              </a:rPr>
              <a:t>濃度とカルシウムイオン</a:t>
            </a:r>
            <a:r>
              <a:rPr lang="ja-JP" altLang="en-US" sz="1400" dirty="0" smtClean="0">
                <a:latin typeface="HGP明朝B" panose="02020800000000000000" pitchFamily="18" charset="-128"/>
                <a:ea typeface="HGP明朝B" panose="02020800000000000000" pitchFamily="18" charset="-128"/>
              </a:rPr>
              <a:t>濃度を</a:t>
            </a:r>
            <a:r>
              <a:rPr lang="ja-JP" altLang="en-US" sz="1400" dirty="0">
                <a:latin typeface="HGP明朝B" panose="02020800000000000000" pitchFamily="18" charset="-128"/>
                <a:ea typeface="HGP明朝B" panose="02020800000000000000" pitchFamily="18" charset="-128"/>
              </a:rPr>
              <a:t>標的とする</a:t>
            </a:r>
            <a:r>
              <a:rPr lang="ja-JP" altLang="en-US" sz="1400" dirty="0" smtClean="0">
                <a:latin typeface="HGP明朝B" panose="02020800000000000000" pitchFamily="18" charset="-128"/>
                <a:ea typeface="HGP明朝B" panose="02020800000000000000" pitchFamily="18" charset="-128"/>
              </a:rPr>
              <a:t>薬剤</a:t>
            </a:r>
            <a:endParaRPr lang="en-US" altLang="ja-JP" sz="1400" dirty="0" smtClean="0">
              <a:latin typeface="HGP明朝B" panose="02020800000000000000" pitchFamily="18" charset="-128"/>
              <a:ea typeface="HGP明朝B" panose="02020800000000000000" pitchFamily="18" charset="-128"/>
            </a:endParaRPr>
          </a:p>
          <a:p>
            <a:r>
              <a:rPr lang="ja-JP" altLang="en-US" sz="1400" dirty="0" smtClean="0">
                <a:latin typeface="HGP明朝B" panose="02020800000000000000" pitchFamily="18" charset="-128"/>
                <a:ea typeface="HGP明朝B" panose="02020800000000000000" pitchFamily="18" charset="-128"/>
              </a:rPr>
              <a:t>　チエノピリジン誘導体　：　（</a:t>
            </a:r>
            <a:r>
              <a:rPr lang="ja-JP" altLang="en-US" sz="1400" dirty="0">
                <a:latin typeface="HGP明朝B" panose="02020800000000000000" pitchFamily="18" charset="-128"/>
                <a:ea typeface="HGP明朝B" panose="02020800000000000000" pitchFamily="18" charset="-128"/>
              </a:rPr>
              <a:t>パナルジン）プラビックス</a:t>
            </a:r>
            <a:r>
              <a:rPr lang="ja-JP" altLang="en-US" sz="1400" dirty="0" smtClean="0">
                <a:latin typeface="HGP明朝B" panose="02020800000000000000" pitchFamily="18" charset="-128"/>
                <a:ea typeface="HGP明朝B" panose="02020800000000000000" pitchFamily="18" charset="-128"/>
              </a:rPr>
              <a:t>、</a:t>
            </a:r>
            <a:endParaRPr lang="en-US" altLang="ja-JP" sz="1400" dirty="0" smtClean="0">
              <a:latin typeface="HGP明朝B" panose="02020800000000000000" pitchFamily="18" charset="-128"/>
              <a:ea typeface="HGP明朝B" panose="02020800000000000000" pitchFamily="18" charset="-128"/>
            </a:endParaRPr>
          </a:p>
          <a:p>
            <a:r>
              <a:rPr lang="ja-JP" altLang="en-US" sz="1400" dirty="0">
                <a:latin typeface="HGP明朝B" panose="02020800000000000000" pitchFamily="18" charset="-128"/>
                <a:ea typeface="HGP明朝B" panose="02020800000000000000" pitchFamily="18" charset="-128"/>
              </a:rPr>
              <a:t>　</a:t>
            </a:r>
            <a:r>
              <a:rPr lang="ja-JP" altLang="en-US" sz="1400" dirty="0" smtClean="0">
                <a:latin typeface="HGP明朝B" panose="02020800000000000000" pitchFamily="18" charset="-128"/>
                <a:ea typeface="HGP明朝B" panose="02020800000000000000" pitchFamily="18" charset="-128"/>
              </a:rPr>
              <a:t>　　　　　　　　　　　　　　　　プラスグレル</a:t>
            </a:r>
            <a:r>
              <a:rPr lang="ja-JP" altLang="en-US" sz="1400" dirty="0">
                <a:latin typeface="HGP明朝B" panose="02020800000000000000" pitchFamily="18" charset="-128"/>
                <a:ea typeface="HGP明朝B" panose="02020800000000000000" pitchFamily="18" charset="-128"/>
              </a:rPr>
              <a:t>（エフィエント）</a:t>
            </a:r>
            <a:r>
              <a:rPr lang="ja-JP" altLang="en-US" sz="1400" dirty="0" smtClean="0">
                <a:latin typeface="HGP明朝B" panose="02020800000000000000" pitchFamily="18" charset="-128"/>
                <a:ea typeface="HGP明朝B" panose="02020800000000000000" pitchFamily="18" charset="-128"/>
              </a:rPr>
              <a:t>、</a:t>
            </a:r>
            <a:endParaRPr lang="en-US" altLang="ja-JP" sz="1400" dirty="0" smtClean="0">
              <a:latin typeface="HGP明朝B" panose="02020800000000000000" pitchFamily="18" charset="-128"/>
              <a:ea typeface="HGP明朝B" panose="02020800000000000000" pitchFamily="18" charset="-128"/>
            </a:endParaRPr>
          </a:p>
          <a:p>
            <a:r>
              <a:rPr lang="ja-JP" altLang="en-US" sz="1400" dirty="0">
                <a:latin typeface="HGP明朝B" panose="02020800000000000000" pitchFamily="18" charset="-128"/>
                <a:ea typeface="HGP明朝B" panose="02020800000000000000" pitchFamily="18" charset="-128"/>
              </a:rPr>
              <a:t>　</a:t>
            </a:r>
            <a:r>
              <a:rPr lang="ja-JP" altLang="en-US" sz="1400" dirty="0" smtClean="0">
                <a:latin typeface="HGP明朝B" panose="02020800000000000000" pitchFamily="18" charset="-128"/>
                <a:ea typeface="HGP明朝B" panose="02020800000000000000" pitchFamily="18" charset="-128"/>
              </a:rPr>
              <a:t>　　　　　　　　　　　　　　　　チクロピジン</a:t>
            </a:r>
            <a:endParaRPr lang="en-US" altLang="ja-JP" sz="1400" dirty="0" smtClean="0">
              <a:latin typeface="HGP明朝B" panose="02020800000000000000" pitchFamily="18" charset="-128"/>
              <a:ea typeface="HGP明朝B" panose="02020800000000000000" pitchFamily="18" charset="-128"/>
            </a:endParaRPr>
          </a:p>
          <a:p>
            <a:r>
              <a:rPr lang="ja-JP" altLang="en-US" sz="1400" dirty="0">
                <a:latin typeface="HGP明朝B" panose="02020800000000000000" pitchFamily="18" charset="-128"/>
                <a:ea typeface="HGP明朝B" panose="02020800000000000000" pitchFamily="18" charset="-128"/>
              </a:rPr>
              <a:t>　</a:t>
            </a:r>
            <a:r>
              <a:rPr lang="ja-JP" altLang="en-US" sz="1400" dirty="0" smtClean="0">
                <a:latin typeface="HGP明朝B" panose="02020800000000000000" pitchFamily="18" charset="-128"/>
                <a:ea typeface="HGP明朝B" panose="02020800000000000000" pitchFamily="18" charset="-128"/>
              </a:rPr>
              <a:t>　　　　　　：　プラビックス</a:t>
            </a:r>
            <a:r>
              <a:rPr lang="ja-JP" altLang="en-US" sz="1400" dirty="0">
                <a:latin typeface="HGP明朝B" panose="02020800000000000000" pitchFamily="18" charset="-128"/>
                <a:ea typeface="HGP明朝B" panose="02020800000000000000" pitchFamily="18" charset="-128"/>
              </a:rPr>
              <a:t>（成分名：クロピドグレル）、</a:t>
            </a:r>
          </a:p>
          <a:p>
            <a:r>
              <a:rPr lang="ja-JP" altLang="en-US" sz="1400" dirty="0" smtClean="0">
                <a:latin typeface="HGP明朝B" panose="02020800000000000000" pitchFamily="18" charset="-128"/>
                <a:ea typeface="HGP明朝B" panose="02020800000000000000" pitchFamily="18" charset="-128"/>
              </a:rPr>
              <a:t>　</a:t>
            </a:r>
            <a:r>
              <a:rPr lang="en-US" altLang="ja-JP" sz="1400" dirty="0" smtClean="0">
                <a:latin typeface="HGP明朝B" panose="02020800000000000000" pitchFamily="18" charset="-128"/>
                <a:ea typeface="HGP明朝B" panose="02020800000000000000" pitchFamily="18" charset="-128"/>
              </a:rPr>
              <a:t>5</a:t>
            </a:r>
            <a:r>
              <a:rPr lang="en-US" altLang="ja-JP" sz="1400" dirty="0">
                <a:latin typeface="HGP明朝B" panose="02020800000000000000" pitchFamily="18" charset="-128"/>
                <a:ea typeface="HGP明朝B" panose="02020800000000000000" pitchFamily="18" charset="-128"/>
              </a:rPr>
              <a:t>−</a:t>
            </a:r>
            <a:r>
              <a:rPr lang="ja-JP" altLang="en-US" sz="1400" dirty="0">
                <a:latin typeface="HGP明朝B" panose="02020800000000000000" pitchFamily="18" charset="-128"/>
                <a:ea typeface="HGP明朝B" panose="02020800000000000000" pitchFamily="18" charset="-128"/>
              </a:rPr>
              <a:t>セロトニン受容体</a:t>
            </a:r>
            <a:r>
              <a:rPr lang="en-US" altLang="ja-JP" sz="1400" dirty="0">
                <a:latin typeface="HGP明朝B" panose="02020800000000000000" pitchFamily="18" charset="-128"/>
                <a:ea typeface="HGP明朝B" panose="02020800000000000000" pitchFamily="18" charset="-128"/>
              </a:rPr>
              <a:t>2</a:t>
            </a:r>
            <a:r>
              <a:rPr lang="ja-JP" altLang="en-US" sz="1400" dirty="0">
                <a:latin typeface="HGP明朝B" panose="02020800000000000000" pitchFamily="18" charset="-128"/>
                <a:ea typeface="HGP明朝B" panose="02020800000000000000" pitchFamily="18" charset="-128"/>
              </a:rPr>
              <a:t>拮抗剤</a:t>
            </a:r>
          </a:p>
          <a:p>
            <a:r>
              <a:rPr lang="ja-JP" altLang="en-US" sz="1400" dirty="0">
                <a:latin typeface="HGP明朝B" panose="02020800000000000000" pitchFamily="18" charset="-128"/>
                <a:ea typeface="HGP明朝B" panose="02020800000000000000" pitchFamily="18" charset="-128"/>
              </a:rPr>
              <a:t>　</a:t>
            </a:r>
            <a:r>
              <a:rPr lang="ja-JP" altLang="en-US" sz="1400" dirty="0" smtClean="0">
                <a:latin typeface="HGP明朝B" panose="02020800000000000000" pitchFamily="18" charset="-128"/>
                <a:ea typeface="HGP明朝B" panose="02020800000000000000" pitchFamily="18" charset="-128"/>
              </a:rPr>
              <a:t>　　　塩酸</a:t>
            </a:r>
            <a:r>
              <a:rPr lang="ja-JP" altLang="en-US" sz="1400" dirty="0">
                <a:latin typeface="HGP明朝B" panose="02020800000000000000" pitchFamily="18" charset="-128"/>
                <a:ea typeface="HGP明朝B" panose="02020800000000000000" pitchFamily="18" charset="-128"/>
              </a:rPr>
              <a:t>サルポグレラート（アンプラーク</a:t>
            </a:r>
            <a:r>
              <a:rPr lang="ja-JP" altLang="en-US" sz="1400" dirty="0" smtClean="0">
                <a:latin typeface="HGP明朝B" panose="02020800000000000000" pitchFamily="18" charset="-128"/>
                <a:ea typeface="HGP明朝B" panose="02020800000000000000" pitchFamily="18" charset="-128"/>
              </a:rPr>
              <a:t>）</a:t>
            </a:r>
            <a:endParaRPr lang="en-US" altLang="ja-JP" sz="1400" dirty="0">
              <a:latin typeface="HGP明朝B" panose="02020800000000000000" pitchFamily="18" charset="-128"/>
              <a:ea typeface="HGP明朝B" panose="02020800000000000000" pitchFamily="18" charset="-128"/>
            </a:endParaRPr>
          </a:p>
          <a:p>
            <a:r>
              <a:rPr lang="ja-JP" altLang="en-US" sz="1400" dirty="0" smtClean="0">
                <a:latin typeface="HGP明朝B" panose="02020800000000000000" pitchFamily="18" charset="-128"/>
                <a:ea typeface="HGP明朝B" panose="02020800000000000000" pitchFamily="18" charset="-128"/>
              </a:rPr>
              <a:t>③血小板</a:t>
            </a:r>
            <a:r>
              <a:rPr lang="ja-JP" altLang="en-US" sz="1400" dirty="0">
                <a:latin typeface="HGP明朝B" panose="02020800000000000000" pitchFamily="18" charset="-128"/>
                <a:ea typeface="HGP明朝B" panose="02020800000000000000" pitchFamily="18" charset="-128"/>
              </a:rPr>
              <a:t>凝集に関わる受容体グリコプロテイン</a:t>
            </a:r>
            <a:r>
              <a:rPr lang="en-US" altLang="ja-JP" sz="1400" dirty="0" err="1">
                <a:latin typeface="HGP明朝B" panose="02020800000000000000" pitchFamily="18" charset="-128"/>
                <a:ea typeface="HGP明朝B" panose="02020800000000000000" pitchFamily="18" charset="-128"/>
              </a:rPr>
              <a:t>IIb</a:t>
            </a:r>
            <a:r>
              <a:rPr lang="en-US" altLang="ja-JP" sz="1400" dirty="0">
                <a:latin typeface="HGP明朝B" panose="02020800000000000000" pitchFamily="18" charset="-128"/>
                <a:ea typeface="HGP明朝B" panose="02020800000000000000" pitchFamily="18" charset="-128"/>
              </a:rPr>
              <a:t>/</a:t>
            </a:r>
            <a:r>
              <a:rPr lang="en-US" altLang="ja-JP" sz="1400" dirty="0" err="1">
                <a:latin typeface="HGP明朝B" panose="02020800000000000000" pitchFamily="18" charset="-128"/>
                <a:ea typeface="HGP明朝B" panose="02020800000000000000" pitchFamily="18" charset="-128"/>
              </a:rPr>
              <a:t>IIIa</a:t>
            </a:r>
            <a:r>
              <a:rPr lang="ja-JP" altLang="en-US" sz="1400" dirty="0">
                <a:latin typeface="HGP明朝B" panose="02020800000000000000" pitchFamily="18" charset="-128"/>
                <a:ea typeface="HGP明朝B" panose="02020800000000000000" pitchFamily="18" charset="-128"/>
              </a:rPr>
              <a:t>を遮断</a:t>
            </a:r>
            <a:r>
              <a:rPr lang="ja-JP" altLang="en-US" sz="1400" dirty="0" smtClean="0">
                <a:latin typeface="HGP明朝B" panose="02020800000000000000" pitchFamily="18" charset="-128"/>
                <a:ea typeface="HGP明朝B" panose="02020800000000000000" pitchFamily="18" charset="-128"/>
              </a:rPr>
              <a:t>する薬剤</a:t>
            </a:r>
            <a:endParaRPr lang="en-US" altLang="ja-JP" sz="1400" dirty="0" smtClean="0">
              <a:latin typeface="HGP明朝B" panose="02020800000000000000" pitchFamily="18" charset="-128"/>
              <a:ea typeface="HGP明朝B" panose="02020800000000000000" pitchFamily="18" charset="-128"/>
            </a:endParaRPr>
          </a:p>
        </p:txBody>
      </p:sp>
      <p:sp>
        <p:nvSpPr>
          <p:cNvPr id="12" name="正方形/長方形 11"/>
          <p:cNvSpPr/>
          <p:nvPr/>
        </p:nvSpPr>
        <p:spPr>
          <a:xfrm>
            <a:off x="8117450" y="163904"/>
            <a:ext cx="5388708" cy="6289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chemeClr val="tx1"/>
                </a:solidFill>
                <a:latin typeface="HGP明朝B" panose="02020800000000000000" pitchFamily="18" charset="-128"/>
                <a:ea typeface="HGP明朝B" panose="02020800000000000000" pitchFamily="18" charset="-128"/>
              </a:rPr>
              <a:t>顆粒</a:t>
            </a:r>
            <a:endParaRPr kumimoji="1" lang="en-US" altLang="ja-JP" sz="2400" b="1" dirty="0" smtClean="0">
              <a:solidFill>
                <a:schemeClr val="tx1"/>
              </a:solidFill>
              <a:latin typeface="HGP明朝B" panose="02020800000000000000" pitchFamily="18" charset="-128"/>
              <a:ea typeface="HGP明朝B" panose="02020800000000000000" pitchFamily="18" charset="-128"/>
            </a:endParaRPr>
          </a:p>
          <a:p>
            <a:r>
              <a:rPr lang="ja-JP" altLang="en-US" dirty="0" smtClean="0">
                <a:solidFill>
                  <a:schemeClr val="tx1"/>
                </a:solidFill>
                <a:latin typeface="HGP明朝B" panose="02020800000000000000" pitchFamily="18" charset="-128"/>
                <a:ea typeface="HGP明朝B" panose="02020800000000000000" pitchFamily="18" charset="-128"/>
              </a:rPr>
              <a:t>　</a:t>
            </a:r>
            <a:r>
              <a:rPr lang="en-US" altLang="ja-JP" dirty="0" smtClean="0">
                <a:solidFill>
                  <a:schemeClr val="tx1"/>
                </a:solidFill>
                <a:latin typeface="HGP明朝B" panose="02020800000000000000" pitchFamily="18" charset="-128"/>
                <a:ea typeface="HGP明朝B" panose="02020800000000000000" pitchFamily="18" charset="-128"/>
              </a:rPr>
              <a:t>ATP</a:t>
            </a:r>
          </a:p>
          <a:p>
            <a:r>
              <a:rPr lang="ja-JP" altLang="en-US" dirty="0">
                <a:solidFill>
                  <a:schemeClr val="tx1"/>
                </a:solidFill>
                <a:latin typeface="HGP明朝B" panose="02020800000000000000" pitchFamily="18" charset="-128"/>
                <a:ea typeface="HGP明朝B" panose="02020800000000000000" pitchFamily="18" charset="-128"/>
              </a:rPr>
              <a:t>　</a:t>
            </a:r>
            <a:r>
              <a:rPr lang="en-US" altLang="ja-JP" dirty="0" smtClean="0">
                <a:solidFill>
                  <a:schemeClr val="tx1"/>
                </a:solidFill>
                <a:latin typeface="HGP明朝B" panose="02020800000000000000" pitchFamily="18" charset="-128"/>
                <a:ea typeface="HGP明朝B" panose="02020800000000000000" pitchFamily="18" charset="-128"/>
              </a:rPr>
              <a:t>ADP</a:t>
            </a:r>
          </a:p>
          <a:p>
            <a:r>
              <a:rPr lang="ja-JP" altLang="en-US" dirty="0">
                <a:solidFill>
                  <a:schemeClr val="tx1"/>
                </a:solidFill>
                <a:latin typeface="HGP明朝B" panose="02020800000000000000" pitchFamily="18" charset="-128"/>
                <a:ea typeface="HGP明朝B" panose="02020800000000000000" pitchFamily="18" charset="-128"/>
              </a:rPr>
              <a:t>　</a:t>
            </a:r>
            <a:r>
              <a:rPr lang="en-US" altLang="ja-JP" dirty="0" smtClean="0">
                <a:solidFill>
                  <a:schemeClr val="tx1"/>
                </a:solidFill>
                <a:latin typeface="HGP明朝B" panose="02020800000000000000" pitchFamily="18" charset="-128"/>
                <a:ea typeface="HGP明朝B" panose="02020800000000000000" pitchFamily="18" charset="-128"/>
              </a:rPr>
              <a:t>Ca</a:t>
            </a:r>
            <a:r>
              <a:rPr lang="ja-JP" altLang="en-US" dirty="0" smtClean="0">
                <a:solidFill>
                  <a:schemeClr val="tx1"/>
                </a:solidFill>
                <a:latin typeface="HGP明朝B" panose="02020800000000000000" pitchFamily="18" charset="-128"/>
                <a:ea typeface="HGP明朝B" panose="02020800000000000000" pitchFamily="18" charset="-128"/>
              </a:rPr>
              <a:t>２＋</a:t>
            </a:r>
            <a:endParaRPr lang="en-US" altLang="ja-JP" dirty="0" smtClean="0">
              <a:solidFill>
                <a:schemeClr val="tx1"/>
              </a:solidFill>
              <a:latin typeface="HGP明朝B" panose="02020800000000000000" pitchFamily="18" charset="-128"/>
              <a:ea typeface="HGP明朝B" panose="02020800000000000000" pitchFamily="18" charset="-128"/>
            </a:endParaRPr>
          </a:p>
          <a:p>
            <a:r>
              <a:rPr lang="ja-JP" altLang="en-US" dirty="0">
                <a:solidFill>
                  <a:schemeClr val="tx1"/>
                </a:solidFill>
                <a:latin typeface="HGP明朝B" panose="02020800000000000000" pitchFamily="18" charset="-128"/>
                <a:ea typeface="HGP明朝B" panose="02020800000000000000" pitchFamily="18" charset="-128"/>
              </a:rPr>
              <a:t>　</a:t>
            </a:r>
            <a:r>
              <a:rPr lang="ja-JP" altLang="en-US" dirty="0" smtClean="0">
                <a:solidFill>
                  <a:schemeClr val="tx1"/>
                </a:solidFill>
                <a:latin typeface="HGP明朝B" panose="02020800000000000000" pitchFamily="18" charset="-128"/>
                <a:ea typeface="HGP明朝B" panose="02020800000000000000" pitchFamily="18" charset="-128"/>
              </a:rPr>
              <a:t>セロトニン　→⇒血管収縮</a:t>
            </a:r>
            <a:endParaRPr lang="en-US" altLang="ja-JP" dirty="0" smtClean="0">
              <a:solidFill>
                <a:schemeClr val="tx1"/>
              </a:solidFill>
              <a:latin typeface="HGP明朝B" panose="02020800000000000000" pitchFamily="18" charset="-128"/>
              <a:ea typeface="HGP明朝B" panose="02020800000000000000" pitchFamily="18" charset="-128"/>
            </a:endParaRPr>
          </a:p>
          <a:p>
            <a:r>
              <a:rPr lang="ja-JP" altLang="en-US" dirty="0">
                <a:solidFill>
                  <a:schemeClr val="tx1"/>
                </a:solidFill>
                <a:latin typeface="HGP明朝B" panose="02020800000000000000" pitchFamily="18" charset="-128"/>
                <a:ea typeface="HGP明朝B" panose="02020800000000000000" pitchFamily="18" charset="-128"/>
              </a:rPr>
              <a:t>　</a:t>
            </a:r>
            <a:r>
              <a:rPr lang="ja-JP" altLang="en-US" dirty="0" smtClean="0">
                <a:solidFill>
                  <a:schemeClr val="tx1"/>
                </a:solidFill>
                <a:latin typeface="HGP明朝B" panose="02020800000000000000" pitchFamily="18" charset="-128"/>
                <a:ea typeface="HGP明朝B" panose="02020800000000000000" pitchFamily="18" charset="-128"/>
              </a:rPr>
              <a:t>トロンビン</a:t>
            </a:r>
            <a:endParaRPr lang="en-US" altLang="ja-JP" dirty="0" smtClean="0">
              <a:solidFill>
                <a:schemeClr val="tx1"/>
              </a:solidFill>
              <a:latin typeface="HGP明朝B" panose="02020800000000000000" pitchFamily="18" charset="-128"/>
              <a:ea typeface="HGP明朝B" panose="02020800000000000000" pitchFamily="18" charset="-128"/>
            </a:endParaRPr>
          </a:p>
          <a:p>
            <a:r>
              <a:rPr kumimoji="1" lang="el-GR" altLang="ja-JP" sz="2400" b="1" dirty="0" smtClean="0">
                <a:solidFill>
                  <a:schemeClr val="tx1"/>
                </a:solidFill>
                <a:latin typeface="HGP明朝B" panose="02020800000000000000" pitchFamily="18" charset="-128"/>
                <a:ea typeface="HGP明朝B" panose="02020800000000000000" pitchFamily="18" charset="-128"/>
              </a:rPr>
              <a:t>Α</a:t>
            </a:r>
            <a:r>
              <a:rPr kumimoji="1" lang="ja-JP" altLang="en-US" sz="2400" b="1" dirty="0" smtClean="0">
                <a:solidFill>
                  <a:schemeClr val="tx1"/>
                </a:solidFill>
                <a:latin typeface="HGP明朝B" panose="02020800000000000000" pitchFamily="18" charset="-128"/>
                <a:ea typeface="HGP明朝B" panose="02020800000000000000" pitchFamily="18" charset="-128"/>
              </a:rPr>
              <a:t>顆粒</a:t>
            </a:r>
            <a:endParaRPr kumimoji="1" lang="en-US" altLang="ja-JP" sz="2400" b="1" dirty="0" smtClean="0">
              <a:solidFill>
                <a:schemeClr val="tx1"/>
              </a:solidFill>
              <a:latin typeface="HGP明朝B" panose="02020800000000000000" pitchFamily="18" charset="-128"/>
              <a:ea typeface="HGP明朝B" panose="02020800000000000000" pitchFamily="18" charset="-128"/>
            </a:endParaRPr>
          </a:p>
          <a:p>
            <a:r>
              <a:rPr lang="ja-JP" altLang="en-US" dirty="0" smtClean="0">
                <a:solidFill>
                  <a:schemeClr val="tx1"/>
                </a:solidFill>
                <a:latin typeface="HGP明朝B" panose="02020800000000000000" pitchFamily="18" charset="-128"/>
                <a:ea typeface="HGP明朝B" panose="02020800000000000000" pitchFamily="18" charset="-128"/>
              </a:rPr>
              <a:t>　　フィブリノゲン、</a:t>
            </a:r>
            <a:endParaRPr lang="en-US" altLang="ja-JP" dirty="0" smtClean="0">
              <a:solidFill>
                <a:schemeClr val="tx1"/>
              </a:solidFill>
              <a:latin typeface="HGP明朝B" panose="02020800000000000000" pitchFamily="18" charset="-128"/>
              <a:ea typeface="HGP明朝B" panose="02020800000000000000" pitchFamily="18" charset="-128"/>
            </a:endParaRPr>
          </a:p>
          <a:p>
            <a:r>
              <a:rPr lang="ja-JP" altLang="en-US" dirty="0" smtClean="0">
                <a:solidFill>
                  <a:schemeClr val="tx1"/>
                </a:solidFill>
                <a:latin typeface="HGP明朝B" panose="02020800000000000000" pitchFamily="18" charset="-128"/>
                <a:ea typeface="HGP明朝B" panose="02020800000000000000" pitchFamily="18" charset="-128"/>
              </a:rPr>
              <a:t>　</a:t>
            </a:r>
            <a:r>
              <a:rPr lang="en-US" altLang="ja-JP" dirty="0" err="1" smtClean="0">
                <a:solidFill>
                  <a:schemeClr val="tx1"/>
                </a:solidFill>
                <a:latin typeface="HGP明朝B" panose="02020800000000000000" pitchFamily="18" charset="-128"/>
                <a:ea typeface="HGP明朝B" panose="02020800000000000000" pitchFamily="18" charset="-128"/>
              </a:rPr>
              <a:t>vWF</a:t>
            </a:r>
            <a:r>
              <a:rPr lang="ja-JP" altLang="en-US" dirty="0" err="1" smtClean="0">
                <a:solidFill>
                  <a:schemeClr val="tx1"/>
                </a:solidFill>
                <a:latin typeface="HGP明朝B" panose="02020800000000000000" pitchFamily="18" charset="-128"/>
                <a:ea typeface="HGP明朝B" panose="02020800000000000000" pitchFamily="18" charset="-128"/>
              </a:rPr>
              <a:t>、</a:t>
            </a:r>
            <a:endParaRPr lang="en-US" altLang="ja-JP" dirty="0" smtClean="0">
              <a:solidFill>
                <a:schemeClr val="tx1"/>
              </a:solidFill>
              <a:latin typeface="HGP明朝B" panose="02020800000000000000" pitchFamily="18" charset="-128"/>
              <a:ea typeface="HGP明朝B" panose="02020800000000000000" pitchFamily="18" charset="-128"/>
            </a:endParaRPr>
          </a:p>
          <a:p>
            <a:r>
              <a:rPr lang="ja-JP" altLang="en-US" dirty="0" smtClean="0">
                <a:solidFill>
                  <a:schemeClr val="tx1"/>
                </a:solidFill>
                <a:latin typeface="HGP明朝B" panose="02020800000000000000" pitchFamily="18" charset="-128"/>
                <a:ea typeface="HGP明朝B" panose="02020800000000000000" pitchFamily="18" charset="-128"/>
              </a:rPr>
              <a:t>　凝固第</a:t>
            </a:r>
            <a:r>
              <a:rPr lang="en-US" altLang="ja-JP" dirty="0">
                <a:solidFill>
                  <a:schemeClr val="tx1"/>
                </a:solidFill>
                <a:latin typeface="HGP明朝B" panose="02020800000000000000" pitchFamily="18" charset="-128"/>
                <a:ea typeface="HGP明朝B" panose="02020800000000000000" pitchFamily="18" charset="-128"/>
              </a:rPr>
              <a:t>V</a:t>
            </a:r>
            <a:r>
              <a:rPr lang="ja-JP" altLang="en-US" dirty="0">
                <a:solidFill>
                  <a:schemeClr val="tx1"/>
                </a:solidFill>
                <a:latin typeface="HGP明朝B" panose="02020800000000000000" pitchFamily="18" charset="-128"/>
                <a:ea typeface="HGP明朝B" panose="02020800000000000000" pitchFamily="18" charset="-128"/>
              </a:rPr>
              <a:t>因子</a:t>
            </a:r>
            <a:r>
              <a:rPr lang="ja-JP" altLang="en-US" dirty="0" smtClean="0">
                <a:solidFill>
                  <a:schemeClr val="tx1"/>
                </a:solidFill>
                <a:latin typeface="HGP明朝B" panose="02020800000000000000" pitchFamily="18" charset="-128"/>
                <a:ea typeface="HGP明朝B" panose="02020800000000000000" pitchFamily="18" charset="-128"/>
              </a:rPr>
              <a:t>、</a:t>
            </a:r>
            <a:endParaRPr lang="en-US" altLang="ja-JP" dirty="0" smtClean="0">
              <a:solidFill>
                <a:schemeClr val="tx1"/>
              </a:solidFill>
              <a:latin typeface="HGP明朝B" panose="02020800000000000000" pitchFamily="18" charset="-128"/>
              <a:ea typeface="HGP明朝B" panose="02020800000000000000" pitchFamily="18" charset="-128"/>
            </a:endParaRPr>
          </a:p>
          <a:p>
            <a:r>
              <a:rPr lang="ja-JP" altLang="en-US" dirty="0" smtClean="0">
                <a:solidFill>
                  <a:schemeClr val="tx1"/>
                </a:solidFill>
                <a:latin typeface="HGP明朝B" panose="02020800000000000000" pitchFamily="18" charset="-128"/>
                <a:ea typeface="HGP明朝B" panose="02020800000000000000" pitchFamily="18" charset="-128"/>
              </a:rPr>
              <a:t>　血小板</a:t>
            </a:r>
            <a:r>
              <a:rPr lang="ja-JP" altLang="en-US" dirty="0">
                <a:solidFill>
                  <a:schemeClr val="tx1"/>
                </a:solidFill>
                <a:latin typeface="HGP明朝B" panose="02020800000000000000" pitchFamily="18" charset="-128"/>
                <a:ea typeface="HGP明朝B" panose="02020800000000000000" pitchFamily="18" charset="-128"/>
              </a:rPr>
              <a:t>第４因子</a:t>
            </a:r>
            <a:r>
              <a:rPr lang="ja-JP" altLang="en-US" dirty="0" smtClean="0">
                <a:solidFill>
                  <a:schemeClr val="tx1"/>
                </a:solidFill>
                <a:latin typeface="HGP明朝B" panose="02020800000000000000" pitchFamily="18" charset="-128"/>
                <a:ea typeface="HGP明朝B" panose="02020800000000000000" pitchFamily="18" charset="-128"/>
              </a:rPr>
              <a:t>、</a:t>
            </a:r>
            <a:endParaRPr lang="en-US" altLang="ja-JP" dirty="0" smtClean="0">
              <a:solidFill>
                <a:schemeClr val="tx1"/>
              </a:solidFill>
              <a:latin typeface="HGP明朝B" panose="02020800000000000000" pitchFamily="18" charset="-128"/>
              <a:ea typeface="HGP明朝B" panose="02020800000000000000" pitchFamily="18" charset="-128"/>
            </a:endParaRPr>
          </a:p>
          <a:p>
            <a:r>
              <a:rPr lang="ja-JP" altLang="en-US" dirty="0" smtClean="0">
                <a:solidFill>
                  <a:schemeClr val="tx1"/>
                </a:solidFill>
                <a:latin typeface="HGP明朝B" panose="02020800000000000000" pitchFamily="18" charset="-128"/>
                <a:ea typeface="HGP明朝B" panose="02020800000000000000" pitchFamily="18" charset="-128"/>
              </a:rPr>
              <a:t>　血小板</a:t>
            </a:r>
            <a:r>
              <a:rPr lang="ja-JP" altLang="en-US" dirty="0">
                <a:solidFill>
                  <a:schemeClr val="tx1"/>
                </a:solidFill>
                <a:latin typeface="HGP明朝B" panose="02020800000000000000" pitchFamily="18" charset="-128"/>
                <a:ea typeface="HGP明朝B" panose="02020800000000000000" pitchFamily="18" charset="-128"/>
              </a:rPr>
              <a:t>由来成長因子（</a:t>
            </a:r>
            <a:r>
              <a:rPr lang="en-US" altLang="ja-JP" dirty="0">
                <a:solidFill>
                  <a:schemeClr val="tx1"/>
                </a:solidFill>
                <a:latin typeface="HGP明朝B" panose="02020800000000000000" pitchFamily="18" charset="-128"/>
                <a:ea typeface="HGP明朝B" panose="02020800000000000000" pitchFamily="18" charset="-128"/>
              </a:rPr>
              <a:t>PDGF</a:t>
            </a:r>
            <a:r>
              <a:rPr lang="ja-JP" altLang="en-US" dirty="0">
                <a:solidFill>
                  <a:schemeClr val="tx1"/>
                </a:solidFill>
                <a:latin typeface="HGP明朝B" panose="02020800000000000000" pitchFamily="18" charset="-128"/>
                <a:ea typeface="HGP明朝B" panose="02020800000000000000" pitchFamily="18" charset="-128"/>
              </a:rPr>
              <a:t>）</a:t>
            </a:r>
            <a:r>
              <a:rPr lang="ja-JP" altLang="en-US" dirty="0" smtClean="0">
                <a:solidFill>
                  <a:schemeClr val="tx1"/>
                </a:solidFill>
                <a:latin typeface="HGP明朝B" panose="02020800000000000000" pitchFamily="18" charset="-128"/>
                <a:ea typeface="HGP明朝B" panose="02020800000000000000" pitchFamily="18" charset="-128"/>
              </a:rPr>
              <a:t>、</a:t>
            </a:r>
            <a:endParaRPr lang="en-US" altLang="ja-JP" dirty="0" smtClean="0">
              <a:solidFill>
                <a:schemeClr val="tx1"/>
              </a:solidFill>
              <a:latin typeface="HGP明朝B" panose="02020800000000000000" pitchFamily="18" charset="-128"/>
              <a:ea typeface="HGP明朝B" panose="02020800000000000000" pitchFamily="18" charset="-128"/>
            </a:endParaRPr>
          </a:p>
          <a:p>
            <a:r>
              <a:rPr lang="ja-JP" altLang="en-US" dirty="0" smtClean="0">
                <a:solidFill>
                  <a:schemeClr val="tx1"/>
                </a:solidFill>
                <a:latin typeface="HGP明朝B" panose="02020800000000000000" pitchFamily="18" charset="-128"/>
                <a:ea typeface="HGP明朝B" panose="02020800000000000000" pitchFamily="18" charset="-128"/>
              </a:rPr>
              <a:t>　フィブロネクチン　</a:t>
            </a:r>
            <a:r>
              <a:rPr lang="en-US" altLang="ja-JP" dirty="0" smtClean="0">
                <a:solidFill>
                  <a:schemeClr val="tx1"/>
                </a:solidFill>
                <a:latin typeface="HGP明朝B" panose="02020800000000000000" pitchFamily="18" charset="-128"/>
                <a:ea typeface="HGP明朝B" panose="02020800000000000000" pitchFamily="18" charset="-128"/>
              </a:rPr>
              <a:t>Fibronectin</a:t>
            </a:r>
            <a:r>
              <a:rPr lang="ja-JP" altLang="en-US" dirty="0" err="1" smtClean="0">
                <a:solidFill>
                  <a:schemeClr val="tx1"/>
                </a:solidFill>
                <a:latin typeface="HGP明朝B" panose="02020800000000000000" pitchFamily="18" charset="-128"/>
                <a:ea typeface="HGP明朝B" panose="02020800000000000000" pitchFamily="18" charset="-128"/>
              </a:rPr>
              <a:t>、</a:t>
            </a:r>
            <a:endParaRPr lang="en-US" altLang="ja-JP" dirty="0" smtClean="0">
              <a:solidFill>
                <a:schemeClr val="tx1"/>
              </a:solidFill>
              <a:latin typeface="HGP明朝B" panose="02020800000000000000" pitchFamily="18" charset="-128"/>
              <a:ea typeface="HGP明朝B" panose="02020800000000000000" pitchFamily="18" charset="-128"/>
            </a:endParaRPr>
          </a:p>
          <a:p>
            <a:r>
              <a:rPr lang="ja-JP" altLang="en-US" dirty="0" smtClean="0">
                <a:solidFill>
                  <a:schemeClr val="tx1"/>
                </a:solidFill>
                <a:latin typeface="HGP明朝B" panose="02020800000000000000" pitchFamily="18" charset="-128"/>
                <a:ea typeface="HGP明朝B" panose="02020800000000000000" pitchFamily="18" charset="-128"/>
              </a:rPr>
              <a:t>　</a:t>
            </a:r>
            <a:r>
              <a:rPr lang="en-US" altLang="ja-JP" dirty="0" smtClean="0">
                <a:solidFill>
                  <a:schemeClr val="tx1"/>
                </a:solidFill>
                <a:latin typeface="HGP明朝B" panose="02020800000000000000" pitchFamily="18" charset="-128"/>
                <a:ea typeface="HGP明朝B" panose="02020800000000000000" pitchFamily="18" charset="-128"/>
              </a:rPr>
              <a:t>α1-antitrypsin</a:t>
            </a:r>
            <a:r>
              <a:rPr lang="ja-JP" altLang="en-US" dirty="0" err="1" smtClean="0">
                <a:solidFill>
                  <a:schemeClr val="tx1"/>
                </a:solidFill>
                <a:latin typeface="HGP明朝B" panose="02020800000000000000" pitchFamily="18" charset="-128"/>
                <a:ea typeface="HGP明朝B" panose="02020800000000000000" pitchFamily="18" charset="-128"/>
              </a:rPr>
              <a:t>、</a:t>
            </a:r>
            <a:endParaRPr lang="en-US" altLang="ja-JP" dirty="0" smtClean="0">
              <a:solidFill>
                <a:schemeClr val="tx1"/>
              </a:solidFill>
              <a:latin typeface="HGP明朝B" panose="02020800000000000000" pitchFamily="18" charset="-128"/>
              <a:ea typeface="HGP明朝B" panose="02020800000000000000" pitchFamily="18" charset="-128"/>
            </a:endParaRPr>
          </a:p>
          <a:p>
            <a:r>
              <a:rPr lang="ja-JP" altLang="en-US" dirty="0" smtClean="0">
                <a:solidFill>
                  <a:schemeClr val="tx1"/>
                </a:solidFill>
                <a:latin typeface="HGP明朝B" panose="02020800000000000000" pitchFamily="18" charset="-128"/>
                <a:ea typeface="HGP明朝B" panose="02020800000000000000" pitchFamily="18" charset="-128"/>
              </a:rPr>
              <a:t>　</a:t>
            </a:r>
            <a:r>
              <a:rPr lang="en-US" altLang="ja-JP" dirty="0" smtClean="0">
                <a:solidFill>
                  <a:schemeClr val="tx1"/>
                </a:solidFill>
                <a:latin typeface="HGP明朝B" panose="02020800000000000000" pitchFamily="18" charset="-128"/>
                <a:ea typeface="HGP明朝B" panose="02020800000000000000" pitchFamily="18" charset="-128"/>
              </a:rPr>
              <a:t>β-</a:t>
            </a:r>
            <a:r>
              <a:rPr lang="ja-JP" altLang="en-US" dirty="0">
                <a:solidFill>
                  <a:schemeClr val="tx1"/>
                </a:solidFill>
                <a:latin typeface="HGP明朝B" panose="02020800000000000000" pitchFamily="18" charset="-128"/>
                <a:ea typeface="HGP明朝B" panose="02020800000000000000" pitchFamily="18" charset="-128"/>
              </a:rPr>
              <a:t>トロンボグロブリン（</a:t>
            </a:r>
            <a:r>
              <a:rPr lang="en-US" altLang="ja-JP" dirty="0">
                <a:solidFill>
                  <a:schemeClr val="tx1"/>
                </a:solidFill>
                <a:latin typeface="HGP明朝B" panose="02020800000000000000" pitchFamily="18" charset="-128"/>
                <a:ea typeface="HGP明朝B" panose="02020800000000000000" pitchFamily="18" charset="-128"/>
              </a:rPr>
              <a:t>β-</a:t>
            </a:r>
            <a:r>
              <a:rPr lang="en-US" altLang="ja-JP" dirty="0" err="1">
                <a:solidFill>
                  <a:schemeClr val="tx1"/>
                </a:solidFill>
                <a:latin typeface="HGP明朝B" panose="02020800000000000000" pitchFamily="18" charset="-128"/>
                <a:ea typeface="HGP明朝B" panose="02020800000000000000" pitchFamily="18" charset="-128"/>
              </a:rPr>
              <a:t>thromboglobulin</a:t>
            </a:r>
            <a:r>
              <a:rPr lang="ja-JP" altLang="en-US" dirty="0">
                <a:solidFill>
                  <a:schemeClr val="tx1"/>
                </a:solidFill>
                <a:latin typeface="HGP明朝B" panose="02020800000000000000" pitchFamily="18" charset="-128"/>
                <a:ea typeface="HGP明朝B" panose="02020800000000000000" pitchFamily="18" charset="-128"/>
              </a:rPr>
              <a:t>：</a:t>
            </a:r>
            <a:r>
              <a:rPr lang="en-US" altLang="ja-JP" dirty="0">
                <a:solidFill>
                  <a:schemeClr val="tx1"/>
                </a:solidFill>
                <a:latin typeface="HGP明朝B" panose="02020800000000000000" pitchFamily="18" charset="-128"/>
                <a:ea typeface="HGP明朝B" panose="02020800000000000000" pitchFamily="18" charset="-128"/>
              </a:rPr>
              <a:t>β-TG</a:t>
            </a:r>
            <a:r>
              <a:rPr lang="ja-JP" altLang="en-US" dirty="0">
                <a:solidFill>
                  <a:schemeClr val="tx1"/>
                </a:solidFill>
                <a:latin typeface="HGP明朝B" panose="02020800000000000000" pitchFamily="18" charset="-128"/>
                <a:ea typeface="HGP明朝B" panose="02020800000000000000" pitchFamily="18" charset="-128"/>
              </a:rPr>
              <a:t>）</a:t>
            </a:r>
            <a:r>
              <a:rPr lang="ja-JP" altLang="en-US" dirty="0" smtClean="0">
                <a:solidFill>
                  <a:schemeClr val="tx1"/>
                </a:solidFill>
                <a:latin typeface="HGP明朝B" panose="02020800000000000000" pitchFamily="18" charset="-128"/>
                <a:ea typeface="HGP明朝B" panose="02020800000000000000" pitchFamily="18" charset="-128"/>
              </a:rPr>
              <a:t>、</a:t>
            </a:r>
            <a:endParaRPr lang="en-US" altLang="ja-JP" dirty="0" smtClean="0">
              <a:solidFill>
                <a:schemeClr val="tx1"/>
              </a:solidFill>
              <a:latin typeface="HGP明朝B" panose="02020800000000000000" pitchFamily="18" charset="-128"/>
              <a:ea typeface="HGP明朝B" panose="02020800000000000000" pitchFamily="18" charset="-128"/>
            </a:endParaRPr>
          </a:p>
          <a:p>
            <a:r>
              <a:rPr lang="ja-JP" altLang="en-US" dirty="0" smtClean="0">
                <a:solidFill>
                  <a:schemeClr val="tx1"/>
                </a:solidFill>
                <a:latin typeface="HGP明朝B" panose="02020800000000000000" pitchFamily="18" charset="-128"/>
                <a:ea typeface="HGP明朝B" panose="02020800000000000000" pitchFamily="18" charset="-128"/>
              </a:rPr>
              <a:t>　</a:t>
            </a:r>
            <a:r>
              <a:rPr lang="en-US" altLang="ja-JP" dirty="0" smtClean="0">
                <a:solidFill>
                  <a:schemeClr val="tx1"/>
                </a:solidFill>
                <a:latin typeface="HGP明朝B" panose="02020800000000000000" pitchFamily="18" charset="-128"/>
                <a:ea typeface="HGP明朝B" panose="02020800000000000000" pitchFamily="18" charset="-128"/>
              </a:rPr>
              <a:t>P-</a:t>
            </a:r>
            <a:r>
              <a:rPr lang="ja-JP" altLang="en-US" dirty="0">
                <a:solidFill>
                  <a:schemeClr val="tx1"/>
                </a:solidFill>
                <a:latin typeface="HGP明朝B" panose="02020800000000000000" pitchFamily="18" charset="-128"/>
                <a:ea typeface="HGP明朝B" panose="02020800000000000000" pitchFamily="18" charset="-128"/>
              </a:rPr>
              <a:t>セレクチン</a:t>
            </a:r>
            <a:r>
              <a:rPr lang="ja-JP" altLang="en-US" dirty="0" smtClean="0">
                <a:solidFill>
                  <a:schemeClr val="tx1"/>
                </a:solidFill>
                <a:latin typeface="HGP明朝B" panose="02020800000000000000" pitchFamily="18" charset="-128"/>
                <a:ea typeface="HGP明朝B" panose="02020800000000000000" pitchFamily="18" charset="-128"/>
              </a:rPr>
              <a:t>、</a:t>
            </a:r>
            <a:endParaRPr lang="en-US" altLang="ja-JP" dirty="0" smtClean="0">
              <a:solidFill>
                <a:schemeClr val="tx1"/>
              </a:solidFill>
              <a:latin typeface="HGP明朝B" panose="02020800000000000000" pitchFamily="18" charset="-128"/>
              <a:ea typeface="HGP明朝B" panose="02020800000000000000" pitchFamily="18" charset="-128"/>
            </a:endParaRPr>
          </a:p>
          <a:p>
            <a:r>
              <a:rPr lang="ja-JP" altLang="en-US" dirty="0" smtClean="0">
                <a:solidFill>
                  <a:schemeClr val="tx1"/>
                </a:solidFill>
                <a:latin typeface="HGP明朝B" panose="02020800000000000000" pitchFamily="18" charset="-128"/>
                <a:ea typeface="HGP明朝B" panose="02020800000000000000" pitchFamily="18" charset="-128"/>
              </a:rPr>
              <a:t>　トロンボスポンジン</a:t>
            </a:r>
            <a:r>
              <a:rPr lang="ja-JP" altLang="en-US" dirty="0">
                <a:solidFill>
                  <a:schemeClr val="tx1"/>
                </a:solidFill>
                <a:latin typeface="HGP明朝B" panose="02020800000000000000" pitchFamily="18" charset="-128"/>
                <a:ea typeface="HGP明朝B" panose="02020800000000000000" pitchFamily="18" charset="-128"/>
              </a:rPr>
              <a:t>（</a:t>
            </a:r>
            <a:r>
              <a:rPr lang="en-US" altLang="ja-JP" dirty="0">
                <a:solidFill>
                  <a:schemeClr val="tx1"/>
                </a:solidFill>
                <a:latin typeface="HGP明朝B" panose="02020800000000000000" pitchFamily="18" charset="-128"/>
                <a:ea typeface="HGP明朝B" panose="02020800000000000000" pitchFamily="18" charset="-128"/>
              </a:rPr>
              <a:t>TSP</a:t>
            </a:r>
            <a:r>
              <a:rPr lang="ja-JP" altLang="en-US" dirty="0">
                <a:solidFill>
                  <a:schemeClr val="tx1"/>
                </a:solidFill>
                <a:latin typeface="HGP明朝B" panose="02020800000000000000" pitchFamily="18" charset="-128"/>
                <a:ea typeface="HGP明朝B" panose="02020800000000000000" pitchFamily="18" charset="-128"/>
              </a:rPr>
              <a:t>）、</a:t>
            </a:r>
            <a:r>
              <a:rPr lang="ja-JP" altLang="en-US" dirty="0" smtClean="0">
                <a:solidFill>
                  <a:schemeClr val="tx1"/>
                </a:solidFill>
                <a:latin typeface="HGP明朝B" panose="02020800000000000000" pitchFamily="18" charset="-128"/>
                <a:ea typeface="HGP明朝B" panose="02020800000000000000" pitchFamily="18" charset="-128"/>
              </a:rPr>
              <a:t>など</a:t>
            </a:r>
            <a:endParaRPr lang="en-US" altLang="ja-JP" dirty="0" smtClean="0">
              <a:solidFill>
                <a:schemeClr val="tx1"/>
              </a:solidFill>
              <a:latin typeface="HGP明朝B" panose="02020800000000000000" pitchFamily="18" charset="-128"/>
              <a:ea typeface="HGP明朝B" panose="02020800000000000000" pitchFamily="18" charset="-128"/>
            </a:endParaRPr>
          </a:p>
          <a:p>
            <a:r>
              <a:rPr lang="ja-JP" altLang="en-US" sz="2400" b="1" dirty="0" smtClean="0">
                <a:solidFill>
                  <a:schemeClr val="tx1"/>
                </a:solidFill>
                <a:latin typeface="HGP明朝B" panose="02020800000000000000" pitchFamily="18" charset="-128"/>
                <a:ea typeface="HGP明朝B" panose="02020800000000000000" pitchFamily="18" charset="-128"/>
              </a:rPr>
              <a:t>二次放出</a:t>
            </a:r>
            <a:endParaRPr lang="en-US" altLang="ja-JP" sz="2400" b="1" dirty="0" smtClean="0">
              <a:solidFill>
                <a:schemeClr val="tx1"/>
              </a:solidFill>
              <a:latin typeface="HGP明朝B" panose="02020800000000000000" pitchFamily="18" charset="-128"/>
              <a:ea typeface="HGP明朝B" panose="02020800000000000000" pitchFamily="18" charset="-128"/>
            </a:endParaRPr>
          </a:p>
          <a:p>
            <a:r>
              <a:rPr lang="ja-JP" altLang="en-US" dirty="0">
                <a:solidFill>
                  <a:schemeClr val="tx1"/>
                </a:solidFill>
                <a:latin typeface="HGP明朝B" panose="02020800000000000000" pitchFamily="18" charset="-128"/>
                <a:ea typeface="HGP明朝B" panose="02020800000000000000" pitchFamily="18" charset="-128"/>
              </a:rPr>
              <a:t>　</a:t>
            </a:r>
            <a:r>
              <a:rPr lang="ja-JP" altLang="en-US" dirty="0" smtClean="0">
                <a:solidFill>
                  <a:schemeClr val="tx1"/>
                </a:solidFill>
                <a:latin typeface="HGP明朝B" panose="02020800000000000000" pitchFamily="18" charset="-128"/>
                <a:ea typeface="HGP明朝B" panose="02020800000000000000" pitchFamily="18" charset="-128"/>
              </a:rPr>
              <a:t>トロンボキサン</a:t>
            </a:r>
            <a:r>
              <a:rPr lang="en-US" altLang="ja-JP" dirty="0" smtClean="0">
                <a:solidFill>
                  <a:schemeClr val="tx1"/>
                </a:solidFill>
                <a:latin typeface="HGP明朝B" panose="02020800000000000000" pitchFamily="18" charset="-128"/>
                <a:ea typeface="HGP明朝B" panose="02020800000000000000" pitchFamily="18" charset="-128"/>
              </a:rPr>
              <a:t>A2</a:t>
            </a:r>
            <a:r>
              <a:rPr lang="ja-JP" altLang="en-US" dirty="0" smtClean="0">
                <a:solidFill>
                  <a:schemeClr val="tx1"/>
                </a:solidFill>
                <a:latin typeface="HGP明朝B" panose="02020800000000000000" pitchFamily="18" charset="-128"/>
                <a:ea typeface="HGP明朝B" panose="02020800000000000000" pitchFamily="18" charset="-128"/>
              </a:rPr>
              <a:t>（</a:t>
            </a:r>
            <a:r>
              <a:rPr lang="en-US" altLang="ja-JP" dirty="0" smtClean="0">
                <a:solidFill>
                  <a:schemeClr val="tx1"/>
                </a:solidFill>
                <a:latin typeface="HGP明朝B" panose="02020800000000000000" pitchFamily="18" charset="-128"/>
                <a:ea typeface="HGP明朝B" panose="02020800000000000000" pitchFamily="18" charset="-128"/>
              </a:rPr>
              <a:t>TXA2</a:t>
            </a:r>
            <a:r>
              <a:rPr lang="ja-JP" altLang="en-US" dirty="0" smtClean="0">
                <a:solidFill>
                  <a:schemeClr val="tx1"/>
                </a:solidFill>
                <a:latin typeface="HGP明朝B" panose="02020800000000000000" pitchFamily="18" charset="-128"/>
                <a:ea typeface="HGP明朝B" panose="02020800000000000000" pitchFamily="18" charset="-128"/>
              </a:rPr>
              <a:t>）</a:t>
            </a:r>
            <a:endParaRPr lang="en-US" altLang="ja-JP" dirty="0" smtClean="0">
              <a:solidFill>
                <a:schemeClr val="tx1"/>
              </a:solidFill>
              <a:latin typeface="HGP明朝B" panose="02020800000000000000" pitchFamily="18" charset="-128"/>
              <a:ea typeface="HGP明朝B" panose="02020800000000000000" pitchFamily="18" charset="-128"/>
            </a:endParaRPr>
          </a:p>
          <a:p>
            <a:r>
              <a:rPr kumimoji="1" lang="ja-JP" altLang="en-US" sz="2400" b="1" dirty="0" smtClean="0">
                <a:solidFill>
                  <a:schemeClr val="tx1"/>
                </a:solidFill>
                <a:latin typeface="HGP明朝B" panose="02020800000000000000" pitchFamily="18" charset="-128"/>
                <a:ea typeface="HGP明朝B" panose="02020800000000000000" pitchFamily="18" charset="-128"/>
              </a:rPr>
              <a:t>その他</a:t>
            </a:r>
            <a:endParaRPr kumimoji="1" lang="en-US" altLang="ja-JP" sz="2400" b="1" dirty="0" smtClean="0">
              <a:solidFill>
                <a:schemeClr val="tx1"/>
              </a:solidFill>
              <a:latin typeface="HGP明朝B" panose="02020800000000000000" pitchFamily="18" charset="-128"/>
              <a:ea typeface="HGP明朝B" panose="02020800000000000000" pitchFamily="18" charset="-128"/>
            </a:endParaRPr>
          </a:p>
          <a:p>
            <a:r>
              <a:rPr lang="ja-JP" altLang="en-US" dirty="0">
                <a:solidFill>
                  <a:schemeClr val="tx1"/>
                </a:solidFill>
                <a:latin typeface="HGP明朝B" panose="02020800000000000000" pitchFamily="18" charset="-128"/>
                <a:ea typeface="HGP明朝B" panose="02020800000000000000" pitchFamily="18" charset="-128"/>
              </a:rPr>
              <a:t>　</a:t>
            </a:r>
            <a:r>
              <a:rPr lang="ja-JP" altLang="en-US" dirty="0" smtClean="0">
                <a:solidFill>
                  <a:schemeClr val="tx1"/>
                </a:solidFill>
                <a:latin typeface="HGP明朝B" panose="02020800000000000000" pitchFamily="18" charset="-128"/>
                <a:ea typeface="HGP明朝B" panose="02020800000000000000" pitchFamily="18" charset="-128"/>
              </a:rPr>
              <a:t>リン脂質</a:t>
            </a:r>
            <a:endParaRPr kumimoji="1" lang="ja-JP" altLang="en-US" dirty="0">
              <a:solidFill>
                <a:schemeClr val="tx1"/>
              </a:solidFill>
              <a:latin typeface="HGP明朝B" panose="02020800000000000000" pitchFamily="18" charset="-128"/>
              <a:ea typeface="HGP明朝B" panose="02020800000000000000" pitchFamily="18" charset="-128"/>
            </a:endParaRPr>
          </a:p>
        </p:txBody>
      </p:sp>
      <p:pic>
        <p:nvPicPr>
          <p:cNvPr id="13" name="図 12"/>
          <p:cNvPicPr>
            <a:picLocks noChangeAspect="1"/>
          </p:cNvPicPr>
          <p:nvPr/>
        </p:nvPicPr>
        <p:blipFill>
          <a:blip r:embed="rId2"/>
          <a:stretch>
            <a:fillRect/>
          </a:stretch>
        </p:blipFill>
        <p:spPr>
          <a:xfrm>
            <a:off x="200318" y="4936472"/>
            <a:ext cx="7028174" cy="4969527"/>
          </a:xfrm>
          <a:prstGeom prst="rect">
            <a:avLst/>
          </a:prstGeom>
        </p:spPr>
      </p:pic>
      <p:sp>
        <p:nvSpPr>
          <p:cNvPr id="14" name="正方形/長方形 13"/>
          <p:cNvSpPr/>
          <p:nvPr/>
        </p:nvSpPr>
        <p:spPr>
          <a:xfrm>
            <a:off x="3524883" y="9418761"/>
            <a:ext cx="3699603" cy="369332"/>
          </a:xfrm>
          <a:prstGeom prst="rect">
            <a:avLst/>
          </a:prstGeom>
        </p:spPr>
        <p:txBody>
          <a:bodyPr wrap="none">
            <a:spAutoFit/>
          </a:bodyPr>
          <a:lstStyle/>
          <a:p>
            <a:r>
              <a:rPr lang="en-US" altLang="ja-JP" dirty="0"/>
              <a:t>http://hobab.fc2web.com/index.html</a:t>
            </a:r>
            <a:endParaRPr lang="ja-JP" altLang="en-US" dirty="0"/>
          </a:p>
        </p:txBody>
      </p:sp>
      <p:pic>
        <p:nvPicPr>
          <p:cNvPr id="2" name="図 1"/>
          <p:cNvPicPr>
            <a:picLocks noChangeAspect="1"/>
          </p:cNvPicPr>
          <p:nvPr/>
        </p:nvPicPr>
        <p:blipFill>
          <a:blip r:embed="rId3"/>
          <a:stretch>
            <a:fillRect/>
          </a:stretch>
        </p:blipFill>
        <p:spPr>
          <a:xfrm>
            <a:off x="13208000" y="0"/>
            <a:ext cx="4895850" cy="4029075"/>
          </a:xfrm>
          <a:prstGeom prst="rect">
            <a:avLst/>
          </a:prstGeom>
        </p:spPr>
      </p:pic>
    </p:spTree>
    <p:extLst>
      <p:ext uri="{BB962C8B-B14F-4D97-AF65-F5344CB8AC3E}">
        <p14:creationId xmlns:p14="http://schemas.microsoft.com/office/powerpoint/2010/main" val="16426084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96722" y="2255520"/>
            <a:ext cx="13011278" cy="5902765"/>
          </a:xfrm>
          <a:prstGeom prst="rect">
            <a:avLst/>
          </a:prstGeom>
        </p:spPr>
      </p:pic>
      <p:sp>
        <p:nvSpPr>
          <p:cNvPr id="5" name="正方形/長方形 4"/>
          <p:cNvSpPr/>
          <p:nvPr/>
        </p:nvSpPr>
        <p:spPr>
          <a:xfrm>
            <a:off x="9341759" y="7973619"/>
            <a:ext cx="3699603" cy="369332"/>
          </a:xfrm>
          <a:prstGeom prst="rect">
            <a:avLst/>
          </a:prstGeom>
        </p:spPr>
        <p:txBody>
          <a:bodyPr wrap="none">
            <a:spAutoFit/>
          </a:bodyPr>
          <a:lstStyle/>
          <a:p>
            <a:r>
              <a:rPr lang="en-US" altLang="ja-JP" dirty="0"/>
              <a:t>http://hobab.fc2web.com/index.html</a:t>
            </a:r>
            <a:endParaRPr lang="ja-JP" altLang="en-US" dirty="0"/>
          </a:p>
        </p:txBody>
      </p:sp>
      <p:sp>
        <p:nvSpPr>
          <p:cNvPr id="2" name="正方形/長方形 1"/>
          <p:cNvSpPr/>
          <p:nvPr/>
        </p:nvSpPr>
        <p:spPr>
          <a:xfrm>
            <a:off x="447040" y="751840"/>
            <a:ext cx="5892800"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dirty="0" smtClean="0">
                <a:solidFill>
                  <a:schemeClr val="tx1"/>
                </a:solidFill>
                <a:latin typeface="HGP明朝B" panose="02020800000000000000" pitchFamily="18" charset="-128"/>
                <a:ea typeface="HGP明朝B" panose="02020800000000000000" pitchFamily="18" charset="-128"/>
              </a:rPr>
              <a:t>血小板の活性化</a:t>
            </a:r>
          </a:p>
        </p:txBody>
      </p:sp>
    </p:spTree>
    <p:extLst>
      <p:ext uri="{BB962C8B-B14F-4D97-AF65-F5344CB8AC3E}">
        <p14:creationId xmlns:p14="http://schemas.microsoft.com/office/powerpoint/2010/main" val="494641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dirty="0" smtClean="0">
            <a:solidFill>
              <a:schemeClr val="tx1"/>
            </a:solidFill>
            <a:latin typeface="HGP明朝B" panose="02020800000000000000" pitchFamily="18" charset="-128"/>
            <a:ea typeface="HGP明朝B" panose="02020800000000000000" pitchFamily="18"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3741</TotalTime>
  <Words>3310</Words>
  <Application>Microsoft Office PowerPoint</Application>
  <PresentationFormat>ユーザー設定</PresentationFormat>
  <Paragraphs>939</Paragraphs>
  <Slides>31</Slides>
  <Notes>1</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31</vt:i4>
      </vt:variant>
    </vt:vector>
  </HeadingPairs>
  <TitlesOfParts>
    <vt:vector size="40" baseType="lpstr">
      <vt:lpstr>HGP明朝B</vt:lpstr>
      <vt:lpstr>HGS明朝B</vt:lpstr>
      <vt:lpstr>HG明朝B</vt:lpstr>
      <vt:lpstr>ＭＳ Ｐゴシック</vt:lpstr>
      <vt:lpstr>ＭＳ Ｐ明朝</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出血 と 凝固</vt:lpstr>
      <vt:lpstr>PowerPoint プレゼンテーション</vt:lpstr>
      <vt:lpstr>血小板　（Platelet、PLT）</vt:lpstr>
      <vt:lpstr>PowerPoint プレゼンテーション</vt:lpstr>
      <vt:lpstr>PowerPoint プレゼンテーション</vt:lpstr>
      <vt:lpstr>出血 と 凝固</vt:lpstr>
      <vt:lpstr>PowerPoint プレゼンテーション</vt:lpstr>
      <vt:lpstr>PowerPoint プレゼンテーション</vt:lpstr>
      <vt:lpstr>PowerPoint プレゼンテーション</vt:lpstr>
      <vt:lpstr>　　　Mpが多い場合</vt:lpstr>
      <vt:lpstr>PowerPoint プレゼンテーション</vt:lpstr>
      <vt:lpstr>PowerPoint プレゼンテーション</vt:lpstr>
      <vt:lpstr>出血 と 凝固</vt:lpstr>
      <vt:lpstr>凝固抑制系 （Anti-Thrombin）</vt:lpstr>
      <vt:lpstr>凝固抑制系 （Anti-Thrombin）</vt:lpstr>
      <vt:lpstr>PowerPoint プレゼンテーション</vt:lpstr>
      <vt:lpstr>凝固抑制系 （Anti-Thrombin）</vt:lpstr>
      <vt:lpstr>出血 と 凝固</vt:lpstr>
      <vt:lpstr>PowerPoint プレゼンテーション</vt:lpstr>
      <vt:lpstr>PowerPoint プレゼンテーション</vt:lpstr>
      <vt:lpstr>PowerPoint プレゼンテーション</vt:lpstr>
      <vt:lpstr>出血 と 凝固</vt:lpstr>
      <vt:lpstr>PowerPoint プレゼンテーション</vt:lpstr>
      <vt:lpstr>PowerPoint プレゼンテーション</vt:lpstr>
      <vt:lpstr>出血 と 凝固　　　まとめ</vt:lpstr>
      <vt:lpstr>PowerPoint プレゼンテーション</vt:lpstr>
      <vt:lpstr>ご清聴有難うございました。 　　　　　　　　　　　米村</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出血 と 凝固</dc:title>
  <dc:creator>User</dc:creator>
  <cp:lastModifiedBy>Radix-Mae</cp:lastModifiedBy>
  <cp:revision>156</cp:revision>
  <dcterms:created xsi:type="dcterms:W3CDTF">2018-02-24T04:18:29Z</dcterms:created>
  <dcterms:modified xsi:type="dcterms:W3CDTF">2019-03-19T07:01:06Z</dcterms:modified>
</cp:coreProperties>
</file>