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8" autoAdjust="0"/>
    <p:restoredTop sz="94660"/>
  </p:normalViewPr>
  <p:slideViewPr>
    <p:cSldViewPr snapToGrid="0">
      <p:cViewPr>
        <p:scale>
          <a:sx n="95" d="100"/>
          <a:sy n="95" d="100"/>
        </p:scale>
        <p:origin x="510"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CF660A6-A58E-4A9F-BE92-095B3864EC03}" type="datetimeFigureOut">
              <a:rPr kumimoji="1" lang="ja-JP" altLang="en-US" smtClean="0"/>
              <a:t>2019/3/24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7833BD-71E1-44CF-808F-9B6384290679}" type="slidenum">
              <a:rPr kumimoji="1" lang="ja-JP" altLang="en-US" smtClean="0"/>
              <a:t>‹#›</a:t>
            </a:fld>
            <a:endParaRPr kumimoji="1" lang="ja-JP" altLang="en-US"/>
          </a:p>
        </p:txBody>
      </p:sp>
    </p:spTree>
    <p:extLst>
      <p:ext uri="{BB962C8B-B14F-4D97-AF65-F5344CB8AC3E}">
        <p14:creationId xmlns:p14="http://schemas.microsoft.com/office/powerpoint/2010/main" val="2787730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F660A6-A58E-4A9F-BE92-095B3864EC03}" type="datetimeFigureOut">
              <a:rPr kumimoji="1" lang="ja-JP" altLang="en-US" smtClean="0"/>
              <a:t>2019/3/24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7833BD-71E1-44CF-808F-9B6384290679}" type="slidenum">
              <a:rPr kumimoji="1" lang="ja-JP" altLang="en-US" smtClean="0"/>
              <a:t>‹#›</a:t>
            </a:fld>
            <a:endParaRPr kumimoji="1" lang="ja-JP" altLang="en-US"/>
          </a:p>
        </p:txBody>
      </p:sp>
    </p:spTree>
    <p:extLst>
      <p:ext uri="{BB962C8B-B14F-4D97-AF65-F5344CB8AC3E}">
        <p14:creationId xmlns:p14="http://schemas.microsoft.com/office/powerpoint/2010/main" val="31698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F660A6-A58E-4A9F-BE92-095B3864EC03}" type="datetimeFigureOut">
              <a:rPr kumimoji="1" lang="ja-JP" altLang="en-US" smtClean="0"/>
              <a:t>2019/3/24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7833BD-71E1-44CF-808F-9B6384290679}" type="slidenum">
              <a:rPr kumimoji="1" lang="ja-JP" altLang="en-US" smtClean="0"/>
              <a:t>‹#›</a:t>
            </a:fld>
            <a:endParaRPr kumimoji="1" lang="ja-JP" altLang="en-US"/>
          </a:p>
        </p:txBody>
      </p:sp>
    </p:spTree>
    <p:extLst>
      <p:ext uri="{BB962C8B-B14F-4D97-AF65-F5344CB8AC3E}">
        <p14:creationId xmlns:p14="http://schemas.microsoft.com/office/powerpoint/2010/main" val="5750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F660A6-A58E-4A9F-BE92-095B3864EC03}" type="datetimeFigureOut">
              <a:rPr kumimoji="1" lang="ja-JP" altLang="en-US" smtClean="0"/>
              <a:t>2019/3/24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7833BD-71E1-44CF-808F-9B6384290679}" type="slidenum">
              <a:rPr kumimoji="1" lang="ja-JP" altLang="en-US" smtClean="0"/>
              <a:t>‹#›</a:t>
            </a:fld>
            <a:endParaRPr kumimoji="1" lang="ja-JP" altLang="en-US"/>
          </a:p>
        </p:txBody>
      </p:sp>
    </p:spTree>
    <p:extLst>
      <p:ext uri="{BB962C8B-B14F-4D97-AF65-F5344CB8AC3E}">
        <p14:creationId xmlns:p14="http://schemas.microsoft.com/office/powerpoint/2010/main" val="1057808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CF660A6-A58E-4A9F-BE92-095B3864EC03}" type="datetimeFigureOut">
              <a:rPr kumimoji="1" lang="ja-JP" altLang="en-US" smtClean="0"/>
              <a:t>2019/3/24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7833BD-71E1-44CF-808F-9B6384290679}" type="slidenum">
              <a:rPr kumimoji="1" lang="ja-JP" altLang="en-US" smtClean="0"/>
              <a:t>‹#›</a:t>
            </a:fld>
            <a:endParaRPr kumimoji="1" lang="ja-JP" altLang="en-US"/>
          </a:p>
        </p:txBody>
      </p:sp>
    </p:spTree>
    <p:extLst>
      <p:ext uri="{BB962C8B-B14F-4D97-AF65-F5344CB8AC3E}">
        <p14:creationId xmlns:p14="http://schemas.microsoft.com/office/powerpoint/2010/main" val="119310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CF660A6-A58E-4A9F-BE92-095B3864EC03}" type="datetimeFigureOut">
              <a:rPr kumimoji="1" lang="ja-JP" altLang="en-US" smtClean="0"/>
              <a:t>2019/3/24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7833BD-71E1-44CF-808F-9B6384290679}" type="slidenum">
              <a:rPr kumimoji="1" lang="ja-JP" altLang="en-US" smtClean="0"/>
              <a:t>‹#›</a:t>
            </a:fld>
            <a:endParaRPr kumimoji="1" lang="ja-JP" altLang="en-US"/>
          </a:p>
        </p:txBody>
      </p:sp>
    </p:spTree>
    <p:extLst>
      <p:ext uri="{BB962C8B-B14F-4D97-AF65-F5344CB8AC3E}">
        <p14:creationId xmlns:p14="http://schemas.microsoft.com/office/powerpoint/2010/main" val="795297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CF660A6-A58E-4A9F-BE92-095B3864EC03}" type="datetimeFigureOut">
              <a:rPr kumimoji="1" lang="ja-JP" altLang="en-US" smtClean="0"/>
              <a:t>2019/3/24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47833BD-71E1-44CF-808F-9B6384290679}" type="slidenum">
              <a:rPr kumimoji="1" lang="ja-JP" altLang="en-US" smtClean="0"/>
              <a:t>‹#›</a:t>
            </a:fld>
            <a:endParaRPr kumimoji="1" lang="ja-JP" altLang="en-US"/>
          </a:p>
        </p:txBody>
      </p:sp>
    </p:spTree>
    <p:extLst>
      <p:ext uri="{BB962C8B-B14F-4D97-AF65-F5344CB8AC3E}">
        <p14:creationId xmlns:p14="http://schemas.microsoft.com/office/powerpoint/2010/main" val="285080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CF660A6-A58E-4A9F-BE92-095B3864EC03}" type="datetimeFigureOut">
              <a:rPr kumimoji="1" lang="ja-JP" altLang="en-US" smtClean="0"/>
              <a:t>2019/3/24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47833BD-71E1-44CF-808F-9B6384290679}" type="slidenum">
              <a:rPr kumimoji="1" lang="ja-JP" altLang="en-US" smtClean="0"/>
              <a:t>‹#›</a:t>
            </a:fld>
            <a:endParaRPr kumimoji="1" lang="ja-JP" altLang="en-US"/>
          </a:p>
        </p:txBody>
      </p:sp>
    </p:spTree>
    <p:extLst>
      <p:ext uri="{BB962C8B-B14F-4D97-AF65-F5344CB8AC3E}">
        <p14:creationId xmlns:p14="http://schemas.microsoft.com/office/powerpoint/2010/main" val="993526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F660A6-A58E-4A9F-BE92-095B3864EC03}" type="datetimeFigureOut">
              <a:rPr kumimoji="1" lang="ja-JP" altLang="en-US" smtClean="0"/>
              <a:t>2019/3/24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47833BD-71E1-44CF-808F-9B6384290679}" type="slidenum">
              <a:rPr kumimoji="1" lang="ja-JP" altLang="en-US" smtClean="0"/>
              <a:t>‹#›</a:t>
            </a:fld>
            <a:endParaRPr kumimoji="1" lang="ja-JP" altLang="en-US"/>
          </a:p>
        </p:txBody>
      </p:sp>
    </p:spTree>
    <p:extLst>
      <p:ext uri="{BB962C8B-B14F-4D97-AF65-F5344CB8AC3E}">
        <p14:creationId xmlns:p14="http://schemas.microsoft.com/office/powerpoint/2010/main" val="3578248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CF660A6-A58E-4A9F-BE92-095B3864EC03}" type="datetimeFigureOut">
              <a:rPr kumimoji="1" lang="ja-JP" altLang="en-US" smtClean="0"/>
              <a:t>2019/3/24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7833BD-71E1-44CF-808F-9B6384290679}" type="slidenum">
              <a:rPr kumimoji="1" lang="ja-JP" altLang="en-US" smtClean="0"/>
              <a:t>‹#›</a:t>
            </a:fld>
            <a:endParaRPr kumimoji="1" lang="ja-JP" altLang="en-US"/>
          </a:p>
        </p:txBody>
      </p:sp>
    </p:spTree>
    <p:extLst>
      <p:ext uri="{BB962C8B-B14F-4D97-AF65-F5344CB8AC3E}">
        <p14:creationId xmlns:p14="http://schemas.microsoft.com/office/powerpoint/2010/main" val="281188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CF660A6-A58E-4A9F-BE92-095B3864EC03}" type="datetimeFigureOut">
              <a:rPr kumimoji="1" lang="ja-JP" altLang="en-US" smtClean="0"/>
              <a:t>2019/3/24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47833BD-71E1-44CF-808F-9B6384290679}" type="slidenum">
              <a:rPr kumimoji="1" lang="ja-JP" altLang="en-US" smtClean="0"/>
              <a:t>‹#›</a:t>
            </a:fld>
            <a:endParaRPr kumimoji="1" lang="ja-JP" altLang="en-US"/>
          </a:p>
        </p:txBody>
      </p:sp>
    </p:spTree>
    <p:extLst>
      <p:ext uri="{BB962C8B-B14F-4D97-AF65-F5344CB8AC3E}">
        <p14:creationId xmlns:p14="http://schemas.microsoft.com/office/powerpoint/2010/main" val="4190410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CF660A6-A58E-4A9F-BE92-095B3864EC03}" type="datetimeFigureOut">
              <a:rPr kumimoji="1" lang="ja-JP" altLang="en-US" smtClean="0"/>
              <a:t>2019/3/24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47833BD-71E1-44CF-808F-9B6384290679}" type="slidenum">
              <a:rPr kumimoji="1" lang="ja-JP" altLang="en-US" smtClean="0"/>
              <a:t>‹#›</a:t>
            </a:fld>
            <a:endParaRPr kumimoji="1" lang="ja-JP" altLang="en-US"/>
          </a:p>
        </p:txBody>
      </p:sp>
    </p:spTree>
    <p:extLst>
      <p:ext uri="{BB962C8B-B14F-4D97-AF65-F5344CB8AC3E}">
        <p14:creationId xmlns:p14="http://schemas.microsoft.com/office/powerpoint/2010/main" val="40705529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50377" y="148341"/>
            <a:ext cx="5843596" cy="56028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mn-ea"/>
              </a:rPr>
              <a:t>凝固</a:t>
            </a:r>
            <a:r>
              <a:rPr lang="ja-JP" altLang="en-US" dirty="0">
                <a:solidFill>
                  <a:schemeClr val="tx1"/>
                </a:solidFill>
                <a:latin typeface="+mn-ea"/>
              </a:rPr>
              <a:t>・免疫</a:t>
            </a:r>
            <a:r>
              <a:rPr lang="ja-JP" altLang="en-US" dirty="0" smtClean="0">
                <a:solidFill>
                  <a:schemeClr val="tx1"/>
                </a:solidFill>
                <a:latin typeface="+mn-ea"/>
              </a:rPr>
              <a:t>資料</a:t>
            </a:r>
            <a:endParaRPr lang="en-US" altLang="ja-JP" dirty="0">
              <a:solidFill>
                <a:schemeClr val="tx1"/>
              </a:solidFill>
              <a:latin typeface="+mn-ea"/>
            </a:endParaRPr>
          </a:p>
          <a:p>
            <a:r>
              <a:rPr lang="ja-JP" altLang="en-US" dirty="0" smtClean="0">
                <a:solidFill>
                  <a:schemeClr val="tx1"/>
                </a:solidFill>
                <a:latin typeface="+mn-ea"/>
              </a:rPr>
              <a:t>血液</a:t>
            </a:r>
            <a:r>
              <a:rPr lang="ja-JP" altLang="en-US" dirty="0">
                <a:solidFill>
                  <a:schemeClr val="tx1"/>
                </a:solidFill>
                <a:latin typeface="+mn-ea"/>
              </a:rPr>
              <a:t>全般の</a:t>
            </a:r>
            <a:r>
              <a:rPr lang="ja-JP" altLang="en-US" dirty="0" smtClean="0">
                <a:solidFill>
                  <a:schemeClr val="tx1"/>
                </a:solidFill>
                <a:latin typeface="+mn-ea"/>
              </a:rPr>
              <a:t>概説</a:t>
            </a:r>
            <a:endParaRPr lang="en-US" altLang="ja-JP" dirty="0" smtClean="0">
              <a:solidFill>
                <a:schemeClr val="tx1"/>
              </a:solidFill>
              <a:latin typeface="+mn-ea"/>
            </a:endParaRPr>
          </a:p>
          <a:p>
            <a:r>
              <a:rPr lang="ja-JP" altLang="en-US" sz="1400" dirty="0" smtClean="0">
                <a:solidFill>
                  <a:schemeClr val="tx1"/>
                </a:solidFill>
                <a:latin typeface="+mn-ea"/>
              </a:rPr>
              <a:t>１．生体防御</a:t>
            </a:r>
            <a:endParaRPr lang="en-US" altLang="ja-JP" sz="1400" dirty="0" smtClean="0">
              <a:solidFill>
                <a:schemeClr val="tx1"/>
              </a:solidFill>
              <a:latin typeface="+mn-ea"/>
            </a:endParaRPr>
          </a:p>
          <a:p>
            <a:r>
              <a:rPr lang="ja-JP" altLang="en-US" sz="1200" dirty="0" smtClean="0">
                <a:solidFill>
                  <a:schemeClr val="tx1"/>
                </a:solidFill>
                <a:latin typeface="+mn-ea"/>
              </a:rPr>
              <a:t>一つの考え方として、生物はその身体</a:t>
            </a:r>
            <a:r>
              <a:rPr lang="ja-JP" altLang="en-US" sz="1200" dirty="0">
                <a:solidFill>
                  <a:schemeClr val="tx1"/>
                </a:solidFill>
                <a:latin typeface="+mn-ea"/>
              </a:rPr>
              <a:t>を造り・維持し、あるいは次世代に継続させること</a:t>
            </a:r>
            <a:r>
              <a:rPr lang="ja-JP" altLang="en-US" sz="1200" dirty="0" smtClean="0">
                <a:solidFill>
                  <a:schemeClr val="tx1"/>
                </a:solidFill>
                <a:latin typeface="+mn-ea"/>
              </a:rPr>
              <a:t>が使命です。その“命“は他の生物と区別することで、あるいは共栄することで保たれます。</a:t>
            </a:r>
            <a:endParaRPr lang="en-US" altLang="ja-JP" sz="1200" dirty="0" smtClean="0">
              <a:solidFill>
                <a:schemeClr val="tx1"/>
              </a:solidFill>
              <a:latin typeface="+mn-ea"/>
            </a:endParaRPr>
          </a:p>
          <a:p>
            <a:r>
              <a:rPr lang="ja-JP" altLang="en-US" sz="1200" dirty="0" smtClean="0">
                <a:solidFill>
                  <a:schemeClr val="tx1"/>
                </a:solidFill>
                <a:latin typeface="+mn-ea"/>
              </a:rPr>
              <a:t>私達の身体は生体防御システムを持ち、これにより自己を他のものと区別し、他（＝外敵）の攻撃から自身を守っています。</a:t>
            </a:r>
            <a:endParaRPr lang="en-US" altLang="ja-JP" sz="1200" dirty="0" smtClean="0">
              <a:solidFill>
                <a:schemeClr val="tx1"/>
              </a:solidFill>
              <a:latin typeface="+mn-ea"/>
            </a:endParaRPr>
          </a:p>
          <a:p>
            <a:r>
              <a:rPr lang="ja-JP" altLang="en-US" sz="1200" dirty="0" smtClean="0">
                <a:solidFill>
                  <a:schemeClr val="tx1"/>
                </a:solidFill>
                <a:latin typeface="+mn-ea"/>
              </a:rPr>
              <a:t>生体防御は、</a:t>
            </a:r>
            <a:r>
              <a:rPr lang="en-US" altLang="ja-JP" sz="1200" dirty="0" smtClean="0">
                <a:solidFill>
                  <a:schemeClr val="tx1"/>
                </a:solidFill>
                <a:latin typeface="+mn-ea"/>
              </a:rPr>
              <a:t>(1)</a:t>
            </a:r>
            <a:r>
              <a:rPr lang="ja-JP" altLang="en-US" sz="1200" dirty="0" smtClean="0">
                <a:solidFill>
                  <a:schemeClr val="tx1"/>
                </a:solidFill>
                <a:latin typeface="+mn-ea"/>
              </a:rPr>
              <a:t>危険を回避すること、</a:t>
            </a:r>
            <a:r>
              <a:rPr lang="en-US" altLang="ja-JP" sz="1200" dirty="0" smtClean="0">
                <a:solidFill>
                  <a:schemeClr val="tx1"/>
                </a:solidFill>
                <a:latin typeface="+mn-ea"/>
              </a:rPr>
              <a:t>(2)</a:t>
            </a:r>
            <a:r>
              <a:rPr lang="ja-JP" altLang="en-US" sz="1200" dirty="0" smtClean="0">
                <a:solidFill>
                  <a:schemeClr val="tx1"/>
                </a:solidFill>
                <a:latin typeface="+mn-ea"/>
              </a:rPr>
              <a:t>身体表面でブロックすること、</a:t>
            </a:r>
            <a:r>
              <a:rPr lang="en-US" altLang="ja-JP" sz="1200" dirty="0" smtClean="0">
                <a:solidFill>
                  <a:schemeClr val="tx1"/>
                </a:solidFill>
                <a:latin typeface="+mn-ea"/>
              </a:rPr>
              <a:t>(3)</a:t>
            </a:r>
            <a:r>
              <a:rPr lang="ja-JP" altLang="en-US" sz="1200" dirty="0" smtClean="0">
                <a:solidFill>
                  <a:schemeClr val="tx1"/>
                </a:solidFill>
                <a:latin typeface="+mn-ea"/>
              </a:rPr>
              <a:t>体内に侵入した場合には速やかに無力化すること、</a:t>
            </a:r>
            <a:r>
              <a:rPr lang="en-US" altLang="ja-JP" sz="1200" dirty="0" smtClean="0">
                <a:solidFill>
                  <a:schemeClr val="tx1"/>
                </a:solidFill>
                <a:latin typeface="+mn-ea"/>
              </a:rPr>
              <a:t>(4)</a:t>
            </a:r>
            <a:r>
              <a:rPr lang="ja-JP" altLang="en-US" sz="1200" dirty="0" smtClean="0">
                <a:solidFill>
                  <a:schemeClr val="tx1"/>
                </a:solidFill>
                <a:latin typeface="+mn-ea"/>
              </a:rPr>
              <a:t>体外に排出すること、の４段階が設定されていると考えられます。</a:t>
            </a:r>
            <a:endParaRPr lang="en-US" altLang="ja-JP" sz="1200" dirty="0" smtClean="0">
              <a:solidFill>
                <a:schemeClr val="tx1"/>
              </a:solidFill>
              <a:latin typeface="+mn-ea"/>
            </a:endParaRPr>
          </a:p>
          <a:p>
            <a:r>
              <a:rPr lang="en-US" altLang="ja-JP" sz="1200" dirty="0">
                <a:solidFill>
                  <a:schemeClr val="tx1"/>
                </a:solidFill>
                <a:latin typeface="+mn-ea"/>
              </a:rPr>
              <a:t>(1</a:t>
            </a:r>
            <a:r>
              <a:rPr lang="en-US" altLang="ja-JP" sz="1200" dirty="0" smtClean="0">
                <a:solidFill>
                  <a:schemeClr val="tx1"/>
                </a:solidFill>
                <a:latin typeface="+mn-ea"/>
              </a:rPr>
              <a:t>)</a:t>
            </a:r>
            <a:r>
              <a:rPr lang="ja-JP" altLang="en-US" sz="1200" dirty="0" smtClean="0">
                <a:solidFill>
                  <a:schemeClr val="tx1"/>
                </a:solidFill>
                <a:latin typeface="+mn-ea"/>
              </a:rPr>
              <a:t>の危険</a:t>
            </a:r>
            <a:r>
              <a:rPr lang="ja-JP" altLang="en-US" sz="1200" dirty="0">
                <a:solidFill>
                  <a:schemeClr val="tx1"/>
                </a:solidFill>
                <a:latin typeface="+mn-ea"/>
              </a:rPr>
              <a:t>を回避する</a:t>
            </a:r>
            <a:r>
              <a:rPr lang="ja-JP" altLang="en-US" sz="1200" dirty="0" smtClean="0">
                <a:solidFill>
                  <a:schemeClr val="tx1"/>
                </a:solidFill>
                <a:latin typeface="+mn-ea"/>
              </a:rPr>
              <a:t>ことは、身を守る動作です。飛んでくるボールを避けたり、腐ったものを食べないことです。</a:t>
            </a:r>
            <a:endParaRPr lang="en-US" altLang="ja-JP" sz="1200" dirty="0" smtClean="0">
              <a:solidFill>
                <a:schemeClr val="tx1"/>
              </a:solidFill>
              <a:latin typeface="+mn-ea"/>
            </a:endParaRPr>
          </a:p>
          <a:p>
            <a:r>
              <a:rPr lang="en-US" altLang="ja-JP" sz="1200" dirty="0" smtClean="0">
                <a:solidFill>
                  <a:schemeClr val="tx1"/>
                </a:solidFill>
                <a:latin typeface="+mn-ea"/>
              </a:rPr>
              <a:t>(</a:t>
            </a:r>
            <a:r>
              <a:rPr lang="en-US" altLang="ja-JP" sz="1200" dirty="0">
                <a:solidFill>
                  <a:schemeClr val="tx1"/>
                </a:solidFill>
                <a:latin typeface="+mn-ea"/>
              </a:rPr>
              <a:t>2</a:t>
            </a:r>
            <a:r>
              <a:rPr lang="en-US" altLang="ja-JP" sz="1200" dirty="0" smtClean="0">
                <a:solidFill>
                  <a:schemeClr val="tx1"/>
                </a:solidFill>
                <a:latin typeface="+mn-ea"/>
              </a:rPr>
              <a:t>)</a:t>
            </a:r>
            <a:r>
              <a:rPr lang="ja-JP" altLang="en-US" sz="1200" dirty="0" smtClean="0">
                <a:solidFill>
                  <a:schemeClr val="tx1"/>
                </a:solidFill>
                <a:latin typeface="+mn-ea"/>
              </a:rPr>
              <a:t>の身体</a:t>
            </a:r>
            <a:r>
              <a:rPr lang="ja-JP" altLang="en-US" sz="1200" dirty="0">
                <a:solidFill>
                  <a:schemeClr val="tx1"/>
                </a:solidFill>
                <a:latin typeface="+mn-ea"/>
              </a:rPr>
              <a:t>表面でブロックする</a:t>
            </a:r>
            <a:r>
              <a:rPr lang="ja-JP" altLang="en-US" sz="1200" dirty="0" smtClean="0">
                <a:solidFill>
                  <a:schemeClr val="tx1"/>
                </a:solidFill>
                <a:latin typeface="+mn-ea"/>
              </a:rPr>
              <a:t>ことは、例えば皮膚表面で細菌などの侵入を防いだり、口内細菌薮や腸内細菌薮で雑菌を無力化することなどが挙げられます。</a:t>
            </a:r>
            <a:endParaRPr lang="en-US" altLang="ja-JP" sz="1200" dirty="0" smtClean="0">
              <a:solidFill>
                <a:schemeClr val="tx1"/>
              </a:solidFill>
              <a:latin typeface="+mn-ea"/>
            </a:endParaRPr>
          </a:p>
          <a:p>
            <a:r>
              <a:rPr lang="en-US" altLang="ja-JP" sz="1200" dirty="0" smtClean="0">
                <a:solidFill>
                  <a:schemeClr val="tx1"/>
                </a:solidFill>
                <a:latin typeface="+mn-ea"/>
              </a:rPr>
              <a:t>(</a:t>
            </a:r>
            <a:r>
              <a:rPr lang="en-US" altLang="ja-JP" sz="1200" dirty="0">
                <a:solidFill>
                  <a:schemeClr val="tx1"/>
                </a:solidFill>
                <a:latin typeface="+mn-ea"/>
              </a:rPr>
              <a:t>3</a:t>
            </a:r>
            <a:r>
              <a:rPr lang="en-US" altLang="ja-JP" sz="1200" dirty="0" smtClean="0">
                <a:solidFill>
                  <a:schemeClr val="tx1"/>
                </a:solidFill>
                <a:latin typeface="+mn-ea"/>
              </a:rPr>
              <a:t>)</a:t>
            </a:r>
            <a:r>
              <a:rPr lang="ja-JP" altLang="en-US" sz="1200" dirty="0" smtClean="0">
                <a:solidFill>
                  <a:schemeClr val="tx1"/>
                </a:solidFill>
                <a:latin typeface="+mn-ea"/>
              </a:rPr>
              <a:t>の体内</a:t>
            </a:r>
            <a:r>
              <a:rPr lang="ja-JP" altLang="en-US" sz="1200" dirty="0">
                <a:solidFill>
                  <a:schemeClr val="tx1"/>
                </a:solidFill>
                <a:latin typeface="+mn-ea"/>
              </a:rPr>
              <a:t>に侵入した場合には速やかに無力化する</a:t>
            </a:r>
            <a:r>
              <a:rPr lang="ja-JP" altLang="en-US" sz="1200" dirty="0" smtClean="0">
                <a:solidFill>
                  <a:schemeClr val="tx1"/>
                </a:solidFill>
                <a:latin typeface="+mn-ea"/>
              </a:rPr>
              <a:t>ことは、これから細述する免疫や血液凝固になります。</a:t>
            </a:r>
            <a:endParaRPr lang="en-US" altLang="ja-JP" sz="1200" dirty="0" smtClean="0">
              <a:solidFill>
                <a:schemeClr val="tx1"/>
              </a:solidFill>
              <a:latin typeface="+mn-ea"/>
            </a:endParaRPr>
          </a:p>
          <a:p>
            <a:r>
              <a:rPr lang="en-US" altLang="ja-JP" sz="1200" dirty="0" smtClean="0">
                <a:solidFill>
                  <a:schemeClr val="tx1"/>
                </a:solidFill>
                <a:latin typeface="+mn-ea"/>
              </a:rPr>
              <a:t>(</a:t>
            </a:r>
            <a:r>
              <a:rPr lang="en-US" altLang="ja-JP" sz="1200" dirty="0">
                <a:solidFill>
                  <a:schemeClr val="tx1"/>
                </a:solidFill>
                <a:latin typeface="+mn-ea"/>
              </a:rPr>
              <a:t>4)</a:t>
            </a:r>
            <a:r>
              <a:rPr lang="ja-JP" altLang="en-US" sz="1200" dirty="0">
                <a:solidFill>
                  <a:schemeClr val="tx1"/>
                </a:solidFill>
                <a:latin typeface="+mn-ea"/>
              </a:rPr>
              <a:t>体外に排出する</a:t>
            </a:r>
            <a:r>
              <a:rPr lang="ja-JP" altLang="en-US" sz="1200" dirty="0" smtClean="0">
                <a:solidFill>
                  <a:schemeClr val="tx1"/>
                </a:solidFill>
                <a:latin typeface="+mn-ea"/>
              </a:rPr>
              <a:t>ことは、無力化したものを分解し・糞や尿として排出することになります。</a:t>
            </a:r>
            <a:endParaRPr lang="en-US" altLang="ja-JP" sz="1200" dirty="0" smtClean="0">
              <a:solidFill>
                <a:schemeClr val="tx1"/>
              </a:solidFill>
              <a:latin typeface="+mn-ea"/>
            </a:endParaRPr>
          </a:p>
          <a:p>
            <a:endParaRPr lang="en-US" altLang="ja-JP" sz="1200" dirty="0">
              <a:solidFill>
                <a:schemeClr val="tx1"/>
              </a:solidFill>
              <a:latin typeface="+mn-ea"/>
            </a:endParaRPr>
          </a:p>
          <a:p>
            <a:r>
              <a:rPr lang="ja-JP" altLang="en-US" sz="1400" dirty="0">
                <a:solidFill>
                  <a:schemeClr val="tx1"/>
                </a:solidFill>
                <a:latin typeface="+mn-ea"/>
              </a:rPr>
              <a:t>２</a:t>
            </a:r>
            <a:r>
              <a:rPr lang="ja-JP" altLang="en-US" sz="1400" dirty="0" smtClean="0">
                <a:solidFill>
                  <a:schemeClr val="tx1"/>
                </a:solidFill>
                <a:latin typeface="+mn-ea"/>
              </a:rPr>
              <a:t>．体内に侵入した“異物”の排除（＝免疫システムについて）</a:t>
            </a:r>
            <a:endParaRPr lang="en-US" altLang="ja-JP" sz="1400" dirty="0">
              <a:solidFill>
                <a:schemeClr val="tx1"/>
              </a:solidFill>
              <a:latin typeface="+mn-ea"/>
            </a:endParaRPr>
          </a:p>
          <a:p>
            <a:r>
              <a:rPr lang="ja-JP" altLang="en-US" sz="1200" dirty="0">
                <a:solidFill>
                  <a:schemeClr val="tx1"/>
                </a:solidFill>
                <a:latin typeface="+mn-ea"/>
              </a:rPr>
              <a:t>体内に侵入した“異物</a:t>
            </a:r>
            <a:r>
              <a:rPr lang="ja-JP" altLang="en-US" sz="1200" dirty="0" smtClean="0">
                <a:solidFill>
                  <a:schemeClr val="tx1"/>
                </a:solidFill>
                <a:latin typeface="+mn-ea"/>
              </a:rPr>
              <a:t>”は</a:t>
            </a:r>
            <a:r>
              <a:rPr lang="en-US" altLang="ja-JP" sz="1200" dirty="0" smtClean="0">
                <a:solidFill>
                  <a:schemeClr val="tx1"/>
                </a:solidFill>
                <a:latin typeface="+mn-ea"/>
              </a:rPr>
              <a:t>(2)</a:t>
            </a:r>
            <a:r>
              <a:rPr lang="ja-JP" altLang="en-US" sz="1200" dirty="0" smtClean="0">
                <a:solidFill>
                  <a:schemeClr val="tx1"/>
                </a:solidFill>
                <a:latin typeface="+mn-ea"/>
              </a:rPr>
              <a:t>の細胞表面フィルターを通過していますので、それなりに小さいものです。細菌（バクテリアやウィルスなど）であり、有毒なたんぱく質です。ペストやはしか・結核・百日咳などはその原因や分類ができていない段階で</a:t>
            </a:r>
            <a:r>
              <a:rPr lang="ja-JP" altLang="en-US" sz="1200" dirty="0" smtClean="0">
                <a:solidFill>
                  <a:schemeClr val="tx1"/>
                </a:solidFill>
                <a:latin typeface="+mn-ea"/>
              </a:rPr>
              <a:t>は“疫”と</a:t>
            </a:r>
            <a:r>
              <a:rPr lang="ja-JP" altLang="en-US" sz="1200" dirty="0" smtClean="0">
                <a:solidFill>
                  <a:schemeClr val="tx1"/>
                </a:solidFill>
                <a:latin typeface="+mn-ea"/>
              </a:rPr>
              <a:t>呼ばれ、これを逃げる（＝免れる）方法を“免疫”と呼称しました</a:t>
            </a:r>
            <a:r>
              <a:rPr lang="ja-JP" altLang="en-US" sz="1200" dirty="0">
                <a:solidFill>
                  <a:schemeClr val="tx1"/>
                </a:solidFill>
                <a:latin typeface="+mn-ea"/>
              </a:rPr>
              <a:t>。したがって体内に侵入した“異物”の</a:t>
            </a:r>
            <a:r>
              <a:rPr lang="ja-JP" altLang="en-US" sz="1200" dirty="0" smtClean="0">
                <a:solidFill>
                  <a:schemeClr val="tx1"/>
                </a:solidFill>
                <a:latin typeface="+mn-ea"/>
              </a:rPr>
              <a:t>排除（＝免疫システム）の対象は細菌や有毒たんぱく質と言うことになります。</a:t>
            </a:r>
            <a:endParaRPr lang="en-US" altLang="ja-JP" sz="1200" dirty="0" smtClean="0">
              <a:solidFill>
                <a:schemeClr val="tx1"/>
              </a:solidFill>
              <a:latin typeface="+mn-ea"/>
            </a:endParaRPr>
          </a:p>
          <a:p>
            <a:r>
              <a:rPr lang="ja-JP" altLang="en-US" sz="1200" dirty="0" smtClean="0">
                <a:solidFill>
                  <a:schemeClr val="tx1"/>
                </a:solidFill>
                <a:latin typeface="+mn-ea"/>
              </a:rPr>
              <a:t>免疫システムは、自然免疫と適応免疫の２つに分類されます。（さらに適応免疫は細胞性免疫と体液性免疫の２段階でおこなわれます。）</a:t>
            </a:r>
            <a:endParaRPr lang="en-US" altLang="ja-JP" sz="1200" dirty="0">
              <a:solidFill>
                <a:schemeClr val="tx1"/>
              </a:solidFill>
              <a:latin typeface="+mn-ea"/>
            </a:endParaRPr>
          </a:p>
          <a:p>
            <a:r>
              <a:rPr lang="ja-JP" altLang="en-US" sz="1200" dirty="0">
                <a:solidFill>
                  <a:schemeClr val="tx1"/>
                </a:solidFill>
                <a:latin typeface="+mn-ea"/>
              </a:rPr>
              <a:t>自然免疫と</a:t>
            </a:r>
            <a:r>
              <a:rPr lang="ja-JP" altLang="en-US" sz="1200" dirty="0" smtClean="0">
                <a:solidFill>
                  <a:schemeClr val="tx1"/>
                </a:solidFill>
                <a:latin typeface="+mn-ea"/>
              </a:rPr>
              <a:t>は、食細胞・マクロファージ・好中球・樹状細胞と言った細胞による“捕食”作用で、造血幹細胞から分化することがあらかじめ“決まっている”ため自然免疫と</a:t>
            </a:r>
            <a:r>
              <a:rPr lang="ja-JP" altLang="en-US" sz="1200" dirty="0">
                <a:solidFill>
                  <a:schemeClr val="tx1"/>
                </a:solidFill>
                <a:latin typeface="+mn-ea"/>
              </a:rPr>
              <a:t>称されます。造血幹細胞から分化</a:t>
            </a:r>
            <a:r>
              <a:rPr lang="ja-JP" altLang="en-US" sz="1200" dirty="0" smtClean="0">
                <a:solidFill>
                  <a:schemeClr val="tx1"/>
                </a:solidFill>
                <a:latin typeface="+mn-ea"/>
              </a:rPr>
              <a:t>する最も多い血球は赤血球で、次にリンパ球です。（図１参照）</a:t>
            </a:r>
            <a:endParaRPr lang="en-US" altLang="ja-JP" sz="1200" dirty="0" smtClean="0">
              <a:solidFill>
                <a:schemeClr val="tx1"/>
              </a:solidFill>
              <a:latin typeface="+mn-ea"/>
            </a:endParaRPr>
          </a:p>
        </p:txBody>
      </p:sp>
      <p:grpSp>
        <p:nvGrpSpPr>
          <p:cNvPr id="3" name="グループ化 2"/>
          <p:cNvGrpSpPr/>
          <p:nvPr/>
        </p:nvGrpSpPr>
        <p:grpSpPr>
          <a:xfrm>
            <a:off x="1235201" y="6146165"/>
            <a:ext cx="3852829" cy="3487202"/>
            <a:chOff x="1235201" y="6146165"/>
            <a:chExt cx="3852829" cy="3487202"/>
          </a:xfrm>
        </p:grpSpPr>
        <p:pic>
          <p:nvPicPr>
            <p:cNvPr id="22" name="図 21"/>
            <p:cNvPicPr>
              <a:picLocks noChangeAspect="1"/>
            </p:cNvPicPr>
            <p:nvPr/>
          </p:nvPicPr>
          <p:blipFill>
            <a:blip r:embed="rId2"/>
            <a:stretch>
              <a:fillRect/>
            </a:stretch>
          </p:blipFill>
          <p:spPr>
            <a:xfrm>
              <a:off x="1235201" y="6146165"/>
              <a:ext cx="3852829" cy="2904310"/>
            </a:xfrm>
            <a:prstGeom prst="rect">
              <a:avLst/>
            </a:prstGeom>
          </p:spPr>
        </p:pic>
        <p:sp>
          <p:nvSpPr>
            <p:cNvPr id="2" name="正方形/長方形 1"/>
            <p:cNvSpPr/>
            <p:nvPr/>
          </p:nvSpPr>
          <p:spPr>
            <a:xfrm>
              <a:off x="2109102" y="9257626"/>
              <a:ext cx="2105025" cy="3757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図１．血球の分化</a:t>
              </a:r>
              <a:endParaRPr kumimoji="1" lang="ja-JP" altLang="en-US" dirty="0">
                <a:solidFill>
                  <a:schemeClr val="tx1"/>
                </a:solidFill>
              </a:endParaRPr>
            </a:p>
          </p:txBody>
        </p:sp>
      </p:grpSp>
    </p:spTree>
    <p:extLst>
      <p:ext uri="{BB962C8B-B14F-4D97-AF65-F5344CB8AC3E}">
        <p14:creationId xmlns:p14="http://schemas.microsoft.com/office/powerpoint/2010/main" val="3683975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692584" y="129631"/>
            <a:ext cx="5843596" cy="388039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n-ea"/>
              </a:rPr>
              <a:t>適応免疫とは対象毎にリアクションする免疫システムで、キラー</a:t>
            </a:r>
            <a:r>
              <a:rPr lang="en-US" altLang="ja-JP" sz="1200" dirty="0" smtClean="0">
                <a:solidFill>
                  <a:schemeClr val="tx1"/>
                </a:solidFill>
                <a:latin typeface="+mn-ea"/>
              </a:rPr>
              <a:t>T</a:t>
            </a:r>
            <a:r>
              <a:rPr lang="ja-JP" altLang="en-US" sz="1200" dirty="0">
                <a:solidFill>
                  <a:schemeClr val="tx1"/>
                </a:solidFill>
                <a:latin typeface="+mn-ea"/>
              </a:rPr>
              <a:t>細胞や抗体がメインになります。ヘルパー</a:t>
            </a:r>
            <a:r>
              <a:rPr lang="en-US" altLang="ja-JP" sz="1200" dirty="0">
                <a:solidFill>
                  <a:schemeClr val="tx1"/>
                </a:solidFill>
                <a:latin typeface="+mn-ea"/>
              </a:rPr>
              <a:t>T</a:t>
            </a:r>
            <a:r>
              <a:rPr lang="ja-JP" altLang="en-US" sz="1200" dirty="0" smtClean="0">
                <a:solidFill>
                  <a:schemeClr val="tx1"/>
                </a:solidFill>
                <a:latin typeface="+mn-ea"/>
              </a:rPr>
              <a:t>細胞やキラー</a:t>
            </a:r>
            <a:r>
              <a:rPr lang="en-US" altLang="ja-JP" sz="1200" dirty="0">
                <a:solidFill>
                  <a:schemeClr val="tx1"/>
                </a:solidFill>
                <a:latin typeface="+mn-ea"/>
              </a:rPr>
              <a:t>T</a:t>
            </a:r>
            <a:r>
              <a:rPr lang="ja-JP" altLang="en-US" sz="1200" dirty="0" smtClean="0">
                <a:solidFill>
                  <a:schemeClr val="tx1"/>
                </a:solidFill>
                <a:latin typeface="+mn-ea"/>
              </a:rPr>
              <a:t>細胞による免疫を細胞性免疫、</a:t>
            </a:r>
            <a:r>
              <a:rPr lang="en-US" altLang="ja-JP" sz="1200" dirty="0" smtClean="0">
                <a:solidFill>
                  <a:schemeClr val="tx1"/>
                </a:solidFill>
                <a:latin typeface="+mn-ea"/>
              </a:rPr>
              <a:t>B</a:t>
            </a:r>
            <a:r>
              <a:rPr lang="ja-JP" altLang="en-US" sz="1200" dirty="0" smtClean="0">
                <a:solidFill>
                  <a:schemeClr val="tx1"/>
                </a:solidFill>
                <a:latin typeface="+mn-ea"/>
              </a:rPr>
              <a:t>細胞やヘルパー</a:t>
            </a:r>
            <a:r>
              <a:rPr lang="en-US" altLang="ja-JP" sz="1200" dirty="0" smtClean="0">
                <a:solidFill>
                  <a:schemeClr val="tx1"/>
                </a:solidFill>
                <a:latin typeface="+mn-ea"/>
              </a:rPr>
              <a:t>T</a:t>
            </a:r>
            <a:r>
              <a:rPr lang="ja-JP" altLang="en-US" sz="1200" dirty="0" smtClean="0">
                <a:solidFill>
                  <a:schemeClr val="tx1"/>
                </a:solidFill>
                <a:latin typeface="+mn-ea"/>
              </a:rPr>
              <a:t>細胞により産生された抗体による免疫を体液性免疫と言います。</a:t>
            </a:r>
            <a:endParaRPr lang="en-US" altLang="ja-JP" sz="1200" dirty="0" smtClean="0">
              <a:solidFill>
                <a:schemeClr val="tx1"/>
              </a:solidFill>
              <a:latin typeface="+mn-ea"/>
            </a:endParaRPr>
          </a:p>
          <a:p>
            <a:r>
              <a:rPr lang="ja-JP" altLang="en-US" sz="1200" dirty="0" smtClean="0">
                <a:solidFill>
                  <a:schemeClr val="tx1"/>
                </a:solidFill>
                <a:latin typeface="+mn-ea"/>
              </a:rPr>
              <a:t>これらのシステムは細菌などの侵入時には</a:t>
            </a:r>
            <a:r>
              <a:rPr lang="ja-JP" altLang="en-US" sz="1200" dirty="0" smtClean="0">
                <a:solidFill>
                  <a:schemeClr val="tx1"/>
                </a:solidFill>
                <a:latin typeface="+mn-ea"/>
              </a:rPr>
              <a:t>各捕食細胞＋リンパ球は増殖</a:t>
            </a:r>
            <a:r>
              <a:rPr lang="ja-JP" altLang="en-US" sz="1200" dirty="0" smtClean="0">
                <a:solidFill>
                  <a:schemeClr val="tx1"/>
                </a:solidFill>
                <a:latin typeface="+mn-ea"/>
              </a:rPr>
              <a:t>して“外敵”に対応しますが、治ると細胞数は減少します。ただ、一部の細胞は記憶として残り（＝免疫記憶）、次回、例えばはしかなどの菌が侵入してきた場合には速やかに再生して対応します。一般的に初回免疫では約７日間かかるのに対して、免疫記憶では約３日間で初回の約</a:t>
            </a:r>
            <a:r>
              <a:rPr lang="en-US" altLang="ja-JP" sz="1200" dirty="0" smtClean="0">
                <a:solidFill>
                  <a:schemeClr val="tx1"/>
                </a:solidFill>
                <a:latin typeface="+mn-ea"/>
              </a:rPr>
              <a:t>10.</a:t>
            </a:r>
            <a:r>
              <a:rPr lang="ja-JP" altLang="en-US" sz="1200" dirty="0" smtClean="0">
                <a:solidFill>
                  <a:schemeClr val="tx1"/>
                </a:solidFill>
                <a:latin typeface="+mn-ea"/>
              </a:rPr>
              <a:t>倍量の抗体が産生されると言われています。</a:t>
            </a:r>
            <a:endParaRPr lang="en-US" altLang="ja-JP" sz="1200" dirty="0" smtClean="0">
              <a:solidFill>
                <a:schemeClr val="tx1"/>
              </a:solidFill>
              <a:latin typeface="+mn-ea"/>
            </a:endParaRPr>
          </a:p>
          <a:p>
            <a:endParaRPr lang="ja-JP" altLang="en-US" sz="1200" dirty="0">
              <a:solidFill>
                <a:schemeClr val="tx1"/>
              </a:solidFill>
              <a:latin typeface="+mn-ea"/>
            </a:endParaRPr>
          </a:p>
          <a:p>
            <a:r>
              <a:rPr lang="ja-JP" altLang="en-US" sz="1400" dirty="0" smtClean="0">
                <a:solidFill>
                  <a:schemeClr val="tx1"/>
                </a:solidFill>
                <a:latin typeface="+mn-ea"/>
              </a:rPr>
              <a:t>３．止血システム</a:t>
            </a:r>
            <a:endParaRPr lang="en-US" altLang="ja-JP" sz="1400" dirty="0">
              <a:solidFill>
                <a:schemeClr val="tx1"/>
              </a:solidFill>
              <a:latin typeface="+mn-ea"/>
            </a:endParaRPr>
          </a:p>
          <a:p>
            <a:r>
              <a:rPr lang="ja-JP" altLang="en-US" sz="1200" dirty="0" smtClean="0">
                <a:solidFill>
                  <a:schemeClr val="tx1"/>
                </a:solidFill>
                <a:latin typeface="+mn-ea"/>
              </a:rPr>
              <a:t>ケガや生体内細胞の新陳代謝のため出血を防止する必要があります。これを止血機構と称し、血管内皮細胞系・血小板系・凝固系、さらに線溶系のシステムが担当することとなります。</a:t>
            </a:r>
            <a:endParaRPr lang="en-US" altLang="ja-JP" sz="1200" dirty="0" smtClean="0">
              <a:solidFill>
                <a:schemeClr val="tx1"/>
              </a:solidFill>
              <a:latin typeface="+mn-ea"/>
            </a:endParaRPr>
          </a:p>
          <a:p>
            <a:r>
              <a:rPr lang="ja-JP" altLang="en-US" sz="1200" dirty="0" smtClean="0">
                <a:solidFill>
                  <a:schemeClr val="tx1"/>
                </a:solidFill>
                <a:latin typeface="+mn-ea"/>
              </a:rPr>
              <a:t>血管内皮細胞系は血圧・血流を探知し、血管の収縮／拡張をおこない、また必要なサイトカインを発します。</a:t>
            </a:r>
            <a:endParaRPr lang="en-US" altLang="ja-JP" sz="1200" dirty="0" smtClean="0">
              <a:solidFill>
                <a:schemeClr val="tx1"/>
              </a:solidFill>
              <a:latin typeface="+mn-ea"/>
            </a:endParaRPr>
          </a:p>
          <a:p>
            <a:r>
              <a:rPr lang="ja-JP" altLang="en-US" sz="1200" dirty="0" smtClean="0">
                <a:solidFill>
                  <a:schemeClr val="tx1"/>
                </a:solidFill>
                <a:latin typeface="+mn-ea"/>
              </a:rPr>
              <a:t>血小板系は止血が必要な段階となった時、まづ発動するシステム（＝一次止血機構）</a:t>
            </a:r>
            <a:r>
              <a:rPr lang="ja-JP" altLang="en-US" sz="1200" dirty="0">
                <a:solidFill>
                  <a:schemeClr val="tx1"/>
                </a:solidFill>
                <a:latin typeface="+mn-ea"/>
              </a:rPr>
              <a:t>で、</a:t>
            </a:r>
            <a:r>
              <a:rPr lang="ja-JP" altLang="en-US" sz="1200" dirty="0" smtClean="0">
                <a:solidFill>
                  <a:schemeClr val="tx1"/>
                </a:solidFill>
                <a:latin typeface="+mn-ea"/>
              </a:rPr>
              <a:t>活性化すると円盤状</a:t>
            </a:r>
            <a:r>
              <a:rPr lang="ja-JP" altLang="en-US" sz="1200" dirty="0">
                <a:solidFill>
                  <a:schemeClr val="tx1"/>
                </a:solidFill>
                <a:latin typeface="+mn-ea"/>
              </a:rPr>
              <a:t>から偽足を</a:t>
            </a:r>
            <a:r>
              <a:rPr lang="ja-JP" altLang="en-US" sz="1200" dirty="0" smtClean="0">
                <a:solidFill>
                  <a:schemeClr val="tx1"/>
                </a:solidFill>
                <a:latin typeface="+mn-ea"/>
              </a:rPr>
              <a:t>形成して血管表皮細胞に付着して止血します。</a:t>
            </a:r>
            <a:endParaRPr lang="en-US" altLang="ja-JP" sz="1200" dirty="0" smtClean="0">
              <a:solidFill>
                <a:schemeClr val="tx1"/>
              </a:solidFill>
              <a:latin typeface="+mn-ea"/>
            </a:endParaRPr>
          </a:p>
          <a:p>
            <a:r>
              <a:rPr lang="ja-JP" altLang="en-US" sz="1200" dirty="0" smtClean="0">
                <a:solidFill>
                  <a:schemeClr val="tx1"/>
                </a:solidFill>
                <a:latin typeface="+mn-ea"/>
              </a:rPr>
              <a:t>凝固系はフィブリン（＝繊維）を形成することで血栓を強固なものします。</a:t>
            </a:r>
            <a:endParaRPr lang="en-US" altLang="ja-JP" sz="1200" dirty="0" smtClean="0">
              <a:solidFill>
                <a:schemeClr val="tx1"/>
              </a:solidFill>
              <a:latin typeface="+mn-ea"/>
            </a:endParaRPr>
          </a:p>
          <a:p>
            <a:r>
              <a:rPr lang="ja-JP" altLang="en-US" sz="1200" dirty="0" smtClean="0">
                <a:solidFill>
                  <a:schemeClr val="tx1"/>
                </a:solidFill>
                <a:latin typeface="+mn-ea"/>
              </a:rPr>
              <a:t>線溶系は形成された血栓を溶解／除去するシステムで、プラスミンが反応主成分です。</a:t>
            </a:r>
            <a:endParaRPr lang="en-US" altLang="ja-JP" sz="1200" dirty="0" smtClean="0">
              <a:solidFill>
                <a:schemeClr val="tx1"/>
              </a:solidFill>
              <a:latin typeface="+mn-ea"/>
            </a:endParaRPr>
          </a:p>
          <a:p>
            <a:r>
              <a:rPr lang="ja-JP" altLang="en-US" sz="1200" dirty="0" smtClean="0">
                <a:solidFill>
                  <a:schemeClr val="tx1"/>
                </a:solidFill>
                <a:latin typeface="+mn-ea"/>
              </a:rPr>
              <a:t>（図２参照）</a:t>
            </a:r>
            <a:endParaRPr lang="en-US" altLang="ja-JP" sz="1200" dirty="0">
              <a:solidFill>
                <a:schemeClr val="tx1"/>
              </a:solidFill>
              <a:latin typeface="+mn-ea"/>
            </a:endParaRPr>
          </a:p>
          <a:p>
            <a:endParaRPr lang="en-US" altLang="ja-JP" sz="1200" dirty="0" smtClean="0">
              <a:solidFill>
                <a:schemeClr val="tx1"/>
              </a:solidFill>
              <a:latin typeface="+mn-ea"/>
            </a:endParaRPr>
          </a:p>
        </p:txBody>
      </p:sp>
      <p:grpSp>
        <p:nvGrpSpPr>
          <p:cNvPr id="4" name="グループ化 3"/>
          <p:cNvGrpSpPr/>
          <p:nvPr/>
        </p:nvGrpSpPr>
        <p:grpSpPr>
          <a:xfrm>
            <a:off x="1711712" y="3871342"/>
            <a:ext cx="4098471" cy="3179877"/>
            <a:chOff x="1711712" y="3871342"/>
            <a:chExt cx="4098471" cy="3179877"/>
          </a:xfrm>
        </p:grpSpPr>
        <p:pic>
          <p:nvPicPr>
            <p:cNvPr id="2" name="図 1"/>
            <p:cNvPicPr>
              <a:picLocks noChangeAspect="1"/>
            </p:cNvPicPr>
            <p:nvPr/>
          </p:nvPicPr>
          <p:blipFill>
            <a:blip r:embed="rId2"/>
            <a:stretch>
              <a:fillRect/>
            </a:stretch>
          </p:blipFill>
          <p:spPr>
            <a:xfrm>
              <a:off x="1711712" y="3871342"/>
              <a:ext cx="4098471" cy="2695168"/>
            </a:xfrm>
            <a:prstGeom prst="rect">
              <a:avLst/>
            </a:prstGeom>
          </p:spPr>
        </p:pic>
        <p:sp>
          <p:nvSpPr>
            <p:cNvPr id="24" name="正方形/長方形 23"/>
            <p:cNvSpPr/>
            <p:nvPr/>
          </p:nvSpPr>
          <p:spPr>
            <a:xfrm>
              <a:off x="1933689" y="6675478"/>
              <a:ext cx="3101749" cy="3757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図２．止血・線溶の概要</a:t>
              </a:r>
              <a:endParaRPr kumimoji="1" lang="ja-JP" altLang="en-US" dirty="0">
                <a:solidFill>
                  <a:schemeClr val="tx1"/>
                </a:solidFill>
              </a:endParaRPr>
            </a:p>
          </p:txBody>
        </p:sp>
      </p:grpSp>
      <p:grpSp>
        <p:nvGrpSpPr>
          <p:cNvPr id="3" name="グループ化 2"/>
          <p:cNvGrpSpPr/>
          <p:nvPr/>
        </p:nvGrpSpPr>
        <p:grpSpPr>
          <a:xfrm>
            <a:off x="782366" y="7227419"/>
            <a:ext cx="5664031" cy="2536275"/>
            <a:chOff x="772269" y="7017869"/>
            <a:chExt cx="5664031" cy="2536275"/>
          </a:xfrm>
        </p:grpSpPr>
        <p:pic>
          <p:nvPicPr>
            <p:cNvPr id="27" name="図 2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2269" y="7017869"/>
              <a:ext cx="2616352" cy="1709175"/>
            </a:xfrm>
            <a:prstGeom prst="rect">
              <a:avLst/>
            </a:prstGeom>
          </p:spPr>
        </p:pic>
        <p:pic>
          <p:nvPicPr>
            <p:cNvPr id="30" name="図 2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4382" y="7017869"/>
              <a:ext cx="2821918" cy="1911850"/>
            </a:xfrm>
            <a:prstGeom prst="rect">
              <a:avLst/>
            </a:prstGeom>
          </p:spPr>
        </p:pic>
        <p:sp>
          <p:nvSpPr>
            <p:cNvPr id="25" name="正方形/長方形 24"/>
            <p:cNvSpPr/>
            <p:nvPr/>
          </p:nvSpPr>
          <p:spPr>
            <a:xfrm>
              <a:off x="2129385" y="9178403"/>
              <a:ext cx="2895956" cy="3757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図３．血球と血小板血栓</a:t>
              </a:r>
              <a:endParaRPr kumimoji="1" lang="ja-JP" altLang="en-US" dirty="0">
                <a:solidFill>
                  <a:schemeClr val="tx1"/>
                </a:solidFill>
              </a:endParaRPr>
            </a:p>
          </p:txBody>
        </p:sp>
      </p:grpSp>
    </p:spTree>
    <p:extLst>
      <p:ext uri="{BB962C8B-B14F-4D97-AF65-F5344CB8AC3E}">
        <p14:creationId xmlns:p14="http://schemas.microsoft.com/office/powerpoint/2010/main" val="378302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83357" y="341646"/>
            <a:ext cx="5915025" cy="20297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r>
              <a:rPr lang="ja-JP" altLang="en-US" sz="1200" dirty="0" smtClean="0">
                <a:solidFill>
                  <a:schemeClr val="tx1"/>
                </a:solidFill>
                <a:latin typeface="+mn-ea"/>
              </a:rPr>
              <a:t>４</a:t>
            </a:r>
            <a:r>
              <a:rPr lang="ja-JP" altLang="en-US" sz="1400" dirty="0" smtClean="0">
                <a:solidFill>
                  <a:schemeClr val="tx1"/>
                </a:solidFill>
                <a:latin typeface="+mn-ea"/>
              </a:rPr>
              <a:t>．まとめ</a:t>
            </a:r>
            <a:r>
              <a:rPr lang="en-US" altLang="ja-JP" sz="1400" dirty="0" smtClean="0">
                <a:solidFill>
                  <a:schemeClr val="tx1"/>
                </a:solidFill>
                <a:latin typeface="+mn-ea"/>
              </a:rPr>
              <a:t/>
            </a:r>
            <a:br>
              <a:rPr lang="en-US" altLang="ja-JP" sz="1400" dirty="0" smtClean="0">
                <a:solidFill>
                  <a:schemeClr val="tx1"/>
                </a:solidFill>
                <a:latin typeface="+mn-ea"/>
              </a:rPr>
            </a:br>
            <a:r>
              <a:rPr lang="ja-JP" altLang="en-US" sz="1200" dirty="0" smtClean="0">
                <a:solidFill>
                  <a:schemeClr val="tx1"/>
                </a:solidFill>
                <a:latin typeface="+mn-ea"/>
              </a:rPr>
              <a:t>血液は生体の状況を反映します。</a:t>
            </a:r>
            <a:r>
              <a:rPr lang="en-US" altLang="ja-JP" sz="1200" dirty="0" smtClean="0">
                <a:solidFill>
                  <a:schemeClr val="tx1"/>
                </a:solidFill>
                <a:latin typeface="+mn-ea"/>
              </a:rPr>
              <a:t/>
            </a:r>
            <a:br>
              <a:rPr lang="en-US" altLang="ja-JP" sz="1200" dirty="0" smtClean="0">
                <a:solidFill>
                  <a:schemeClr val="tx1"/>
                </a:solidFill>
                <a:latin typeface="+mn-ea"/>
              </a:rPr>
            </a:br>
            <a:r>
              <a:rPr lang="ja-JP" altLang="en-US" sz="1200" dirty="0" smtClean="0">
                <a:solidFill>
                  <a:schemeClr val="tx1"/>
                </a:solidFill>
                <a:latin typeface="+mn-ea"/>
              </a:rPr>
              <a:t>血球画分と血漿（</a:t>
            </a:r>
            <a:r>
              <a:rPr lang="en-US" altLang="ja-JP" sz="1200" dirty="0" smtClean="0">
                <a:solidFill>
                  <a:schemeClr val="tx1"/>
                </a:solidFill>
                <a:latin typeface="+mn-ea"/>
              </a:rPr>
              <a:t>or</a:t>
            </a:r>
            <a:r>
              <a:rPr lang="ja-JP" altLang="en-US" sz="1200" dirty="0" smtClean="0">
                <a:solidFill>
                  <a:schemeClr val="tx1"/>
                </a:solidFill>
                <a:latin typeface="+mn-ea"/>
              </a:rPr>
              <a:t>血清）画分から成ります。（図４）</a:t>
            </a:r>
            <a:r>
              <a:rPr lang="en-US" altLang="ja-JP" sz="1200" dirty="0" smtClean="0">
                <a:solidFill>
                  <a:schemeClr val="tx1"/>
                </a:solidFill>
                <a:latin typeface="+mn-ea"/>
              </a:rPr>
              <a:t/>
            </a:r>
            <a:br>
              <a:rPr lang="en-US" altLang="ja-JP" sz="1200" dirty="0" smtClean="0">
                <a:solidFill>
                  <a:schemeClr val="tx1"/>
                </a:solidFill>
                <a:latin typeface="+mn-ea"/>
              </a:rPr>
            </a:br>
            <a:r>
              <a:rPr lang="ja-JP" altLang="en-US" sz="1200" dirty="0" smtClean="0">
                <a:solidFill>
                  <a:schemeClr val="tx1"/>
                </a:solidFill>
                <a:latin typeface="+mn-ea"/>
              </a:rPr>
              <a:t>血球画分の大半は酸素運搬をメイン機能とする赤血球（</a:t>
            </a:r>
            <a:r>
              <a:rPr lang="en-US" altLang="ja-JP" sz="1200" dirty="0" smtClean="0">
                <a:solidFill>
                  <a:schemeClr val="tx1"/>
                </a:solidFill>
                <a:latin typeface="+mn-ea"/>
              </a:rPr>
              <a:t>RBC</a:t>
            </a:r>
            <a:r>
              <a:rPr lang="ja-JP" altLang="en-US" sz="1200" dirty="0" smtClean="0">
                <a:solidFill>
                  <a:schemeClr val="tx1"/>
                </a:solidFill>
                <a:latin typeface="+mn-ea"/>
              </a:rPr>
              <a:t>）で、ほんの一部のバフィーコート部分に血小板やリンパ球を含む白血球（</a:t>
            </a:r>
            <a:r>
              <a:rPr lang="en-US" altLang="ja-JP" sz="1200" dirty="0" smtClean="0">
                <a:solidFill>
                  <a:schemeClr val="tx1"/>
                </a:solidFill>
                <a:latin typeface="+mn-ea"/>
              </a:rPr>
              <a:t>WBC</a:t>
            </a:r>
            <a:r>
              <a:rPr lang="ja-JP" altLang="en-US" sz="1200" dirty="0" smtClean="0">
                <a:solidFill>
                  <a:schemeClr val="tx1"/>
                </a:solidFill>
                <a:latin typeface="+mn-ea"/>
              </a:rPr>
              <a:t>）があります。このほんの一部の</a:t>
            </a:r>
            <a:r>
              <a:rPr lang="en-US" altLang="ja-JP" sz="1200" dirty="0" smtClean="0">
                <a:solidFill>
                  <a:schemeClr val="tx1"/>
                </a:solidFill>
                <a:latin typeface="+mn-ea"/>
              </a:rPr>
              <a:t>WBC</a:t>
            </a:r>
            <a:r>
              <a:rPr lang="ja-JP" altLang="en-US" sz="1200" dirty="0" smtClean="0">
                <a:solidFill>
                  <a:schemeClr val="tx1"/>
                </a:solidFill>
                <a:latin typeface="+mn-ea"/>
              </a:rPr>
              <a:t>によって止血や免疫機能を担っています。血球数を調べる</a:t>
            </a:r>
            <a:r>
              <a:rPr lang="ja-JP" altLang="en-US" sz="1200" dirty="0">
                <a:solidFill>
                  <a:schemeClr val="tx1"/>
                </a:solidFill>
                <a:latin typeface="+mn-ea"/>
              </a:rPr>
              <a:t>こと</a:t>
            </a:r>
            <a:r>
              <a:rPr lang="ja-JP" altLang="en-US" sz="1200" dirty="0" smtClean="0">
                <a:solidFill>
                  <a:schemeClr val="tx1"/>
                </a:solidFill>
                <a:latin typeface="+mn-ea"/>
              </a:rPr>
              <a:t>で血球産生の状況や止血</a:t>
            </a:r>
            <a:r>
              <a:rPr lang="ja-JP" altLang="en-US" sz="1200" dirty="0">
                <a:solidFill>
                  <a:schemeClr val="tx1"/>
                </a:solidFill>
                <a:latin typeface="+mn-ea"/>
              </a:rPr>
              <a:t>機能の</a:t>
            </a:r>
            <a:r>
              <a:rPr lang="ja-JP" altLang="en-US" sz="1200" dirty="0" smtClean="0">
                <a:solidFill>
                  <a:schemeClr val="tx1"/>
                </a:solidFill>
                <a:latin typeface="+mn-ea"/>
              </a:rPr>
              <a:t>状況を調べる</a:t>
            </a:r>
            <a:r>
              <a:rPr lang="ja-JP" altLang="en-US" sz="1200" dirty="0">
                <a:solidFill>
                  <a:schemeClr val="tx1"/>
                </a:solidFill>
                <a:latin typeface="+mn-ea"/>
              </a:rPr>
              <a:t>ことができます</a:t>
            </a:r>
            <a:r>
              <a:rPr lang="en-US" altLang="ja-JP" sz="1200" dirty="0" smtClean="0">
                <a:solidFill>
                  <a:schemeClr val="tx1"/>
                </a:solidFill>
                <a:latin typeface="+mn-ea"/>
              </a:rPr>
              <a:t/>
            </a:r>
            <a:br>
              <a:rPr lang="en-US" altLang="ja-JP" sz="1200" dirty="0" smtClean="0">
                <a:solidFill>
                  <a:schemeClr val="tx1"/>
                </a:solidFill>
                <a:latin typeface="+mn-ea"/>
              </a:rPr>
            </a:br>
            <a:r>
              <a:rPr lang="ja-JP" altLang="en-US" sz="1200" dirty="0" smtClean="0">
                <a:solidFill>
                  <a:schemeClr val="tx1"/>
                </a:solidFill>
                <a:latin typeface="+mn-ea"/>
              </a:rPr>
              <a:t>また血漿（</a:t>
            </a:r>
            <a:r>
              <a:rPr lang="en-US" altLang="ja-JP" sz="1200" dirty="0" smtClean="0">
                <a:solidFill>
                  <a:schemeClr val="tx1"/>
                </a:solidFill>
                <a:latin typeface="+mn-ea"/>
              </a:rPr>
              <a:t>or</a:t>
            </a:r>
            <a:r>
              <a:rPr lang="ja-JP" altLang="en-US" sz="1200" dirty="0" smtClean="0">
                <a:solidFill>
                  <a:schemeClr val="tx1"/>
                </a:solidFill>
                <a:latin typeface="+mn-ea"/>
              </a:rPr>
              <a:t>血清）画分は液体で、いろいろなたんぱく質が溶け込んでおり、例えば</a:t>
            </a:r>
            <a:r>
              <a:rPr lang="ja-JP" altLang="en-US" sz="1200" dirty="0">
                <a:solidFill>
                  <a:schemeClr val="tx1"/>
                </a:solidFill>
                <a:latin typeface="+mn-ea"/>
              </a:rPr>
              <a:t>抗体量を知ることで細菌感染やアレルギーの状況を把握することが</a:t>
            </a:r>
            <a:r>
              <a:rPr lang="ja-JP" altLang="en-US" sz="1200" dirty="0" smtClean="0">
                <a:solidFill>
                  <a:schemeClr val="tx1"/>
                </a:solidFill>
                <a:latin typeface="+mn-ea"/>
              </a:rPr>
              <a:t>出来ます。</a:t>
            </a:r>
            <a:r>
              <a:rPr lang="en-US" altLang="ja-JP" sz="1200" dirty="0" smtClean="0">
                <a:solidFill>
                  <a:schemeClr val="tx1"/>
                </a:solidFill>
                <a:latin typeface="+mn-ea"/>
              </a:rPr>
              <a:t/>
            </a:r>
            <a:br>
              <a:rPr lang="en-US" altLang="ja-JP" sz="1200" dirty="0" smtClean="0">
                <a:solidFill>
                  <a:schemeClr val="tx1"/>
                </a:solidFill>
                <a:latin typeface="+mn-ea"/>
              </a:rPr>
            </a:br>
            <a:r>
              <a:rPr lang="ja-JP" altLang="en-US" sz="1200" dirty="0" smtClean="0">
                <a:solidFill>
                  <a:schemeClr val="tx1"/>
                </a:solidFill>
                <a:latin typeface="+mn-ea"/>
              </a:rPr>
              <a:t>いづれも骨髄から分化した細胞により制御され、あるいは肝臓などの内臓で産生されたたんぱく質によって制御されています。不可分であり、その他</a:t>
            </a:r>
            <a:r>
              <a:rPr lang="ja-JP" altLang="en-US" sz="1200" dirty="0">
                <a:solidFill>
                  <a:schemeClr val="tx1"/>
                </a:solidFill>
                <a:latin typeface="+mn-ea"/>
              </a:rPr>
              <a:t>生理</a:t>
            </a:r>
            <a:r>
              <a:rPr lang="ja-JP" altLang="en-US" sz="1200" dirty="0" smtClean="0">
                <a:solidFill>
                  <a:schemeClr val="tx1"/>
                </a:solidFill>
                <a:latin typeface="+mn-ea"/>
              </a:rPr>
              <a:t>検査を含めたいろいろ</a:t>
            </a:r>
            <a:r>
              <a:rPr lang="ja-JP" altLang="en-US" sz="1200" dirty="0">
                <a:solidFill>
                  <a:schemeClr val="tx1"/>
                </a:solidFill>
                <a:latin typeface="+mn-ea"/>
              </a:rPr>
              <a:t>の情報を得ることができ、治療に貢献します</a:t>
            </a:r>
            <a:r>
              <a:rPr lang="ja-JP" altLang="en-US" sz="1200" dirty="0" smtClean="0">
                <a:solidFill>
                  <a:schemeClr val="tx1"/>
                </a:solidFill>
                <a:latin typeface="+mn-ea"/>
              </a:rPr>
              <a:t>。</a:t>
            </a:r>
            <a:r>
              <a:rPr lang="en-US" altLang="ja-JP" sz="1200" dirty="0" smtClean="0">
                <a:solidFill>
                  <a:schemeClr val="tx1"/>
                </a:solidFill>
                <a:latin typeface="+mn-ea"/>
              </a:rPr>
              <a:t/>
            </a:r>
            <a:br>
              <a:rPr lang="en-US" altLang="ja-JP" sz="1200" dirty="0" smtClean="0">
                <a:solidFill>
                  <a:schemeClr val="tx1"/>
                </a:solidFill>
                <a:latin typeface="+mn-ea"/>
              </a:rPr>
            </a:br>
            <a:endParaRPr kumimoji="1" lang="ja-JP" altLang="en-US" sz="1300" dirty="0">
              <a:solidFill>
                <a:schemeClr val="tx1"/>
              </a:solidFill>
              <a:latin typeface="+mn-ea"/>
            </a:endParaRPr>
          </a:p>
        </p:txBody>
      </p:sp>
      <p:sp>
        <p:nvSpPr>
          <p:cNvPr id="30" name="タイトル 3"/>
          <p:cNvSpPr txBox="1">
            <a:spLocks/>
          </p:cNvSpPr>
          <p:nvPr/>
        </p:nvSpPr>
        <p:spPr>
          <a:xfrm>
            <a:off x="569082" y="5839601"/>
            <a:ext cx="5915025" cy="2146626"/>
          </a:xfrm>
          <a:prstGeom prst="rect">
            <a:avLst/>
          </a:prstGeom>
          <a:no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7500" lnSpcReduction="10000"/>
          </a:bodyPr>
          <a:lstStyle>
            <a:lvl1pPr algn="l" defTabSz="685800" rtl="0" eaLnBrk="1" latinLnBrk="0" hangingPunct="1">
              <a:lnSpc>
                <a:spcPct val="90000"/>
              </a:lnSpc>
              <a:spcBef>
                <a:spcPct val="0"/>
              </a:spcBef>
              <a:buNone/>
              <a:defRPr kumimoji="1" sz="33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1300" dirty="0" smtClean="0">
                <a:solidFill>
                  <a:schemeClr val="tx1"/>
                </a:solidFill>
                <a:latin typeface="+mn-ea"/>
              </a:rPr>
              <a:t>血液凝固全般</a:t>
            </a:r>
            <a:endParaRPr lang="en-US" altLang="ja-JP" sz="1300" dirty="0" smtClean="0">
              <a:solidFill>
                <a:schemeClr val="tx1"/>
              </a:solidFill>
              <a:latin typeface="+mn-ea"/>
            </a:endParaRPr>
          </a:p>
          <a:p>
            <a:r>
              <a:rPr lang="en-US" altLang="ja-JP" sz="1300" dirty="0" smtClean="0">
                <a:solidFill>
                  <a:schemeClr val="tx1"/>
                </a:solidFill>
                <a:latin typeface="+mn-ea"/>
              </a:rPr>
              <a:t>Clotting</a:t>
            </a:r>
            <a:r>
              <a:rPr lang="ja-JP" altLang="en-US" sz="1300" dirty="0" smtClean="0">
                <a:solidFill>
                  <a:schemeClr val="tx1"/>
                </a:solidFill>
                <a:latin typeface="+mn-ea"/>
              </a:rPr>
              <a:t>反応を中心に</a:t>
            </a:r>
            <a:endParaRPr lang="en-US" altLang="ja-JP" sz="1300" dirty="0" smtClean="0">
              <a:solidFill>
                <a:schemeClr val="tx1"/>
              </a:solidFill>
              <a:latin typeface="+mn-ea"/>
            </a:endParaRPr>
          </a:p>
          <a:p>
            <a:r>
              <a:rPr lang="en-US" altLang="ja-JP" sz="1300" dirty="0" smtClean="0">
                <a:solidFill>
                  <a:schemeClr val="tx1"/>
                </a:solidFill>
                <a:latin typeface="+mn-ea"/>
              </a:rPr>
              <a:t>PT</a:t>
            </a:r>
            <a:r>
              <a:rPr lang="ja-JP" altLang="en-US" sz="1300" dirty="0" smtClean="0">
                <a:solidFill>
                  <a:schemeClr val="tx1"/>
                </a:solidFill>
                <a:latin typeface="+mn-ea"/>
              </a:rPr>
              <a:t>とは</a:t>
            </a:r>
            <a:endParaRPr lang="en-US" altLang="ja-JP" sz="1300" dirty="0" smtClean="0">
              <a:solidFill>
                <a:schemeClr val="tx1"/>
              </a:solidFill>
              <a:latin typeface="+mn-ea"/>
            </a:endParaRPr>
          </a:p>
          <a:p>
            <a:r>
              <a:rPr lang="en-US" altLang="ja-JP" sz="1300" dirty="0" smtClean="0">
                <a:solidFill>
                  <a:schemeClr val="tx1"/>
                </a:solidFill>
                <a:latin typeface="+mn-ea"/>
              </a:rPr>
              <a:t>APTT</a:t>
            </a:r>
            <a:r>
              <a:rPr lang="ja-JP" altLang="en-US" sz="1300" dirty="0" smtClean="0">
                <a:solidFill>
                  <a:schemeClr val="tx1"/>
                </a:solidFill>
                <a:latin typeface="+mn-ea"/>
              </a:rPr>
              <a:t>とは</a:t>
            </a:r>
            <a:endParaRPr lang="en-US" altLang="ja-JP" sz="1300" dirty="0" smtClean="0">
              <a:solidFill>
                <a:schemeClr val="tx1"/>
              </a:solidFill>
              <a:latin typeface="+mn-ea"/>
            </a:endParaRPr>
          </a:p>
          <a:p>
            <a:r>
              <a:rPr lang="en-US" altLang="ja-JP" sz="1300" dirty="0" smtClean="0">
                <a:solidFill>
                  <a:schemeClr val="tx1"/>
                </a:solidFill>
                <a:latin typeface="+mn-ea"/>
              </a:rPr>
              <a:t>PT</a:t>
            </a:r>
            <a:r>
              <a:rPr lang="ja-JP" altLang="en-US" sz="1300" dirty="0" smtClean="0">
                <a:solidFill>
                  <a:schemeClr val="tx1"/>
                </a:solidFill>
                <a:latin typeface="+mn-ea"/>
              </a:rPr>
              <a:t>試薬の標準化</a:t>
            </a:r>
            <a:endParaRPr lang="en-US" altLang="ja-JP" sz="1300" dirty="0" smtClean="0">
              <a:solidFill>
                <a:schemeClr val="tx1"/>
              </a:solidFill>
              <a:latin typeface="+mn-ea"/>
            </a:endParaRPr>
          </a:p>
          <a:p>
            <a:endParaRPr lang="en-US" altLang="ja-JP" sz="1300" dirty="0" smtClean="0">
              <a:solidFill>
                <a:schemeClr val="tx1"/>
              </a:solidFill>
              <a:latin typeface="+mn-ea"/>
            </a:endParaRPr>
          </a:p>
          <a:p>
            <a:r>
              <a:rPr lang="ja-JP" altLang="en-US" sz="1300" dirty="0" smtClean="0">
                <a:solidFill>
                  <a:schemeClr val="tx1"/>
                </a:solidFill>
                <a:latin typeface="+mn-ea"/>
              </a:rPr>
              <a:t>免疫反応全般</a:t>
            </a:r>
            <a:endParaRPr lang="en-US" altLang="ja-JP" sz="1300" dirty="0" smtClean="0">
              <a:solidFill>
                <a:schemeClr val="tx1"/>
              </a:solidFill>
              <a:latin typeface="+mn-ea"/>
            </a:endParaRPr>
          </a:p>
          <a:p>
            <a:r>
              <a:rPr lang="ja-JP" altLang="en-US" sz="1300" dirty="0" smtClean="0">
                <a:solidFill>
                  <a:schemeClr val="tx1"/>
                </a:solidFill>
                <a:latin typeface="+mn-ea"/>
              </a:rPr>
              <a:t>抗体試薬の反応システム</a:t>
            </a:r>
            <a:endParaRPr lang="en-US" altLang="ja-JP" sz="1300" dirty="0" smtClean="0">
              <a:solidFill>
                <a:schemeClr val="tx1"/>
              </a:solidFill>
              <a:latin typeface="+mn-ea"/>
            </a:endParaRPr>
          </a:p>
          <a:p>
            <a:r>
              <a:rPr lang="ja-JP" altLang="en-US" sz="1300" dirty="0" smtClean="0">
                <a:solidFill>
                  <a:schemeClr val="tx1"/>
                </a:solidFill>
                <a:latin typeface="+mn-ea"/>
              </a:rPr>
              <a:t>　＋抗体の説明</a:t>
            </a:r>
            <a:endParaRPr lang="en-US" altLang="ja-JP" sz="1300" dirty="0" smtClean="0">
              <a:solidFill>
                <a:schemeClr val="tx1"/>
              </a:solidFill>
              <a:latin typeface="+mn-ea"/>
            </a:endParaRPr>
          </a:p>
          <a:p>
            <a:r>
              <a:rPr lang="en-US" altLang="ja-JP" sz="1300" dirty="0" smtClean="0">
                <a:solidFill>
                  <a:schemeClr val="tx1"/>
                </a:solidFill>
                <a:latin typeface="+mn-ea"/>
              </a:rPr>
              <a:t>ELISA</a:t>
            </a:r>
            <a:r>
              <a:rPr lang="ja-JP" altLang="en-US" sz="1300" dirty="0" smtClean="0">
                <a:solidFill>
                  <a:schemeClr val="tx1"/>
                </a:solidFill>
                <a:latin typeface="+mn-ea"/>
              </a:rPr>
              <a:t>法</a:t>
            </a:r>
            <a:endParaRPr lang="en-US" altLang="ja-JP" sz="1300" dirty="0" smtClean="0">
              <a:solidFill>
                <a:schemeClr val="tx1"/>
              </a:solidFill>
              <a:latin typeface="+mn-ea"/>
            </a:endParaRPr>
          </a:p>
          <a:p>
            <a:r>
              <a:rPr lang="ja-JP" altLang="en-US" sz="1300" dirty="0" smtClean="0">
                <a:solidFill>
                  <a:schemeClr val="tx1"/>
                </a:solidFill>
                <a:latin typeface="+mn-ea"/>
              </a:rPr>
              <a:t>金コロイド法</a:t>
            </a:r>
            <a:endParaRPr lang="en-US" altLang="ja-JP" sz="1300" dirty="0" smtClean="0">
              <a:solidFill>
                <a:schemeClr val="tx1"/>
              </a:solidFill>
              <a:latin typeface="+mn-ea"/>
            </a:endParaRPr>
          </a:p>
          <a:p>
            <a:r>
              <a:rPr lang="ja-JP" altLang="en-US" sz="1300" dirty="0" smtClean="0">
                <a:solidFill>
                  <a:schemeClr val="tx1"/>
                </a:solidFill>
                <a:latin typeface="+mn-ea"/>
              </a:rPr>
              <a:t>免疫療法について</a:t>
            </a:r>
            <a:endParaRPr lang="ja-JP" altLang="en-US" sz="1300" dirty="0">
              <a:solidFill>
                <a:schemeClr val="tx1"/>
              </a:solidFill>
              <a:latin typeface="+mn-ea"/>
            </a:endParaRPr>
          </a:p>
        </p:txBody>
      </p:sp>
      <p:grpSp>
        <p:nvGrpSpPr>
          <p:cNvPr id="2" name="グループ化 1"/>
          <p:cNvGrpSpPr/>
          <p:nvPr/>
        </p:nvGrpSpPr>
        <p:grpSpPr>
          <a:xfrm>
            <a:off x="1656113" y="2716350"/>
            <a:ext cx="2845549" cy="2058377"/>
            <a:chOff x="1656113" y="2716350"/>
            <a:chExt cx="2845549" cy="2058377"/>
          </a:xfrm>
        </p:grpSpPr>
        <p:pic>
          <p:nvPicPr>
            <p:cNvPr id="31" name="図 30"/>
            <p:cNvPicPr>
              <a:picLocks noChangeAspect="1"/>
            </p:cNvPicPr>
            <p:nvPr/>
          </p:nvPicPr>
          <p:blipFill>
            <a:blip r:embed="rId2"/>
            <a:stretch>
              <a:fillRect/>
            </a:stretch>
          </p:blipFill>
          <p:spPr>
            <a:xfrm>
              <a:off x="1964576" y="2716350"/>
              <a:ext cx="2537086" cy="1484538"/>
            </a:xfrm>
            <a:prstGeom prst="rect">
              <a:avLst/>
            </a:prstGeom>
          </p:spPr>
        </p:pic>
        <p:sp>
          <p:nvSpPr>
            <p:cNvPr id="5" name="正方形/長方形 4"/>
            <p:cNvSpPr/>
            <p:nvPr/>
          </p:nvSpPr>
          <p:spPr>
            <a:xfrm>
              <a:off x="1656113" y="4398986"/>
              <a:ext cx="2845549" cy="3757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図４．血液の遠心分離</a:t>
              </a:r>
              <a:endParaRPr kumimoji="1" lang="ja-JP" altLang="en-US" dirty="0">
                <a:solidFill>
                  <a:schemeClr val="tx1"/>
                </a:solidFill>
              </a:endParaRPr>
            </a:p>
          </p:txBody>
        </p:sp>
      </p:grpSp>
    </p:spTree>
    <p:extLst>
      <p:ext uri="{BB962C8B-B14F-4D97-AF65-F5344CB8AC3E}">
        <p14:creationId xmlns:p14="http://schemas.microsoft.com/office/powerpoint/2010/main" val="1977574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1601</TotalTime>
  <Words>894</Words>
  <Application>Microsoft Office PowerPoint</Application>
  <PresentationFormat>A4 210 x 297 mm</PresentationFormat>
  <Paragraphs>42</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ＭＳ Ｐゴシック</vt:lpstr>
      <vt:lpstr>Arial</vt:lpstr>
      <vt:lpstr>Calibri</vt:lpstr>
      <vt:lpstr>Calibri Light</vt:lpstr>
      <vt:lpstr>Office テーマ</vt:lpstr>
      <vt:lpstr>PowerPoint プレゼンテーション</vt:lpstr>
      <vt:lpstr>PowerPoint プレゼンテーション</vt:lpstr>
      <vt:lpstr>４．まとめ 血液は生体の状況を反映します。 血球画分と血漿（or血清）画分から成ります。（図４） 血球画分の大半は酸素運搬をメイン機能とする赤血球（RBC）で、ほんの一部のバフィーコート部分に血小板やリンパ球を含む白血球（WBC）があります。このほんの一部のWBCによって止血や免疫機能を担っています。血球数を調べることで血球産生の状況や止血機能の状況を調べることができます また血漿（or血清）画分は液体で、いろいろなたんぱく質が溶け込んでおり、例えば抗体量を知ることで細菌感染やアレルギーの状況を把握することが出来ます。 いづれも骨髄から分化した細胞により制御され、あるいは肝臓などの内臓で産生されたたんぱく質によって制御されています。不可分であり、その他生理検査を含めたいろいろの情報を得ることができ、治療に貢献します。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Radix-Mae</dc:creator>
  <cp:lastModifiedBy>Radix-Mae</cp:lastModifiedBy>
  <cp:revision>26</cp:revision>
  <dcterms:created xsi:type="dcterms:W3CDTF">2019-03-21T04:38:00Z</dcterms:created>
  <dcterms:modified xsi:type="dcterms:W3CDTF">2019-03-24T01:40:26Z</dcterms:modified>
</cp:coreProperties>
</file>